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5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73" r:id="rId2"/>
  </p:sldMasterIdLst>
  <p:notesMasterIdLst>
    <p:notesMasterId r:id="rId33"/>
  </p:notesMasterIdLst>
  <p:handoutMasterIdLst>
    <p:handoutMasterId r:id="rId34"/>
  </p:handoutMasterIdLst>
  <p:sldIdLst>
    <p:sldId id="270" r:id="rId3"/>
    <p:sldId id="272" r:id="rId4"/>
    <p:sldId id="273" r:id="rId5"/>
    <p:sldId id="276" r:id="rId6"/>
    <p:sldId id="277" r:id="rId7"/>
    <p:sldId id="278" r:id="rId8"/>
    <p:sldId id="280" r:id="rId9"/>
    <p:sldId id="305" r:id="rId10"/>
    <p:sldId id="281" r:id="rId11"/>
    <p:sldId id="306" r:id="rId12"/>
    <p:sldId id="310" r:id="rId13"/>
    <p:sldId id="283" r:id="rId14"/>
    <p:sldId id="284" r:id="rId15"/>
    <p:sldId id="285" r:id="rId16"/>
    <p:sldId id="286" r:id="rId17"/>
    <p:sldId id="307" r:id="rId18"/>
    <p:sldId id="288" r:id="rId19"/>
    <p:sldId id="290" r:id="rId20"/>
    <p:sldId id="293" r:id="rId21"/>
    <p:sldId id="309" r:id="rId22"/>
    <p:sldId id="294" r:id="rId23"/>
    <p:sldId id="295" r:id="rId24"/>
    <p:sldId id="296" r:id="rId25"/>
    <p:sldId id="297" r:id="rId26"/>
    <p:sldId id="298" r:id="rId27"/>
    <p:sldId id="299" r:id="rId28"/>
    <p:sldId id="303" r:id="rId29"/>
    <p:sldId id="304" r:id="rId30"/>
    <p:sldId id="312" r:id="rId31"/>
    <p:sldId id="311" r:id="rId32"/>
  </p:sldIdLst>
  <p:sldSz cx="9144000" cy="5715000" type="screen16x1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Osaka" charset="0"/>
        <a:cs typeface="Osaka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800">
          <p15:clr>
            <a:srgbClr val="A4A3A4"/>
          </p15:clr>
        </p15:guide>
        <p15:guide id="2" pos="384">
          <p15:clr>
            <a:srgbClr val="A4A3A4"/>
          </p15:clr>
        </p15:guide>
        <p15:guide id="3" pos="5424">
          <p15:clr>
            <a:srgbClr val="A4A3A4"/>
          </p15:clr>
        </p15:guide>
        <p15:guide id="4" pos="5568">
          <p15:clr>
            <a:srgbClr val="A4A3A4"/>
          </p15:clr>
        </p15:guide>
        <p15:guide id="5" pos="2880">
          <p15:clr>
            <a:srgbClr val="A4A3A4"/>
          </p15:clr>
        </p15:guide>
        <p15:guide id="6" pos="3840">
          <p15:clr>
            <a:srgbClr val="A4A3A4"/>
          </p15:clr>
        </p15:guide>
        <p15:guide id="7" pos="19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B87C"/>
    <a:srgbClr val="FFB300"/>
    <a:srgbClr val="E8DF5E"/>
    <a:srgbClr val="807247"/>
    <a:srgbClr val="E7FF73"/>
    <a:srgbClr val="226B1C"/>
    <a:srgbClr val="55A51C"/>
    <a:srgbClr val="F0F0F0"/>
    <a:srgbClr val="B99B49"/>
    <a:srgbClr val="CFBA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80717" autoAdjust="0"/>
  </p:normalViewPr>
  <p:slideViewPr>
    <p:cSldViewPr showGuides="1">
      <p:cViewPr>
        <p:scale>
          <a:sx n="99" d="100"/>
          <a:sy n="99" d="100"/>
        </p:scale>
        <p:origin x="-832" y="-104"/>
      </p:cViewPr>
      <p:guideLst>
        <p:guide orient="horz" pos="1800"/>
        <p:guide pos="384"/>
        <p:guide pos="5424"/>
        <p:guide pos="5568"/>
        <p:guide pos="2880"/>
        <p:guide pos="3840"/>
        <p:guide pos="1920"/>
      </p:guideLst>
    </p:cSldViewPr>
  </p:slideViewPr>
  <p:outlineViewPr>
    <p:cViewPr>
      <p:scale>
        <a:sx n="33" d="100"/>
        <a:sy n="33" d="100"/>
      </p:scale>
      <p:origin x="0" y="137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176"/>
    </p:cViewPr>
  </p:sorterViewPr>
  <p:notesViewPr>
    <p:cSldViewPr showGuides="1">
      <p:cViewPr varScale="1">
        <p:scale>
          <a:sx n="144" d="100"/>
          <a:sy n="144" d="100"/>
        </p:scale>
        <p:origin x="-2328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42" Type="http://schemas.openxmlformats.org/officeDocument/2006/relationships/customXml" Target="../customXml/item3.xml"/><Relationship Id="rId7" Type="http://schemas.openxmlformats.org/officeDocument/2006/relationships/slide" Target="slides/slide5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41" Type="http://schemas.openxmlformats.org/officeDocument/2006/relationships/customXml" Target="../customXml/item2.xml"/><Relationship Id="rId24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32" Type="http://schemas.openxmlformats.org/officeDocument/2006/relationships/slide" Target="slides/slide30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5" Type="http://schemas.openxmlformats.org/officeDocument/2006/relationships/slide" Target="slides/slide3.xml"/><Relationship Id="rId36" Type="http://schemas.openxmlformats.org/officeDocument/2006/relationships/presProps" Target="presProps.xml"/><Relationship Id="rId15" Type="http://schemas.openxmlformats.org/officeDocument/2006/relationships/slide" Target="slides/slide13.xml"/><Relationship Id="rId31" Type="http://schemas.openxmlformats.org/officeDocument/2006/relationships/slide" Target="slides/slide2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" Type="http://schemas.openxmlformats.org/officeDocument/2006/relationships/slide" Target="slides/slide2.xml"/><Relationship Id="rId30" Type="http://schemas.openxmlformats.org/officeDocument/2006/relationships/slide" Target="slides/slide28.xml"/><Relationship Id="rId9" Type="http://schemas.openxmlformats.org/officeDocument/2006/relationships/slide" Target="slides/slide7.xml"/><Relationship Id="rId35" Type="http://schemas.openxmlformats.org/officeDocument/2006/relationships/printerSettings" Target="printerSettings/printerSettings1.bin"/><Relationship Id="rId14" Type="http://schemas.openxmlformats.org/officeDocument/2006/relationships/slide" Target="slides/slide12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8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870C95-F741-F34A-8EC6-B9E7D715A0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137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5963" y="696913"/>
            <a:ext cx="5578475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B59E13-8434-AE46-A01A-5834BA16C2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504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Osaka" charset="-128"/>
        <a:cs typeface="Osaka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358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59E13-8434-AE46-A01A-5834BA16C253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59E13-8434-AE46-A01A-5834BA16C25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344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There's no hard and fast rule about this. At this point in your careers, most of you will want to list education first. You might also think about, as you get </a:t>
            </a:r>
            <a:r>
              <a:rPr lang="en-US" dirty="0" smtClean="0"/>
              <a:t>further in </a:t>
            </a:r>
            <a:r>
              <a:rPr lang="en-US" dirty="0"/>
              <a:t>your careers, starting with a summary of qualifications, or a profile paragraph.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97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  <a:p>
            <a:r>
              <a:rPr lang="en-US" dirty="0">
                <a:cs typeface="Times"/>
              </a:rPr>
              <a:t/>
            </a:r>
            <a:br>
              <a:rPr lang="en-US" dirty="0">
                <a:cs typeface="Times"/>
              </a:rPr>
            </a:br>
            <a:endParaRPr lang="en-US" dirty="0">
              <a:cs typeface="Time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205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894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28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59E13-8434-AE46-A01A-5834BA16C253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58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287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1E729-E873-F747-A322-1D367565F65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996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Resume</a:t>
            </a:r>
            <a:r>
              <a:rPr lang="en-US" baseline="0" dirty="0" smtClean="0"/>
              <a:t> is about the applicant, cover letter is about the position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1E729-E873-F747-A322-1D367565F65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61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032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Times" charset="0"/>
                <a:ea typeface="Osaka" charset="-128"/>
                <a:cs typeface="Osaka" charset="-128"/>
              </a:rPr>
              <a:t>The industry standard/expectation is that it includes A) Why Your Hospital is Awesome and Right for Me, B) Why I’m Awesome, and C) A Closing Paragraph.</a:t>
            </a:r>
            <a:r>
              <a:rPr lang="en-US" sz="1200" kern="1200" dirty="0">
                <a:solidFill>
                  <a:schemeClr val="tx1"/>
                </a:solidFill>
              </a:rPr>
              <a:t> </a:t>
            </a:r>
          </a:p>
          <a:p>
            <a:endParaRPr lang="en-US" sz="1200" kern="1200" dirty="0">
              <a:solidFill>
                <a:schemeClr val="tx1"/>
              </a:solidFill>
              <a:cs typeface="Times"/>
            </a:endParaRPr>
          </a:p>
          <a:p>
            <a:r>
              <a:rPr lang="en-US" baseline="0" dirty="0">
                <a:cs typeface="Times"/>
              </a:rPr>
              <a:t>In general, </a:t>
            </a:r>
            <a:r>
              <a:rPr lang="en-US" baseline="0" dirty="0" smtClean="0">
                <a:cs typeface="Times"/>
              </a:rPr>
              <a:t>two </a:t>
            </a:r>
            <a:r>
              <a:rPr lang="en-US" baseline="0" dirty="0">
                <a:cs typeface="Times"/>
              </a:rPr>
              <a:t>body paragraphs are probably sufficient, unless your experience and the position warrants a third.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1E729-E873-F747-A322-1D367565F65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040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634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098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36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D1E729-E873-F747-A322-1D367565F658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040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Claim about a quality you possess</a:t>
            </a:r>
          </a:p>
          <a:p>
            <a:r>
              <a:rPr lang="en-US" b="1" dirty="0" smtClean="0"/>
              <a:t>S</a:t>
            </a:r>
            <a:r>
              <a:rPr lang="en-US" dirty="0" smtClean="0"/>
              <a:t>ituation that tested</a:t>
            </a:r>
            <a:r>
              <a:rPr lang="en-US" baseline="0" dirty="0" smtClean="0"/>
              <a:t> that claim</a:t>
            </a:r>
          </a:p>
          <a:p>
            <a:r>
              <a:rPr lang="en-US" b="1" baseline="0" dirty="0" smtClean="0"/>
              <a:t>A</a:t>
            </a:r>
            <a:r>
              <a:rPr lang="en-US" baseline="0" dirty="0" smtClean="0"/>
              <a:t>ction that you took</a:t>
            </a:r>
          </a:p>
          <a:p>
            <a:r>
              <a:rPr lang="en-US" b="1" baseline="0" dirty="0" smtClean="0"/>
              <a:t>R</a:t>
            </a:r>
            <a:r>
              <a:rPr lang="en-US" baseline="0" dirty="0" smtClean="0"/>
              <a:t>1: local result of your action</a:t>
            </a:r>
          </a:p>
          <a:p>
            <a:r>
              <a:rPr lang="en-US" b="1" baseline="0" dirty="0" smtClean="0"/>
              <a:t>R</a:t>
            </a:r>
            <a:r>
              <a:rPr lang="en-US" baseline="0" dirty="0" smtClean="0"/>
              <a:t>2: global result/takeaway about how this quality will be an asset to you and your employer in the future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225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59E13-8434-AE46-A01A-5834BA16C253}" type="slidenum">
              <a:rPr lang="en-US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968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7550" y="696913"/>
            <a:ext cx="55753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4D1034-4733-C849-9044-B0F002005C01}" type="slidenum">
              <a:rPr lang="en-US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825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7550" y="696913"/>
            <a:ext cx="55753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4D1034-4733-C849-9044-B0F002005C01}" type="slidenum">
              <a:rPr lang="en-US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382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17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13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427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F0DA27-E1EB-D54E-9CD1-FA3709D2104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01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 examples</a:t>
            </a:r>
            <a:r>
              <a:rPr lang="en-US" baseline="0" dirty="0" smtClean="0"/>
              <a:t> on handout.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585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59E13-8434-AE46-A01A-5834BA16C253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426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Career objective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To obtain a position in University of Colorado Hospital’s Post Baccalaureate Nurse Residency Program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Education – highest level of degree only, expected graduation date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Work History (most recent first) </a:t>
            </a:r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Presentations, publications, project </a:t>
            </a:r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involvement (outside of a school assignment) </a:t>
            </a:r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Certifications </a:t>
            </a:r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Professional memberships </a:t>
            </a:r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Committee involvement </a:t>
            </a:r>
            <a:endParaRPr lang="en-US" dirty="0" smtClean="0">
              <a:effectLst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Times" charset="0"/>
                <a:ea typeface="Osaka" charset="-128"/>
                <a:cs typeface="Osaka" charset="-128"/>
              </a:rPr>
              <a:t>–  Volunteer/Community activities 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F684-E878-2E4F-942B-B96B539A4AE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2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-63500"/>
            <a:ext cx="9144000" cy="48260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4699000"/>
            <a:ext cx="9144000" cy="1016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4699000"/>
            <a:ext cx="9144000" cy="0"/>
          </a:xfrm>
          <a:prstGeom prst="line">
            <a:avLst/>
          </a:prstGeom>
          <a:noFill/>
          <a:ln w="6350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Osaka" charset="-128"/>
              <a:cs typeface="Osaka" charset="-12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33500"/>
            <a:ext cx="7772400" cy="952500"/>
          </a:xfrm>
        </p:spPr>
        <p:txBody>
          <a:bodyPr anchor="ctr"/>
          <a:lstStyle>
            <a:lvl1pPr algn="ctr">
              <a:defRPr sz="2800">
                <a:solidFill>
                  <a:srgbClr val="CFB87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460500"/>
          </a:xfrm>
        </p:spPr>
        <p:txBody>
          <a:bodyPr/>
          <a:lstStyle>
            <a:lvl1pPr marL="0" indent="0" algn="ctr">
              <a:spcBef>
                <a:spcPts val="2000"/>
              </a:spcBef>
              <a:buFont typeface="Wingdings" charset="2"/>
              <a:buNone/>
              <a:defRPr sz="1800">
                <a:solidFill>
                  <a:srgbClr val="CCCCCC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843832"/>
            <a:ext cx="3359133" cy="756868"/>
          </a:xfrm>
          <a:prstGeom prst="rect">
            <a:avLst/>
          </a:prstGeom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635500"/>
            <a:ext cx="9144000" cy="63500"/>
          </a:xfrm>
          <a:prstGeom prst="rect">
            <a:avLst/>
          </a:prstGeom>
          <a:solidFill>
            <a:srgbClr val="CFB87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169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-63500"/>
            <a:ext cx="9144000" cy="48260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4699000"/>
            <a:ext cx="9144000" cy="1016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4699000"/>
            <a:ext cx="9144000" cy="0"/>
          </a:xfrm>
          <a:prstGeom prst="line">
            <a:avLst/>
          </a:prstGeom>
          <a:noFill/>
          <a:ln w="6350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Osaka" charset="-128"/>
              <a:cs typeface="Osaka" charset="-128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635500"/>
            <a:ext cx="9144000" cy="63500"/>
          </a:xfrm>
          <a:prstGeom prst="rect">
            <a:avLst/>
          </a:prstGeom>
          <a:solidFill>
            <a:srgbClr val="CFB87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33500"/>
            <a:ext cx="7772400" cy="952500"/>
          </a:xfrm>
        </p:spPr>
        <p:txBody>
          <a:bodyPr anchor="ctr"/>
          <a:lstStyle>
            <a:lvl1pPr algn="ctr">
              <a:defRPr sz="2800">
                <a:solidFill>
                  <a:srgbClr val="CFB87C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460500"/>
          </a:xfrm>
        </p:spPr>
        <p:txBody>
          <a:bodyPr/>
          <a:lstStyle>
            <a:lvl1pPr marL="0" indent="0" algn="ctr">
              <a:spcBef>
                <a:spcPts val="2000"/>
              </a:spcBef>
              <a:buFont typeface="Wingdings" charset="2"/>
              <a:buNone/>
              <a:defRPr sz="1800">
                <a:solidFill>
                  <a:srgbClr val="CCCCCC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843832"/>
            <a:ext cx="3359133" cy="75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7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38200"/>
            <a:ext cx="8001000" cy="571500"/>
          </a:xfrm>
        </p:spPr>
        <p:txBody>
          <a:bodyPr lIns="0"/>
          <a:lstStyle>
            <a:lvl1pPr>
              <a:defRPr sz="3400"/>
            </a:lvl1pPr>
          </a:lstStyle>
          <a:p>
            <a:r>
              <a:rPr lang="en-US" dirty="0" smtClean="0"/>
              <a:t>Click to edit Subhead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24000"/>
            <a:ext cx="8001000" cy="3238500"/>
          </a:xfrm>
        </p:spPr>
        <p:txBody>
          <a:bodyPr/>
          <a:lstStyle>
            <a:lvl1pPr marL="342900" indent="-3429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1pPr>
            <a:lvl2pPr marL="742950" indent="-285750">
              <a:spcBef>
                <a:spcPts val="1000"/>
              </a:spcBef>
              <a:buClr>
                <a:srgbClr val="B99B49"/>
              </a:buClr>
              <a:buFont typeface="Lucida Grande"/>
              <a:buChar char="»"/>
              <a:defRPr/>
            </a:lvl2pPr>
            <a:lvl3pPr marL="1143000" indent="-2286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3pPr>
            <a:lvl4pPr marL="1600200" indent="-228600">
              <a:spcBef>
                <a:spcPts val="1000"/>
              </a:spcBef>
              <a:buClr>
                <a:srgbClr val="B99B49"/>
              </a:buClr>
              <a:buFont typeface="Lucida Grande"/>
              <a:buChar char="»"/>
              <a:defRPr/>
            </a:lvl4pPr>
            <a:lvl5pPr marL="2057400" indent="-2286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Presentation Title or Audience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8802B-CECE-C644-A6A3-3C9AAC92220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xfrm>
            <a:off x="6553200" y="-38100"/>
            <a:ext cx="2057400" cy="304800"/>
          </a:xfrm>
          <a:ln/>
        </p:spPr>
        <p:txBody>
          <a:bodyPr rIns="0"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125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38200"/>
            <a:ext cx="8001000" cy="571500"/>
          </a:xfrm>
        </p:spPr>
        <p:txBody>
          <a:bodyPr lIns="0"/>
          <a:lstStyle>
            <a:lvl1pPr>
              <a:defRPr sz="3400"/>
            </a:lvl1pPr>
          </a:lstStyle>
          <a:p>
            <a:r>
              <a:rPr lang="en-US" dirty="0" smtClean="0"/>
              <a:t>Click to edit Subhead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24000"/>
            <a:ext cx="8001000" cy="3238500"/>
          </a:xfrm>
        </p:spPr>
        <p:txBody>
          <a:bodyPr/>
          <a:lstStyle>
            <a:lvl1pPr marL="342900" indent="-3429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1pPr>
            <a:lvl2pPr marL="742950" indent="-285750">
              <a:spcBef>
                <a:spcPts val="1000"/>
              </a:spcBef>
              <a:buClr>
                <a:srgbClr val="B99B49"/>
              </a:buClr>
              <a:buFont typeface="Lucida Grande"/>
              <a:buChar char="»"/>
              <a:defRPr/>
            </a:lvl2pPr>
            <a:lvl3pPr marL="1143000" indent="-2286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3pPr>
            <a:lvl4pPr marL="1600200" indent="-228600">
              <a:spcBef>
                <a:spcPts val="1000"/>
              </a:spcBef>
              <a:buClr>
                <a:srgbClr val="B99B49"/>
              </a:buClr>
              <a:buFont typeface="Lucida Grande"/>
              <a:buChar char="»"/>
              <a:defRPr/>
            </a:lvl4pPr>
            <a:lvl5pPr marL="2057400" indent="-228600">
              <a:spcBef>
                <a:spcPts val="1000"/>
              </a:spcBef>
              <a:buClr>
                <a:srgbClr val="B99B49"/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Presentation Title or Audience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8802B-CECE-C644-A6A3-3C9AAC92220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xfrm>
            <a:off x="6553200" y="-38100"/>
            <a:ext cx="2057400" cy="304800"/>
          </a:xfrm>
          <a:ln/>
        </p:spPr>
        <p:txBody>
          <a:bodyPr rIns="0"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71500"/>
            <a:ext cx="8001000" cy="228600"/>
          </a:xfrm>
        </p:spPr>
        <p:txBody>
          <a:bodyPr lIns="0" tIns="0" rIns="0" bIns="0" anchor="ctr" anchorCtr="0"/>
          <a:lstStyle>
            <a:lvl1pPr marL="0" indent="0">
              <a:buNone/>
              <a:defRPr sz="1600" b="1" i="0" cap="all" baseline="0">
                <a:solidFill>
                  <a:srgbClr val="B99B49"/>
                </a:solidFill>
              </a:defRPr>
            </a:lvl1pPr>
          </a:lstStyle>
          <a:p>
            <a:pPr lvl="0"/>
            <a:r>
              <a:rPr lang="en-US" dirty="0" smtClean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10327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3886200" cy="3238500"/>
          </a:xfrm>
        </p:spPr>
        <p:txBody>
          <a:bodyPr/>
          <a:lstStyle>
            <a:lvl1pPr marL="342900" indent="-342900">
              <a:buClr>
                <a:srgbClr val="B99B49"/>
              </a:buClr>
              <a:buFont typeface="Wingdings" charset="2"/>
              <a:buChar char="§"/>
              <a:defRPr sz="2400"/>
            </a:lvl1pPr>
            <a:lvl2pPr marL="742950" indent="-285750">
              <a:buClr>
                <a:srgbClr val="B99B49"/>
              </a:buClr>
              <a:buFont typeface="Lucida Grande"/>
              <a:buChar char="»"/>
              <a:defRPr sz="1800"/>
            </a:lvl2pPr>
            <a:lvl3pPr marL="1143000" indent="-228600">
              <a:buClr>
                <a:srgbClr val="B99B49"/>
              </a:buClr>
              <a:buFont typeface="Wingdings" charset="2"/>
              <a:buChar char="§"/>
              <a:defRPr sz="1800"/>
            </a:lvl3pPr>
            <a:lvl4pPr marL="1600200" indent="-228600">
              <a:buClr>
                <a:srgbClr val="B99B49"/>
              </a:buClr>
              <a:buFont typeface="Lucida Grande"/>
              <a:buChar char="»"/>
              <a:defRPr sz="1800"/>
            </a:lvl4pPr>
            <a:lvl5pPr marL="2057400" indent="-228600">
              <a:buClr>
                <a:srgbClr val="B99B49"/>
              </a:buClr>
              <a:buFont typeface="Wingdings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86200" cy="3238500"/>
          </a:xfrm>
        </p:spPr>
        <p:txBody>
          <a:bodyPr/>
          <a:lstStyle>
            <a:lvl1pPr marL="342900" indent="-342900">
              <a:buClr>
                <a:srgbClr val="B99B49"/>
              </a:buClr>
              <a:buFont typeface="Wingdings" charset="2"/>
              <a:buChar char="§"/>
              <a:defRPr sz="2400"/>
            </a:lvl1pPr>
            <a:lvl2pPr marL="742950" indent="-285750">
              <a:buClr>
                <a:srgbClr val="B99B49"/>
              </a:buClr>
              <a:buFont typeface="Lucida Grande"/>
              <a:buChar char="»"/>
              <a:defRPr sz="1800"/>
            </a:lvl2pPr>
            <a:lvl3pPr marL="1143000" indent="-228600">
              <a:buClr>
                <a:srgbClr val="B99B49"/>
              </a:buClr>
              <a:buFont typeface="Wingdings" charset="2"/>
              <a:buChar char="§"/>
              <a:defRPr sz="1800"/>
            </a:lvl3pPr>
            <a:lvl4pPr marL="1600200" indent="-228600">
              <a:buClr>
                <a:srgbClr val="B99B49"/>
              </a:buClr>
              <a:buFont typeface="Lucida Grande"/>
              <a:buChar char="»"/>
              <a:defRPr sz="1800"/>
            </a:lvl4pPr>
            <a:lvl5pPr marL="2057400" indent="-228600">
              <a:buClr>
                <a:srgbClr val="B99B49"/>
              </a:buClr>
              <a:buFont typeface="Wingdings" charset="2"/>
              <a:buChar char="§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Presentation Title or Audience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5EAAF-A4DC-4B47-A05B-449AA1DDE4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838200"/>
            <a:ext cx="8001000" cy="571500"/>
          </a:xfrm>
        </p:spPr>
        <p:txBody>
          <a:bodyPr lIns="0"/>
          <a:lstStyle>
            <a:lvl1pPr>
              <a:defRPr sz="3400"/>
            </a:lvl1pPr>
          </a:lstStyle>
          <a:p>
            <a:r>
              <a:rPr lang="en-US" dirty="0" smtClean="0"/>
              <a:t>Click to edit Subhead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71500"/>
            <a:ext cx="8001000" cy="228600"/>
          </a:xfrm>
        </p:spPr>
        <p:txBody>
          <a:bodyPr lIns="0" tIns="0" rIns="0" bIns="0" anchor="ctr" anchorCtr="0"/>
          <a:lstStyle>
            <a:lvl1pPr marL="0" indent="0">
              <a:buNone/>
              <a:defRPr sz="1600" b="1" i="0" cap="all" baseline="0">
                <a:solidFill>
                  <a:srgbClr val="B99B49"/>
                </a:solidFill>
              </a:defRPr>
            </a:lvl1pPr>
          </a:lstStyle>
          <a:p>
            <a:pPr lvl="0"/>
            <a:r>
              <a:rPr lang="en-US" dirty="0" smtClean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47547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Presentation Title or Audience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17B027-94AA-734A-ACC9-170E40BA2B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57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Presentation Title or Audience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B0832-ECD8-1F4A-ACBB-61CA5D9140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07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84500"/>
            <a:ext cx="7772400" cy="1135063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34345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35500"/>
            <a:ext cx="2133600" cy="304271"/>
          </a:xfrm>
        </p:spPr>
        <p:txBody>
          <a:bodyPr/>
          <a:lstStyle>
            <a:lvl1pPr>
              <a:defRPr smtClean="0">
                <a:solidFill>
                  <a:srgbClr val="A2A4A3"/>
                </a:solidFill>
              </a:defRPr>
            </a:lvl1pPr>
          </a:lstStyle>
          <a:p>
            <a:pPr>
              <a:defRPr/>
            </a:pPr>
            <a:fld id="{9622FC0E-65B4-DD49-8582-D9CA437EE0C2}" type="datetime1">
              <a:rPr lang="en-US"/>
              <a:pPr>
                <a:defRPr/>
              </a:pPr>
              <a:t>2/4/16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35500"/>
            <a:ext cx="2895600" cy="304271"/>
          </a:xfrm>
        </p:spPr>
        <p:txBody>
          <a:bodyPr/>
          <a:lstStyle>
            <a:lvl1pPr>
              <a:defRPr>
                <a:solidFill>
                  <a:srgbClr val="A2A4A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35500"/>
            <a:ext cx="2133600" cy="304271"/>
          </a:xfrm>
        </p:spPr>
        <p:txBody>
          <a:bodyPr/>
          <a:lstStyle>
            <a:lvl1pPr>
              <a:defRPr smtClean="0">
                <a:solidFill>
                  <a:srgbClr val="A2A4A3"/>
                </a:solidFill>
              </a:defRPr>
            </a:lvl1pPr>
          </a:lstStyle>
          <a:p>
            <a:pPr>
              <a:defRPr/>
            </a:pPr>
            <a:fld id="{EFA2E4C9-D354-8F43-B0A1-D99292B33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8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6464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-152400" y="5067300"/>
            <a:ext cx="9448800" cy="533400"/>
          </a:xfrm>
          <a:prstGeom prst="roundRect">
            <a:avLst>
              <a:gd name="adj" fmla="val 0"/>
            </a:avLst>
          </a:prstGeom>
          <a:gradFill flip="none" rotWithShape="1">
            <a:gsLst>
              <a:gs pos="76000">
                <a:schemeClr val="tx1"/>
              </a:gs>
              <a:gs pos="40000">
                <a:schemeClr val="tx1">
                  <a:alpha val="10000"/>
                </a:schemeClr>
              </a:gs>
            </a:gsLst>
            <a:lin ang="0" scaled="1"/>
            <a:tileRect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Osaka" charset="-128"/>
              <a:cs typeface="Osaka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143500"/>
            <a:ext cx="1752600" cy="394890"/>
          </a:xfrm>
          <a:prstGeom prst="rect">
            <a:avLst/>
          </a:prstGeom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-35719"/>
            <a:ext cx="8839200" cy="289719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 anchorCtr="0"/>
          <a:lstStyle/>
          <a:p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838200"/>
            <a:ext cx="8001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524000"/>
            <a:ext cx="80010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</a:t>
            </a:r>
            <a:r>
              <a:rPr lang="en-US" dirty="0" smtClean="0"/>
              <a:t>content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" y="-38100"/>
            <a:ext cx="563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 kern="0" cap="all" spc="100">
                <a:solidFill>
                  <a:srgbClr val="CFBA7D"/>
                </a:solidFill>
                <a:latin typeface="Arial" charset="0"/>
              </a:defRPr>
            </a:lvl1pPr>
          </a:lstStyle>
          <a:p>
            <a:r>
              <a:rPr lang="en-US" smtClean="0"/>
              <a:t>Presentation Title or Audience</a:t>
            </a:r>
            <a:endParaRPr lang="en-US" dirty="0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-38100"/>
            <a:ext cx="2057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808080"/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839200" y="-35719"/>
            <a:ext cx="304800" cy="289719"/>
          </a:xfrm>
          <a:prstGeom prst="rect">
            <a:avLst/>
          </a:prstGeom>
          <a:solidFill>
            <a:srgbClr val="CFBA7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 anchorCtr="0"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39200" y="-381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2577227C-FE81-1C4D-9648-168F6ADCE5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5" r:id="rId2"/>
    <p:sldLayoutId id="2147483661" r:id="rId3"/>
    <p:sldLayoutId id="2147483672" r:id="rId4"/>
    <p:sldLayoutId id="2147483663" r:id="rId5"/>
    <p:sldLayoutId id="2147483665" r:id="rId6"/>
    <p:sldLayoutId id="2147483666" r:id="rId7"/>
    <p:sldLayoutId id="2147483676" r:id="rId8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aseline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charset="-128"/>
          <a:cs typeface="Osaka" charset="-128"/>
        </a:defRPr>
      </a:lvl9pPr>
    </p:titleStyle>
    <p:bodyStyle>
      <a:lvl1pPr marL="342900" indent="-342900" algn="l" rtl="0" eaLnBrk="1" fontAlgn="base" hangingPunct="1">
        <a:spcBef>
          <a:spcPts val="1000"/>
        </a:spcBef>
        <a:spcAft>
          <a:spcPct val="0"/>
        </a:spcAft>
        <a:buClr>
          <a:srgbClr val="B99B49"/>
        </a:buClr>
        <a:buFont typeface="Wingdings" charset="0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1000"/>
        </a:spcBef>
        <a:spcAft>
          <a:spcPct val="0"/>
        </a:spcAft>
        <a:buClr>
          <a:srgbClr val="B99B49"/>
        </a:buClr>
        <a:buFont typeface="Wingdings" charset="2"/>
        <a:buChar char="Ø"/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ts val="1000"/>
        </a:spcBef>
        <a:spcAft>
          <a:spcPct val="0"/>
        </a:spcAft>
        <a:buClr>
          <a:srgbClr val="B99B49"/>
        </a:buClr>
        <a:buFont typeface="Wingdings" charset="2"/>
        <a:buChar char="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ts val="1000"/>
        </a:spcBef>
        <a:spcAft>
          <a:spcPct val="0"/>
        </a:spcAft>
        <a:buClr>
          <a:srgbClr val="B99B49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ts val="1000"/>
        </a:spcBef>
        <a:spcAft>
          <a:spcPct val="0"/>
        </a:spcAft>
        <a:buClr>
          <a:srgbClr val="B99B49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35000"/>
            <a:ext cx="8001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heading</a:t>
            </a: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524000"/>
            <a:ext cx="80010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</a:t>
            </a:r>
            <a:r>
              <a:rPr lang="en-US" dirty="0" smtClean="0"/>
              <a:t>content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285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l" defTabSz="457200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://writingcenter.ucdenver.ed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bc.edu/offices/careers/jobs/resumes.html" TargetMode="External"/><Relationship Id="rId3" Type="http://schemas.openxmlformats.org/officeDocument/2006/relationships/hyperlink" Target="http://www.vpul.upenn.edu/careerservices/nursing/resume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900" dirty="0" smtClean="0"/>
              <a:t>Résumés and Cover Letters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for the College of Nursing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Arial"/>
                <a:cs typeface="Arial"/>
              </a:rPr>
              <a:t>The Writing Center at CU Denver</a:t>
            </a:r>
            <a:endParaRPr lang="en-US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9475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23900"/>
            <a:ext cx="8001000" cy="571500"/>
          </a:xfrm>
        </p:spPr>
        <p:txBody>
          <a:bodyPr/>
          <a:lstStyle/>
          <a:p>
            <a:r>
              <a:rPr lang="en-US">
                <a:cs typeface="Arial"/>
              </a:rPr>
              <a:t>Summary/Profile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305800" cy="3238500"/>
          </a:xfrm>
        </p:spPr>
        <p:txBody>
          <a:bodyPr/>
          <a:lstStyle/>
          <a:p>
            <a:pPr lvl="1"/>
            <a:r>
              <a:rPr lang="en-US" sz="2150" b="1" dirty="0" smtClean="0">
                <a:cs typeface="Arial"/>
              </a:rPr>
              <a:t>Good</a:t>
            </a:r>
            <a:r>
              <a:rPr lang="en-US" sz="2150" dirty="0" smtClean="0">
                <a:cs typeface="Arial"/>
              </a:rPr>
              <a:t>: </a:t>
            </a:r>
            <a:r>
              <a:rPr lang="en-US" sz="2150" dirty="0">
                <a:cs typeface="Arial"/>
              </a:rPr>
              <a:t>Committed, patient-centered, and fast-paced RN who excels at quickly identifying patient needs through astute assessments, prioritizing based on acuity, and vigilantly monitoring for adverse reactions. Bilingual: communication skills in English and Spanish. Demonstrated strong clinical skills including blood draws and transfusions, cardiac meds, IV therapy and drips, 12-lead EKG interpretation, charting, and airway management in ICU and ER. Developed equal proficiency in nursing administration, admissions, discharge, and patient education.</a:t>
            </a:r>
          </a:p>
        </p:txBody>
      </p:sp>
    </p:spTree>
    <p:extLst>
      <p:ext uri="{BB962C8B-B14F-4D97-AF65-F5344CB8AC3E}">
        <p14:creationId xmlns:p14="http://schemas.microsoft.com/office/powerpoint/2010/main" val="1283747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6700"/>
            <a:ext cx="8001000" cy="685800"/>
          </a:xfrm>
        </p:spPr>
        <p:txBody>
          <a:bodyPr/>
          <a:lstStyle/>
          <a:p>
            <a:r>
              <a:rPr lang="en-US" dirty="0" smtClean="0"/>
              <a:t>Summary/Profile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52500"/>
            <a:ext cx="8001000" cy="4076700"/>
          </a:xfrm>
        </p:spPr>
        <p:txBody>
          <a:bodyPr/>
          <a:lstStyle/>
          <a:p>
            <a:pPr marL="342900" lvl="1" indent="-342900">
              <a:buNone/>
            </a:pPr>
            <a:r>
              <a:rPr lang="en-US" sz="2000" b="1" dirty="0" smtClean="0">
                <a:cs typeface="Arial"/>
              </a:rPr>
              <a:t>Better:</a:t>
            </a:r>
          </a:p>
          <a:p>
            <a:pPr marL="342900" lvl="1" indent="-342900">
              <a:buFont typeface="Wingdings" charset="2"/>
              <a:buChar char="§"/>
            </a:pPr>
            <a:r>
              <a:rPr lang="en-US" sz="2000" dirty="0" smtClean="0">
                <a:cs typeface="Arial"/>
              </a:rPr>
              <a:t>Committed</a:t>
            </a:r>
            <a:r>
              <a:rPr lang="en-US" sz="2000" dirty="0">
                <a:cs typeface="Arial"/>
              </a:rPr>
              <a:t>, patient-centered, and fast-paced RN who excels at quickly identifying patient needs through astute assessments, prioritizing based on acuity, and vigilantly monitoring for adverse reactions. </a:t>
            </a:r>
            <a:endParaRPr lang="en-US" sz="2000" dirty="0" smtClean="0">
              <a:cs typeface="Arial"/>
            </a:endParaRPr>
          </a:p>
          <a:p>
            <a:pPr marL="342900" lvl="1" indent="-342900">
              <a:buFont typeface="Wingdings" charset="2"/>
              <a:buChar char="§"/>
            </a:pPr>
            <a:r>
              <a:rPr lang="en-US" sz="2000" dirty="0" smtClean="0">
                <a:cs typeface="Arial"/>
              </a:rPr>
              <a:t>Bilingual</a:t>
            </a:r>
            <a:r>
              <a:rPr lang="en-US" sz="2000" dirty="0">
                <a:cs typeface="Arial"/>
              </a:rPr>
              <a:t>: communication skills in English and Spanish</a:t>
            </a:r>
            <a:r>
              <a:rPr lang="en-US" sz="2000" dirty="0" smtClean="0">
                <a:cs typeface="Arial"/>
              </a:rPr>
              <a:t>.</a:t>
            </a:r>
          </a:p>
          <a:p>
            <a:pPr marL="342900" lvl="1" indent="-342900">
              <a:buFont typeface="Wingdings" charset="2"/>
              <a:buChar char="§"/>
            </a:pPr>
            <a:r>
              <a:rPr lang="en-US" sz="2000" dirty="0" smtClean="0">
                <a:cs typeface="Arial"/>
              </a:rPr>
              <a:t>Demonstrated </a:t>
            </a:r>
            <a:r>
              <a:rPr lang="en-US" sz="2000" dirty="0">
                <a:cs typeface="Arial"/>
              </a:rPr>
              <a:t>strong clinical skills including blood draws and transfusions, cardiac meds, IV therapy and drips, 12-lead EKG interpretation, charting, and airway management in ICU and ER. </a:t>
            </a:r>
            <a:endParaRPr lang="en-US" sz="2000" dirty="0" smtClean="0">
              <a:cs typeface="Arial"/>
            </a:endParaRPr>
          </a:p>
          <a:p>
            <a:pPr marL="342900" lvl="1" indent="-342900">
              <a:buFont typeface="Wingdings" charset="2"/>
              <a:buChar char="§"/>
            </a:pPr>
            <a:r>
              <a:rPr lang="en-US" sz="2000" dirty="0" smtClean="0">
                <a:cs typeface="Arial"/>
              </a:rPr>
              <a:t>Developed </a:t>
            </a:r>
            <a:r>
              <a:rPr lang="en-US" sz="2000" dirty="0">
                <a:cs typeface="Arial"/>
              </a:rPr>
              <a:t>equal proficiency in nursing administration, admissions, discharge, and patient education.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6353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47700"/>
            <a:ext cx="8001000" cy="571500"/>
          </a:xfrm>
        </p:spPr>
        <p:txBody>
          <a:bodyPr/>
          <a:lstStyle/>
          <a:p>
            <a:r>
              <a:rPr lang="en-US" dirty="0" smtClean="0"/>
              <a:t>Education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2959101"/>
          </a:xfrm>
        </p:spPr>
        <p:txBody>
          <a:bodyPr/>
          <a:lstStyle/>
          <a:p>
            <a:r>
              <a:rPr lang="en-US" dirty="0"/>
              <a:t>List education first </a:t>
            </a:r>
            <a:r>
              <a:rPr lang="en-US" dirty="0" smtClean="0"/>
              <a:t>(with some exceptions)</a:t>
            </a:r>
            <a:endParaRPr lang="en-US" dirty="0"/>
          </a:p>
          <a:p>
            <a:r>
              <a:rPr lang="en-US" dirty="0"/>
              <a:t>List in reverse chronological order</a:t>
            </a:r>
          </a:p>
          <a:p>
            <a:r>
              <a:rPr lang="en-US" dirty="0"/>
              <a:t>Be consistent with dates </a:t>
            </a:r>
          </a:p>
          <a:p>
            <a:pPr lvl="1"/>
            <a:r>
              <a:rPr lang="en-US" dirty="0"/>
              <a:t>May 28, 2012 or 5/28/12</a:t>
            </a:r>
          </a:p>
          <a:p>
            <a:r>
              <a:rPr lang="en-US" dirty="0"/>
              <a:t>Be consistent with degree </a:t>
            </a:r>
          </a:p>
          <a:p>
            <a:pPr lvl="1"/>
            <a:r>
              <a:rPr lang="en-US" dirty="0"/>
              <a:t>Bachelor of Science, B.S., or BS</a:t>
            </a:r>
          </a:p>
          <a:p>
            <a:pPr lvl="1"/>
            <a:r>
              <a:rPr lang="en-US" dirty="0">
                <a:cs typeface="Arial"/>
              </a:rPr>
              <a:t>High school is not relevant</a:t>
            </a:r>
          </a:p>
          <a:p>
            <a:pPr marL="0" indent="0">
              <a:buNone/>
            </a:pPr>
            <a:endParaRPr lang="en-US" dirty="0"/>
          </a:p>
          <a:p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165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92500"/>
          </a:xfrm>
        </p:spPr>
        <p:txBody>
          <a:bodyPr/>
          <a:lstStyle/>
          <a:p>
            <a:r>
              <a:rPr lang="en-US" dirty="0"/>
              <a:t>Company/organization </a:t>
            </a:r>
          </a:p>
          <a:p>
            <a:pPr lvl="1"/>
            <a:r>
              <a:rPr lang="en-US" dirty="0"/>
              <a:t>City and state</a:t>
            </a:r>
          </a:p>
          <a:p>
            <a:pPr lvl="1"/>
            <a:r>
              <a:rPr lang="en-US" dirty="0"/>
              <a:t>Job title with months and years</a:t>
            </a:r>
          </a:p>
          <a:p>
            <a:r>
              <a:rPr lang="en-US" dirty="0">
                <a:cs typeface="Arial"/>
              </a:rPr>
              <a:t>Clinical Rotations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Include senior level rotations--Practicum, Public Health, MedSurg I &amp; II. Include place (hospital/faculty), Unit, # of hours (on and off campus, simulation lab), and (if seeking specialty) include any rotations with that specialty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Consider creating a chart for Clinical Rotations</a:t>
            </a:r>
          </a:p>
          <a:p>
            <a:r>
              <a:rPr lang="en-US" dirty="0"/>
              <a:t>Volunteer/apprenticeship experience, if relevant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5300"/>
            <a:ext cx="8001000" cy="571500"/>
          </a:xfrm>
        </p:spPr>
        <p:txBody>
          <a:bodyPr/>
          <a:lstStyle/>
          <a:p>
            <a:r>
              <a:rPr lang="en-US" dirty="0">
                <a:cs typeface="Arial"/>
              </a:rPr>
              <a:t>Healthcare </a:t>
            </a:r>
            <a:r>
              <a:rPr lang="en-US" dirty="0"/>
              <a:t>Experience</a:t>
            </a:r>
          </a:p>
        </p:txBody>
      </p:sp>
    </p:spTree>
    <p:extLst>
      <p:ext uri="{BB962C8B-B14F-4D97-AF65-F5344CB8AC3E}">
        <p14:creationId xmlns:p14="http://schemas.microsoft.com/office/powerpoint/2010/main" val="3560298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Certifications</a:t>
            </a:r>
          </a:p>
          <a:p>
            <a:r>
              <a:rPr lang="en-US" dirty="0">
                <a:cs typeface="Arial"/>
              </a:rPr>
              <a:t>Additional Experience</a:t>
            </a:r>
          </a:p>
          <a:p>
            <a:pPr lvl="1"/>
            <a:r>
              <a:rPr lang="en-US" dirty="0">
                <a:cs typeface="Arial"/>
              </a:rPr>
              <a:t>Includes work you've done that may not be healthcare related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Use bullets and strong verbs to describe transferable skills </a:t>
            </a:r>
          </a:p>
          <a:p>
            <a:r>
              <a:rPr lang="en-US" dirty="0"/>
              <a:t>Honors or Awards</a:t>
            </a:r>
          </a:p>
          <a:p>
            <a:pPr lvl="1"/>
            <a:r>
              <a:rPr lang="en-US" dirty="0"/>
              <a:t>Merit-based and discipline specific scholarships, fellowships, or </a:t>
            </a:r>
            <a:r>
              <a:rPr lang="en-US" dirty="0" smtClean="0"/>
              <a:t>recognitions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04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47700"/>
            <a:ext cx="8001000" cy="571500"/>
          </a:xfrm>
        </p:spPr>
        <p:txBody>
          <a:bodyPr/>
          <a:lstStyle/>
          <a:p>
            <a:r>
              <a:rPr lang="en-US" dirty="0" smtClean="0"/>
              <a:t>Helpful hints: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03300"/>
            <a:ext cx="8534400" cy="381333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Keep language professional</a:t>
            </a:r>
          </a:p>
          <a:p>
            <a:pPr lvl="1"/>
            <a:r>
              <a:rPr lang="en-US" dirty="0" smtClean="0">
                <a:cs typeface="Arial"/>
              </a:rPr>
              <a:t>Good</a:t>
            </a:r>
            <a:r>
              <a:rPr lang="en-US" dirty="0" smtClean="0"/>
              <a:t>: </a:t>
            </a:r>
            <a:r>
              <a:rPr lang="en-US" dirty="0"/>
              <a:t>Good at helping others</a:t>
            </a:r>
          </a:p>
          <a:p>
            <a:pPr lvl="1"/>
            <a:r>
              <a:rPr lang="en-US" dirty="0" smtClean="0"/>
              <a:t>Better: </a:t>
            </a:r>
            <a:r>
              <a:rPr lang="en-US" dirty="0"/>
              <a:t>Excellent interpersonal skills with a focus on patient-centered </a:t>
            </a:r>
            <a:r>
              <a:rPr lang="en-US" dirty="0" smtClean="0"/>
              <a:t>care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2. Be concise and direct</a:t>
            </a:r>
          </a:p>
          <a:p>
            <a:pPr lvl="1"/>
            <a:r>
              <a:rPr lang="en-US" dirty="0" smtClean="0"/>
              <a:t>Good: </a:t>
            </a:r>
            <a:r>
              <a:rPr lang="en-US" dirty="0"/>
              <a:t>Able to help patients and communicate with other healthcare staff to ensure quality care and well-being for </a:t>
            </a:r>
            <a:r>
              <a:rPr lang="en-US" dirty="0" smtClean="0"/>
              <a:t>patients</a:t>
            </a:r>
            <a:endParaRPr lang="en-US" dirty="0"/>
          </a:p>
          <a:p>
            <a:pPr lvl="1"/>
            <a:r>
              <a:rPr lang="en-US" dirty="0" smtClean="0">
                <a:cs typeface="Arial"/>
              </a:rPr>
              <a:t>Better: </a:t>
            </a:r>
            <a:r>
              <a:rPr lang="en-US" dirty="0">
                <a:cs typeface="Arial"/>
              </a:rPr>
              <a:t>Communicate with patients and providers to ensure quality patient </a:t>
            </a:r>
            <a:r>
              <a:rPr lang="en-US" dirty="0" smtClean="0">
                <a:cs typeface="Arial"/>
              </a:rPr>
              <a:t>care</a:t>
            </a:r>
            <a:endParaRPr lang="en-US" dirty="0">
              <a:cs typeface="Arial"/>
            </a:endParaRPr>
          </a:p>
          <a:p>
            <a:pPr marL="0" indent="0">
              <a:buNone/>
            </a:pPr>
            <a:r>
              <a:rPr lang="en-US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772989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71500"/>
            <a:ext cx="8001000" cy="571500"/>
          </a:xfrm>
        </p:spPr>
        <p:txBody>
          <a:bodyPr/>
          <a:lstStyle/>
          <a:p>
            <a:r>
              <a:rPr lang="en-US" dirty="0">
                <a:cs typeface="Arial"/>
              </a:rPr>
              <a:t>Helpful hints (cont.):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57300"/>
            <a:ext cx="8001000" cy="3238500"/>
          </a:xfrm>
        </p:spPr>
        <p:txBody>
          <a:bodyPr/>
          <a:lstStyle/>
          <a:p>
            <a:pPr marL="457200" indent="-457200">
              <a:buAutoNum type="arabicPeriod" startAt="3"/>
            </a:pPr>
            <a:r>
              <a:rPr lang="en-US" dirty="0">
                <a:latin typeface="Arial" charset="0"/>
                <a:cs typeface="Arial" charset="0"/>
              </a:rPr>
              <a:t>Be specific 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Good: Provide quality patient care </a:t>
            </a:r>
          </a:p>
          <a:p>
            <a:pPr lvl="1"/>
            <a:r>
              <a:rPr lang="en-US" dirty="0">
                <a:latin typeface="Arial" charset="0"/>
                <a:cs typeface="Arial" charset="0"/>
              </a:rPr>
              <a:t>Better: Provide primary care to 6-7 pediatric, orthopedic and post-surgery patients</a:t>
            </a:r>
          </a:p>
          <a:p>
            <a:pPr marL="457200" indent="-457200">
              <a:buAutoNum type="arabicPeriod" startAt="3"/>
            </a:pPr>
            <a:r>
              <a:rPr lang="en-US" dirty="0" smtClean="0">
                <a:latin typeface="Arial" charset="0"/>
                <a:cs typeface="Arial" charset="0"/>
              </a:rPr>
              <a:t>Avoid </a:t>
            </a:r>
            <a:r>
              <a:rPr lang="en-US" dirty="0" smtClean="0">
                <a:latin typeface="Arial" charset="0"/>
                <a:cs typeface="Arial" charset="0"/>
              </a:rPr>
              <a:t>using templates for your resume as they may not translate to the </a:t>
            </a:r>
            <a:r>
              <a:rPr lang="en-US" dirty="0" smtClean="0">
                <a:latin typeface="Arial" charset="0"/>
                <a:cs typeface="Arial" charset="0"/>
              </a:rPr>
              <a:t>employer’s </a:t>
            </a:r>
            <a:r>
              <a:rPr lang="en-US" dirty="0" smtClean="0">
                <a:latin typeface="Arial" charset="0"/>
                <a:cs typeface="Arial" charset="0"/>
              </a:rPr>
              <a:t>software program. </a:t>
            </a:r>
            <a:r>
              <a:rPr lang="en-US" dirty="0" smtClean="0">
                <a:latin typeface="Arial" charset="0"/>
                <a:cs typeface="Arial" charset="0"/>
              </a:rPr>
              <a:t>Use </a:t>
            </a:r>
            <a:r>
              <a:rPr lang="en-US" dirty="0" smtClean="0">
                <a:latin typeface="Arial" charset="0"/>
                <a:cs typeface="Arial" charset="0"/>
              </a:rPr>
              <a:t>.</a:t>
            </a:r>
            <a:r>
              <a:rPr lang="en-US" dirty="0" err="1" smtClean="0">
                <a:latin typeface="Arial" charset="0"/>
                <a:cs typeface="Arial" charset="0"/>
              </a:rPr>
              <a:t>pdf</a:t>
            </a:r>
            <a:r>
              <a:rPr lang="en-US" dirty="0" smtClean="0">
                <a:latin typeface="Arial" charset="0"/>
                <a:cs typeface="Arial" charset="0"/>
              </a:rPr>
              <a:t> or .</a:t>
            </a:r>
            <a:r>
              <a:rPr lang="en-US" dirty="0" err="1" smtClean="0">
                <a:latin typeface="Arial" charset="0"/>
                <a:cs typeface="Arial" charset="0"/>
              </a:rPr>
              <a:t>docx</a:t>
            </a:r>
            <a:r>
              <a:rPr lang="en-US" dirty="0" smtClean="0">
                <a:latin typeface="Arial" charset="0"/>
                <a:cs typeface="Arial" charset="0"/>
              </a:rPr>
              <a:t> format</a:t>
            </a:r>
          </a:p>
          <a:p>
            <a:pPr marL="457200" indent="-457200">
              <a:buAutoNum type="arabicPeriod" startAt="3"/>
            </a:pPr>
            <a:r>
              <a:rPr lang="en-US" dirty="0" smtClean="0">
                <a:latin typeface="Arial" charset="0"/>
                <a:cs typeface="Arial" charset="0"/>
              </a:rPr>
              <a:t>No two resumes are alike – choose the style that fits you! </a:t>
            </a:r>
          </a:p>
          <a:p>
            <a:pPr lvl="1">
              <a:buNone/>
            </a:pPr>
            <a:endParaRPr lang="en-US" dirty="0">
              <a:latin typeface="Arial" charset="0"/>
              <a:cs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58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Composing an Effective Cover Letter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819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3556000"/>
          </a:xfrm>
        </p:spPr>
        <p:txBody>
          <a:bodyPr/>
          <a:lstStyle/>
          <a:p>
            <a:r>
              <a:rPr lang="en-US" dirty="0" smtClean="0"/>
              <a:t>Be professional</a:t>
            </a:r>
          </a:p>
          <a:p>
            <a:r>
              <a:rPr lang="en-US" dirty="0" smtClean="0"/>
              <a:t>Use an </a:t>
            </a:r>
            <a:r>
              <a:rPr lang="en-US" dirty="0"/>
              <a:t>i</a:t>
            </a:r>
            <a:r>
              <a:rPr lang="en-US" dirty="0" smtClean="0"/>
              <a:t>dentical </a:t>
            </a:r>
            <a:r>
              <a:rPr lang="en-US" dirty="0"/>
              <a:t>header to your </a:t>
            </a:r>
            <a:r>
              <a:rPr lang="en-US" dirty="0" smtClean="0"/>
              <a:t>résumé </a:t>
            </a:r>
          </a:p>
          <a:p>
            <a:r>
              <a:rPr lang="en-US" dirty="0" smtClean="0"/>
              <a:t>Include date, name, and title of the hiring agent, the company, and the company’s address</a:t>
            </a:r>
            <a:endParaRPr lang="en-US" dirty="0"/>
          </a:p>
          <a:p>
            <a:r>
              <a:rPr lang="en-US" dirty="0" smtClean="0"/>
              <a:t>Use </a:t>
            </a:r>
            <a:r>
              <a:rPr lang="en-US" dirty="0"/>
              <a:t>b</a:t>
            </a:r>
            <a:r>
              <a:rPr lang="en-US" dirty="0" smtClean="0"/>
              <a:t>lock format</a:t>
            </a:r>
          </a:p>
          <a:p>
            <a:r>
              <a:rPr lang="en-US" dirty="0" smtClean="0"/>
              <a:t>Single-spaced</a:t>
            </a:r>
          </a:p>
          <a:p>
            <a:r>
              <a:rPr lang="en-US" dirty="0" smtClean="0"/>
              <a:t>After the closing, skip four lines before your name</a:t>
            </a:r>
          </a:p>
          <a:p>
            <a:r>
              <a:rPr lang="en-US" dirty="0" smtClean="0"/>
              <a:t>List enclosures (résumé, writing sample, portfolio)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495300"/>
            <a:ext cx="8001000" cy="571500"/>
          </a:xfrm>
        </p:spPr>
        <p:txBody>
          <a:bodyPr/>
          <a:lstStyle/>
          <a:p>
            <a:r>
              <a:rPr lang="en-US" dirty="0" smtClean="0"/>
              <a:t>Business Letter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3695700"/>
          </a:xfrm>
        </p:spPr>
        <p:txBody>
          <a:bodyPr>
            <a:normAutofit/>
          </a:bodyPr>
          <a:lstStyle/>
          <a:p>
            <a:r>
              <a:rPr lang="en-US" dirty="0" smtClean="0"/>
              <a:t>Express how </a:t>
            </a:r>
            <a:r>
              <a:rPr lang="en-US" i="1" dirty="0" smtClean="0"/>
              <a:t>you</a:t>
            </a:r>
            <a:r>
              <a:rPr lang="en-US" dirty="0" smtClean="0"/>
              <a:t> will be an asset to </a:t>
            </a:r>
            <a:r>
              <a:rPr lang="en-US" i="1" dirty="0" smtClean="0"/>
              <a:t>them</a:t>
            </a:r>
          </a:p>
          <a:p>
            <a:pPr lvl="1"/>
            <a:r>
              <a:rPr lang="en-US" dirty="0" smtClean="0"/>
              <a:t>Only include information relevant to the position</a:t>
            </a:r>
          </a:p>
          <a:p>
            <a:r>
              <a:rPr lang="en-US" dirty="0" smtClean="0"/>
              <a:t>Demonstrate you have </a:t>
            </a:r>
            <a:r>
              <a:rPr lang="en-US" dirty="0" smtClean="0"/>
              <a:t>the qualifications they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require </a:t>
            </a:r>
            <a:r>
              <a:rPr lang="en-US" dirty="0" smtClean="0"/>
              <a:t>or value</a:t>
            </a:r>
          </a:p>
          <a:p>
            <a:r>
              <a:rPr lang="en-US" dirty="0" smtClean="0"/>
              <a:t>Research the hospital/facility and demonstrate your knowledge and interest in your letter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Write with Your Audience in Mind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483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Composing an Effective Résumé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050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Positions and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shows reader will scan the letter in 30 seconds or less</a:t>
            </a:r>
          </a:p>
          <a:p>
            <a:r>
              <a:rPr lang="en-US" dirty="0" smtClean="0"/>
              <a:t>Power Positions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First and last sentences of paragraphs</a:t>
            </a:r>
          </a:p>
          <a:p>
            <a:r>
              <a:rPr lang="en-US" dirty="0" smtClean="0"/>
              <a:t>Specifics</a:t>
            </a:r>
          </a:p>
          <a:p>
            <a:pPr lvl="1"/>
            <a:r>
              <a:rPr lang="en-US" dirty="0" smtClean="0"/>
              <a:t>To the hospital, department, organization</a:t>
            </a:r>
          </a:p>
          <a:p>
            <a:pPr lvl="1"/>
            <a:r>
              <a:rPr lang="en-US" dirty="0" smtClean="0"/>
              <a:t>Demonstrate your research/knowledge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249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20124"/>
            <a:ext cx="8001000" cy="3799576"/>
          </a:xfrm>
        </p:spPr>
        <p:txBody>
          <a:bodyPr/>
          <a:lstStyle/>
          <a:p>
            <a:r>
              <a:rPr lang="en-US" sz="2800" dirty="0"/>
              <a:t>Approximately 4-5 paragraphs</a:t>
            </a:r>
          </a:p>
          <a:p>
            <a:pPr lvl="1"/>
            <a:r>
              <a:rPr lang="en-US" sz="2400" dirty="0"/>
              <a:t>Introduction (1)</a:t>
            </a:r>
          </a:p>
          <a:p>
            <a:pPr lvl="1"/>
            <a:r>
              <a:rPr lang="en-US" sz="2400" dirty="0"/>
              <a:t>Body Paragraphs (2-3)</a:t>
            </a:r>
          </a:p>
          <a:p>
            <a:pPr lvl="1"/>
            <a:r>
              <a:rPr lang="en-US" sz="2400" dirty="0"/>
              <a:t>Conclusion (1)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7848600" cy="952500"/>
          </a:xfrm>
        </p:spPr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45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hospital’s key strengths/characteristics and why/how can you support them? </a:t>
            </a:r>
          </a:p>
          <a:p>
            <a:pPr lvl="1"/>
            <a:r>
              <a:rPr lang="en-US" sz="2300" dirty="0" smtClean="0"/>
              <a:t>Express your interest in the specific position</a:t>
            </a:r>
          </a:p>
          <a:p>
            <a:pPr lvl="1"/>
            <a:r>
              <a:rPr lang="en-US" sz="2300" dirty="0" smtClean="0"/>
              <a:t>State how/why you are qualified for the position</a:t>
            </a:r>
          </a:p>
          <a:p>
            <a:r>
              <a:rPr lang="en-US" dirty="0" smtClean="0"/>
              <a:t>Forecast what you will discuss in the rest of the letter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939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 Paragraphs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laim </a:t>
            </a:r>
          </a:p>
          <a:p>
            <a:pPr lvl="1"/>
            <a:r>
              <a:rPr lang="en-US" sz="2000" dirty="0"/>
              <a:t>A</a:t>
            </a:r>
            <a:r>
              <a:rPr lang="en-US" sz="2000" dirty="0" smtClean="0"/>
              <a:t> distinct qualification you want to prove about yourself</a:t>
            </a:r>
          </a:p>
          <a:p>
            <a:pPr lvl="2"/>
            <a:r>
              <a:rPr lang="en-US" sz="2000" dirty="0" smtClean="0"/>
              <a:t>Do not put </a:t>
            </a:r>
            <a:r>
              <a:rPr lang="en-US" sz="2000" dirty="0"/>
              <a:t>your </a:t>
            </a:r>
            <a:r>
              <a:rPr lang="en-US" sz="2000" dirty="0" smtClean="0"/>
              <a:t>résumé in paragraph form</a:t>
            </a:r>
          </a:p>
          <a:p>
            <a:r>
              <a:rPr lang="en-US" dirty="0" smtClean="0"/>
              <a:t>Evidence </a:t>
            </a:r>
          </a:p>
          <a:p>
            <a:pPr lvl="1"/>
            <a:r>
              <a:rPr lang="en-US" sz="2000" dirty="0" smtClean="0"/>
              <a:t>Support claim with examples that include a situation, action, and result</a:t>
            </a:r>
          </a:p>
          <a:p>
            <a:r>
              <a:rPr lang="en-US" dirty="0" smtClean="0"/>
              <a:t>Connection </a:t>
            </a:r>
          </a:p>
          <a:p>
            <a:pPr lvl="1"/>
            <a:r>
              <a:rPr lang="en-US" sz="2000" dirty="0" smtClean="0"/>
              <a:t>Connect to hospital’s or employer’s </a:t>
            </a:r>
            <a:r>
              <a:rPr lang="en-US" sz="2000" dirty="0"/>
              <a:t>values and needs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675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Mention any enclosures or attachments</a:t>
            </a:r>
          </a:p>
          <a:p>
            <a:pPr lvl="1"/>
            <a:r>
              <a:rPr lang="en-US" dirty="0" smtClean="0"/>
              <a:t>Or list enclosures at the bottom of the page</a:t>
            </a:r>
          </a:p>
          <a:p>
            <a:r>
              <a:rPr lang="en-US" dirty="0" smtClean="0"/>
              <a:t>Express interest in an interview, if appropriate</a:t>
            </a:r>
          </a:p>
          <a:p>
            <a:r>
              <a:rPr lang="en-US" dirty="0" smtClean="0"/>
              <a:t>Offer to provide further information</a:t>
            </a:r>
          </a:p>
          <a:p>
            <a:r>
              <a:rPr lang="en-US" dirty="0" smtClean="0"/>
              <a:t>Thank the reader for his/her consideration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329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 up your claims with evidence and examples </a:t>
            </a:r>
          </a:p>
          <a:p>
            <a:r>
              <a:rPr lang="en-US" dirty="0"/>
              <a:t>Establish yourself as </a:t>
            </a:r>
            <a:r>
              <a:rPr lang="en-US" dirty="0" smtClean="0"/>
              <a:t>an </a:t>
            </a:r>
            <a:r>
              <a:rPr lang="en-US" dirty="0"/>
              <a:t>unique </a:t>
            </a:r>
            <a:r>
              <a:rPr lang="en-US" dirty="0" smtClean="0"/>
              <a:t>candidate</a:t>
            </a:r>
          </a:p>
          <a:p>
            <a:pPr lvl="1"/>
            <a:r>
              <a:rPr lang="en-US" sz="2300" dirty="0" smtClean="0"/>
              <a:t>SAR</a:t>
            </a:r>
          </a:p>
          <a:p>
            <a:pPr lvl="2"/>
            <a:r>
              <a:rPr lang="en-US" sz="2300" dirty="0" smtClean="0"/>
              <a:t>Situation</a:t>
            </a:r>
          </a:p>
          <a:p>
            <a:pPr lvl="2"/>
            <a:r>
              <a:rPr lang="en-US" sz="2300" dirty="0" smtClean="0"/>
              <a:t>Action</a:t>
            </a:r>
          </a:p>
          <a:p>
            <a:pPr lvl="2"/>
            <a:r>
              <a:rPr lang="en-US" sz="2300" dirty="0" smtClean="0"/>
              <a:t>Result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61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19100"/>
            <a:ext cx="8001000" cy="381000"/>
          </a:xfrm>
        </p:spPr>
        <p:txBody>
          <a:bodyPr/>
          <a:lstStyle/>
          <a:p>
            <a:r>
              <a:rPr lang="en-US" u="sng" dirty="0" smtClean="0"/>
              <a:t>S</a:t>
            </a:r>
            <a:r>
              <a:rPr lang="en-US" dirty="0" smtClean="0"/>
              <a:t>ituation, </a:t>
            </a:r>
            <a:r>
              <a:rPr lang="en-US" u="sng" dirty="0" smtClean="0"/>
              <a:t>A</a:t>
            </a:r>
            <a:r>
              <a:rPr lang="en-US" dirty="0" smtClean="0"/>
              <a:t>ction, </a:t>
            </a:r>
            <a:r>
              <a:rPr lang="en-US" u="sng" dirty="0" smtClean="0"/>
              <a:t>R</a:t>
            </a:r>
            <a:r>
              <a:rPr lang="en-US" dirty="0" smtClean="0"/>
              <a:t>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9501"/>
            <a:ext cx="8534400" cy="3809999"/>
          </a:xfrm>
        </p:spPr>
        <p:txBody>
          <a:bodyPr/>
          <a:lstStyle/>
          <a:p>
            <a:pPr marL="0" indent="0">
              <a:buNone/>
            </a:pPr>
            <a:r>
              <a:rPr lang="en-US" sz="1700" dirty="0"/>
              <a:t>While a nursing student at Sunrise Hospital, I demonstrated </a:t>
            </a:r>
            <a:r>
              <a:rPr lang="en-US" sz="1700" u="sng" dirty="0"/>
              <a:t>exceptional communication </a:t>
            </a:r>
            <a:r>
              <a:rPr lang="en-US" sz="1700" u="sng" dirty="0" smtClean="0"/>
              <a:t>skills</a:t>
            </a:r>
            <a:r>
              <a:rPr lang="en-US" sz="1700" dirty="0" smtClean="0"/>
              <a:t> working </a:t>
            </a:r>
            <a:r>
              <a:rPr lang="en-US" sz="1700" dirty="0"/>
              <a:t>with the nurses and the physicians. </a:t>
            </a:r>
            <a:r>
              <a:rPr lang="en-US" sz="1700" dirty="0">
                <a:solidFill>
                  <a:srgbClr val="FF0000"/>
                </a:solidFill>
              </a:rPr>
              <a:t>My initial clinical site was in the Trauma Systems Therapy </a:t>
            </a:r>
            <a:r>
              <a:rPr lang="en-US" sz="1700" dirty="0" smtClean="0">
                <a:solidFill>
                  <a:srgbClr val="FF0000"/>
                </a:solidFill>
              </a:rPr>
              <a:t>department, where I worked under </a:t>
            </a:r>
            <a:r>
              <a:rPr lang="en-US" sz="1700" dirty="0">
                <a:solidFill>
                  <a:srgbClr val="FF0000"/>
                </a:solidFill>
              </a:rPr>
              <a:t>Dr. Peterson. After about two weeks of observing, </a:t>
            </a:r>
            <a:r>
              <a:rPr lang="en-US" sz="1700" dirty="0" smtClean="0">
                <a:solidFill>
                  <a:srgbClr val="FF0000"/>
                </a:solidFill>
              </a:rPr>
              <a:t>I </a:t>
            </a:r>
            <a:r>
              <a:rPr lang="en-US" sz="1700" dirty="0">
                <a:solidFill>
                  <a:srgbClr val="FF0000"/>
                </a:solidFill>
              </a:rPr>
              <a:t>was tasked with </a:t>
            </a:r>
            <a:r>
              <a:rPr lang="en-US" sz="1700" dirty="0" smtClean="0">
                <a:solidFill>
                  <a:srgbClr val="FF0000"/>
                </a:solidFill>
              </a:rPr>
              <a:t>discussing the overnight progress of two patients </a:t>
            </a:r>
            <a:r>
              <a:rPr lang="en-US" sz="1700" dirty="0">
                <a:solidFill>
                  <a:srgbClr val="FF0000"/>
                </a:solidFill>
              </a:rPr>
              <a:t>with the charge nurse </a:t>
            </a:r>
            <a:r>
              <a:rPr lang="en-US" sz="1700" dirty="0" smtClean="0">
                <a:solidFill>
                  <a:srgbClr val="FF0000"/>
                </a:solidFill>
              </a:rPr>
              <a:t>and reporting in detail </a:t>
            </a:r>
            <a:r>
              <a:rPr lang="en-US" sz="1700" dirty="0">
                <a:solidFill>
                  <a:srgbClr val="FF0000"/>
                </a:solidFill>
              </a:rPr>
              <a:t>their mental and physical </a:t>
            </a:r>
            <a:r>
              <a:rPr lang="en-US" sz="1700" dirty="0" smtClean="0">
                <a:solidFill>
                  <a:srgbClr val="FF0000"/>
                </a:solidFill>
              </a:rPr>
              <a:t>statuses </a:t>
            </a:r>
            <a:r>
              <a:rPr lang="en-US" sz="1700" dirty="0">
                <a:solidFill>
                  <a:srgbClr val="FF0000"/>
                </a:solidFill>
              </a:rPr>
              <a:t>to the doctor on staff each day. </a:t>
            </a:r>
            <a:r>
              <a:rPr lang="en-US" sz="1700" dirty="0" smtClean="0">
                <a:solidFill>
                  <a:srgbClr val="3366FF"/>
                </a:solidFill>
              </a:rPr>
              <a:t>Shortly after being given this assignment, the overnight charge nurse informed me that </a:t>
            </a:r>
            <a:r>
              <a:rPr lang="en-US" sz="1700" dirty="0">
                <a:solidFill>
                  <a:srgbClr val="3366FF"/>
                </a:solidFill>
              </a:rPr>
              <a:t>one of my patients had spent most of the night in extreme emotional distress. The next morning, I reported this to Dr. Peterson, and she informed the mental health team and the patient’s family</a:t>
            </a:r>
            <a:r>
              <a:rPr lang="en-US" sz="1700" dirty="0">
                <a:solidFill>
                  <a:srgbClr val="55A51C"/>
                </a:solidFill>
              </a:rPr>
              <a:t>. </a:t>
            </a:r>
            <a:r>
              <a:rPr lang="en-US" sz="1700" dirty="0">
                <a:solidFill>
                  <a:srgbClr val="226B1C"/>
                </a:solidFill>
              </a:rPr>
              <a:t>My communication needed to be accurate and efficient in order to inform the doctor of the patient’s current state. With my information, the doctor was able to make the appropriate diagnoses. </a:t>
            </a:r>
            <a:r>
              <a:rPr lang="en-US" sz="1700" u="sng" dirty="0">
                <a:solidFill>
                  <a:srgbClr val="226B1C"/>
                </a:solidFill>
              </a:rPr>
              <a:t>My ability to communicate effectively </a:t>
            </a:r>
            <a:r>
              <a:rPr lang="en-US" sz="1700" u="sng" dirty="0" smtClean="0">
                <a:solidFill>
                  <a:srgbClr val="226B1C"/>
                </a:solidFill>
              </a:rPr>
              <a:t>will </a:t>
            </a:r>
            <a:r>
              <a:rPr lang="en-US" sz="1700" u="sng" dirty="0">
                <a:solidFill>
                  <a:srgbClr val="226B1C"/>
                </a:solidFill>
              </a:rPr>
              <a:t>continue to help facilitate interaction between both </a:t>
            </a:r>
            <a:r>
              <a:rPr lang="en-US" sz="1700" u="sng" dirty="0" smtClean="0">
                <a:solidFill>
                  <a:srgbClr val="226B1C"/>
                </a:solidFill>
              </a:rPr>
              <a:t>nurses </a:t>
            </a:r>
            <a:r>
              <a:rPr lang="en-US" sz="1700" u="sng" dirty="0">
                <a:solidFill>
                  <a:srgbClr val="226B1C"/>
                </a:solidFill>
              </a:rPr>
              <a:t>and </a:t>
            </a:r>
            <a:r>
              <a:rPr lang="en-US" sz="1700" u="sng" dirty="0" smtClean="0">
                <a:solidFill>
                  <a:srgbClr val="226B1C"/>
                </a:solidFill>
              </a:rPr>
              <a:t>physicians </a:t>
            </a:r>
            <a:r>
              <a:rPr lang="en-US" sz="1700" u="sng" dirty="0">
                <a:solidFill>
                  <a:srgbClr val="226B1C"/>
                </a:solidFill>
              </a:rPr>
              <a:t>in order achieve the best possible </a:t>
            </a:r>
            <a:r>
              <a:rPr lang="en-US" sz="1700" u="sng" dirty="0" smtClean="0">
                <a:solidFill>
                  <a:srgbClr val="226B1C"/>
                </a:solidFill>
              </a:rPr>
              <a:t>outcomes for patients at Sunrise Hospital</a:t>
            </a:r>
            <a:r>
              <a:rPr lang="en-US" sz="1700" dirty="0" smtClean="0">
                <a:solidFill>
                  <a:srgbClr val="226B1C"/>
                </a:solidFill>
              </a:rPr>
              <a:t>.</a:t>
            </a:r>
            <a:endParaRPr lang="en-US" sz="1700" dirty="0">
              <a:solidFill>
                <a:srgbClr val="226B1C"/>
              </a:solidFill>
            </a:endParaRPr>
          </a:p>
          <a:p>
            <a:pPr marL="0" indent="0">
              <a:buNone/>
            </a:pPr>
            <a:endParaRPr lang="en-US" sz="2200" dirty="0">
              <a:solidFill>
                <a:srgbClr val="226B1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6472" y="1866900"/>
            <a:ext cx="5498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S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3200" dirty="0">
                <a:solidFill>
                  <a:srgbClr val="0000FF"/>
                </a:solidFill>
              </a:rPr>
              <a:t>A</a:t>
            </a:r>
            <a:endParaRPr lang="en-US" sz="32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3200" dirty="0">
                <a:solidFill>
                  <a:srgbClr val="008000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2231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01000" cy="571500"/>
          </a:xfrm>
        </p:spPr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69999"/>
            <a:ext cx="8305800" cy="349250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this workshop, we covered</a:t>
            </a:r>
            <a:endParaRPr lang="en-US" dirty="0"/>
          </a:p>
          <a:p>
            <a:r>
              <a:rPr lang="en-US" dirty="0" smtClean="0"/>
              <a:t>Organizing successful nursing résumés</a:t>
            </a:r>
            <a:endParaRPr lang="en-US" dirty="0"/>
          </a:p>
          <a:p>
            <a:r>
              <a:rPr lang="en-US" dirty="0" smtClean="0"/>
              <a:t>Formatting and writing style</a:t>
            </a:r>
            <a:endParaRPr lang="en-US" dirty="0"/>
          </a:p>
          <a:p>
            <a:r>
              <a:rPr lang="en-US" dirty="0" smtClean="0"/>
              <a:t>Tailoring for </a:t>
            </a:r>
            <a:r>
              <a:rPr lang="en-US" dirty="0"/>
              <a:t>a specific </a:t>
            </a:r>
            <a:r>
              <a:rPr lang="en-US" dirty="0" smtClean="0"/>
              <a:t>position</a:t>
            </a:r>
            <a:endParaRPr lang="en-US" dirty="0"/>
          </a:p>
          <a:p>
            <a:r>
              <a:rPr lang="en-US" dirty="0" smtClean="0"/>
              <a:t>Building audience awareness</a:t>
            </a:r>
          </a:p>
          <a:p>
            <a:r>
              <a:rPr lang="en-US" dirty="0" smtClean="0"/>
              <a:t>Organizing cover letters</a:t>
            </a:r>
            <a:endParaRPr lang="en-US" dirty="0"/>
          </a:p>
          <a:p>
            <a:r>
              <a:rPr lang="en-US" dirty="0" smtClean="0"/>
              <a:t>Using </a:t>
            </a:r>
            <a:r>
              <a:rPr lang="en-US" dirty="0"/>
              <a:t>evidence to back up </a:t>
            </a:r>
            <a:r>
              <a:rPr lang="en-US" dirty="0" smtClean="0"/>
              <a:t>claims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04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001000" cy="571500"/>
          </a:xfrm>
        </p:spPr>
        <p:txBody>
          <a:bodyPr/>
          <a:lstStyle/>
          <a:p>
            <a:pPr algn="ctr"/>
            <a:r>
              <a:rPr lang="en-US" dirty="0">
                <a:latin typeface="Arial"/>
                <a:cs typeface="Arial"/>
              </a:rPr>
              <a:t>The Writing Center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001000" cy="3238500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For more information please visit us:</a:t>
            </a:r>
          </a:p>
          <a:p>
            <a:pPr lvl="1"/>
            <a:r>
              <a:rPr lang="en-US" dirty="0">
                <a:latin typeface="Arial"/>
                <a:cs typeface="Arial"/>
              </a:rPr>
              <a:t>Denver Campus, North Classroom </a:t>
            </a:r>
            <a:r>
              <a:rPr lang="en-US" dirty="0" smtClean="0">
                <a:latin typeface="Arial"/>
                <a:cs typeface="Arial"/>
              </a:rPr>
              <a:t>Building</a:t>
            </a:r>
          </a:p>
          <a:p>
            <a:pPr lvl="1"/>
            <a:r>
              <a:rPr lang="en-US" dirty="0" err="1" smtClean="0">
                <a:latin typeface="Arial"/>
                <a:cs typeface="Arial"/>
              </a:rPr>
              <a:t>Auraria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Library, 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Anschutz </a:t>
            </a:r>
            <a:r>
              <a:rPr lang="en-US" dirty="0">
                <a:latin typeface="Arial"/>
                <a:cs typeface="Arial"/>
              </a:rPr>
              <a:t>Medical Campus, Health Sciences </a:t>
            </a:r>
            <a:r>
              <a:rPr lang="en-US" dirty="0" smtClean="0">
                <a:latin typeface="Arial"/>
                <a:cs typeface="Arial"/>
              </a:rPr>
              <a:t>Library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CU Denver South Campus, </a:t>
            </a:r>
            <a:r>
              <a:rPr lang="en-US" dirty="0" err="1" smtClean="0">
                <a:latin typeface="Arial"/>
                <a:cs typeface="Arial"/>
              </a:rPr>
              <a:t>Liniger</a:t>
            </a:r>
            <a:r>
              <a:rPr lang="en-US" dirty="0" smtClean="0">
                <a:latin typeface="Arial"/>
                <a:cs typeface="Arial"/>
              </a:rPr>
              <a:t> Building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CU Denver Business School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>
                <a:latin typeface="Arial"/>
                <a:cs typeface="Arial"/>
              </a:rPr>
              <a:t>Campus Village </a:t>
            </a:r>
            <a:r>
              <a:rPr lang="en-US" dirty="0" smtClean="0">
                <a:latin typeface="Arial"/>
                <a:cs typeface="Arial"/>
              </a:rPr>
              <a:t>at </a:t>
            </a:r>
            <a:r>
              <a:rPr lang="en-US" dirty="0" err="1" smtClean="0">
                <a:latin typeface="Arial"/>
                <a:cs typeface="Arial"/>
              </a:rPr>
              <a:t>Auraria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smtClean="0">
                <a:latin typeface="Arial"/>
                <a:cs typeface="Arial"/>
              </a:rPr>
              <a:t>North 3</a:t>
            </a:r>
            <a:r>
              <a:rPr lang="en-US" baseline="30000" dirty="0" smtClean="0">
                <a:latin typeface="Arial"/>
                <a:cs typeface="Arial"/>
              </a:rPr>
              <a:t>rd</a:t>
            </a:r>
            <a:r>
              <a:rPr lang="en-US" dirty="0" smtClean="0">
                <a:latin typeface="Arial"/>
                <a:cs typeface="Arial"/>
              </a:rPr>
              <a:t> Floor Common Room</a:t>
            </a:r>
            <a:endParaRPr lang="en-US" dirty="0">
              <a:latin typeface="Arial"/>
              <a:cs typeface="Arial"/>
            </a:endParaRPr>
          </a:p>
          <a:p>
            <a:pPr lvl="1"/>
            <a:endParaRPr lang="en-US" dirty="0">
              <a:latin typeface="Arial"/>
              <a:cs typeface="Arial"/>
            </a:endParaRPr>
          </a:p>
          <a:p>
            <a:pPr lvl="1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0796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09600" y="495300"/>
            <a:ext cx="8001000" cy="609600"/>
          </a:xfrm>
        </p:spPr>
        <p:txBody>
          <a:bodyPr/>
          <a:lstStyle/>
          <a:p>
            <a:pPr algn="ctr"/>
            <a:r>
              <a:rPr lang="en-US" dirty="0">
                <a:latin typeface="Arial"/>
                <a:cs typeface="Arial"/>
              </a:rPr>
              <a:t>The Writing Center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257300"/>
            <a:ext cx="8001000" cy="2933700"/>
          </a:xfrm>
        </p:spPr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Online Assistance: </a:t>
            </a:r>
            <a:endParaRPr lang="en-US" dirty="0">
              <a:latin typeface="Arial"/>
              <a:cs typeface="Arial"/>
            </a:endParaRPr>
          </a:p>
          <a:p>
            <a:pPr lvl="1"/>
            <a:r>
              <a:rPr lang="en-US" dirty="0" smtClean="0">
                <a:latin typeface="Arial"/>
                <a:cs typeface="Arial"/>
              </a:rPr>
              <a:t>Synchronous Online Consultations</a:t>
            </a:r>
          </a:p>
          <a:p>
            <a:pPr lvl="1"/>
            <a:r>
              <a:rPr lang="en-US" dirty="0" smtClean="0">
                <a:latin typeface="Arial"/>
                <a:cs typeface="Arial"/>
              </a:rPr>
              <a:t>The Online Drop Box </a:t>
            </a:r>
          </a:p>
          <a:p>
            <a:pPr lvl="1"/>
            <a:r>
              <a:rPr lang="en-US" dirty="0" smtClean="0">
                <a:latin typeface="Arial"/>
                <a:cs typeface="Arial"/>
                <a:hlinkClick r:id="rId3"/>
              </a:rPr>
              <a:t>http://writingcenter.ucdenver.edu</a:t>
            </a:r>
            <a:r>
              <a:rPr lang="en-US" dirty="0" smtClean="0">
                <a:latin typeface="Arial"/>
                <a:cs typeface="Arial"/>
              </a:rPr>
              <a:t> </a:t>
            </a:r>
          </a:p>
          <a:p>
            <a:pPr lvl="1"/>
            <a:endParaRPr lang="en-US" dirty="0">
              <a:latin typeface="Arial"/>
              <a:cs typeface="Arial"/>
            </a:endParaRPr>
          </a:p>
          <a:p>
            <a:pPr lvl="1"/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1092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952500"/>
          </a:xfrm>
        </p:spPr>
        <p:txBody>
          <a:bodyPr/>
          <a:lstStyle/>
          <a:p>
            <a:pPr algn="ctr"/>
            <a:r>
              <a:rPr lang="en-US" dirty="0" smtClean="0"/>
              <a:t>Qualities of a Successful Nursing Résumé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Organized, easy to follow format</a:t>
            </a:r>
          </a:p>
          <a:p>
            <a:pPr lvl="0"/>
            <a:r>
              <a:rPr lang="en-US" dirty="0" smtClean="0"/>
              <a:t>Provides all required information</a:t>
            </a:r>
          </a:p>
          <a:p>
            <a:pPr lvl="0"/>
            <a:r>
              <a:rPr lang="en-US" dirty="0" smtClean="0"/>
              <a:t>Audience centered</a:t>
            </a:r>
          </a:p>
          <a:p>
            <a:r>
              <a:rPr lang="en-US" dirty="0" smtClean="0"/>
              <a:t>Targeted toward a specific position</a:t>
            </a:r>
          </a:p>
          <a:p>
            <a:r>
              <a:rPr lang="en-US" dirty="0" smtClean="0"/>
              <a:t>Free of errors   </a:t>
            </a:r>
          </a:p>
          <a:p>
            <a:pPr lvl="0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762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Online Resources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u="sng" dirty="0">
                <a:hlinkClick r:id="rId2"/>
              </a:rPr>
              <a:t>http://www.bc.edu/offices/careers/jobs/</a:t>
            </a:r>
            <a:r>
              <a:rPr lang="en-US" sz="1800" u="sng" dirty="0" smtClean="0">
                <a:hlinkClick r:id="rId2"/>
              </a:rPr>
              <a:t>resumes.html</a:t>
            </a:r>
            <a:r>
              <a:rPr lang="en-US" sz="1800" u="sng" dirty="0"/>
              <a:t/>
            </a:r>
            <a:br>
              <a:rPr lang="en-US" sz="1800" u="sng" dirty="0"/>
            </a:br>
            <a:r>
              <a:rPr lang="en-US" sz="1800" dirty="0" smtClean="0"/>
              <a:t>Boston </a:t>
            </a:r>
            <a:r>
              <a:rPr lang="en-US" sz="1800" dirty="0" smtClean="0"/>
              <a:t>College Career Center website.  Provides great link to list of action verbs.</a:t>
            </a:r>
          </a:p>
          <a:p>
            <a:pPr lvl="0"/>
            <a:r>
              <a:rPr lang="en-US" sz="1800" u="sng" dirty="0" smtClean="0">
                <a:hlinkClick r:id="rId3"/>
              </a:rPr>
              <a:t>www.vpul.upenn.edu/careerservices/nursing/resume.html</a:t>
            </a:r>
            <a:r>
              <a:rPr lang="en-US" sz="1800" dirty="0" smtClean="0"/>
              <a:t>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Excellent </a:t>
            </a:r>
            <a:r>
              <a:rPr lang="en-US" sz="1800" dirty="0" smtClean="0"/>
              <a:t>resource from U Penn. </a:t>
            </a:r>
            <a:r>
              <a:rPr lang="en-US" sz="1800" dirty="0" smtClean="0"/>
              <a:t>Click </a:t>
            </a:r>
            <a:r>
              <a:rPr lang="en-US" sz="1800" dirty="0" smtClean="0"/>
              <a:t>on 'Online Resume Workshop' under the 'Resume Guidelines for Undergraduates' tab for a </a:t>
            </a:r>
            <a:r>
              <a:rPr lang="en-US" sz="1800" dirty="0" smtClean="0"/>
              <a:t>voice-over </a:t>
            </a:r>
            <a:r>
              <a:rPr lang="en-US" sz="1800" dirty="0" smtClean="0"/>
              <a:t>presentation </a:t>
            </a:r>
            <a:r>
              <a:rPr lang="en-US" sz="1800" dirty="0" smtClean="0"/>
              <a:t>with PowerPoint </a:t>
            </a:r>
            <a:r>
              <a:rPr lang="en-US" sz="1800" dirty="0" smtClean="0"/>
              <a:t>slides regarding creating a resume. </a:t>
            </a:r>
            <a:r>
              <a:rPr lang="en-US" sz="1800" dirty="0"/>
              <a:t>A</a:t>
            </a:r>
            <a:r>
              <a:rPr lang="en-US" sz="1800" dirty="0" smtClean="0"/>
              <a:t>lso </a:t>
            </a:r>
            <a:r>
              <a:rPr lang="en-US" sz="1800" dirty="0" smtClean="0"/>
              <a:t>click on the '</a:t>
            </a:r>
            <a:r>
              <a:rPr lang="en-US" sz="1800" dirty="0" smtClean="0"/>
              <a:t>Samples' link </a:t>
            </a:r>
            <a:r>
              <a:rPr lang="en-US" sz="1800" dirty="0" smtClean="0"/>
              <a:t>to find sample resumes from the </a:t>
            </a:r>
            <a:r>
              <a:rPr lang="en-US" sz="1800" dirty="0" err="1" smtClean="0"/>
              <a:t>UPenn</a:t>
            </a:r>
            <a:r>
              <a:rPr lang="en-US" sz="1800" dirty="0" smtClean="0"/>
              <a:t> School of Nursing.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08802B-CECE-C644-A6A3-3C9AAC922203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71500"/>
            <a:ext cx="8001000" cy="609600"/>
          </a:xfrm>
        </p:spPr>
        <p:txBody>
          <a:bodyPr/>
          <a:lstStyle/>
          <a:p>
            <a:r>
              <a:rPr lang="en-US" dirty="0" smtClean="0"/>
              <a:t>Writing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534400" cy="3429000"/>
          </a:xfrm>
        </p:spPr>
        <p:txBody>
          <a:bodyPr/>
          <a:lstStyle/>
          <a:p>
            <a:r>
              <a:rPr lang="en-US" dirty="0" smtClean="0">
                <a:cs typeface="Arial"/>
              </a:rPr>
              <a:t>Use consistent </a:t>
            </a:r>
            <a:r>
              <a:rPr lang="en-US" dirty="0">
                <a:cs typeface="Arial"/>
              </a:rPr>
              <a:t>formatting--dates, spacing, etc.</a:t>
            </a:r>
          </a:p>
          <a:p>
            <a:r>
              <a:rPr lang="en-US" dirty="0"/>
              <a:t>Begin each bullet with an action verb</a:t>
            </a:r>
          </a:p>
          <a:p>
            <a:r>
              <a:rPr lang="en-US" dirty="0"/>
              <a:t>Be consistent with periods at the end of lines</a:t>
            </a:r>
          </a:p>
          <a:p>
            <a:r>
              <a:rPr lang="en-US" dirty="0"/>
              <a:t>Use numerals (1,2,3) rather than writing out numbers </a:t>
            </a:r>
          </a:p>
          <a:p>
            <a:r>
              <a:rPr lang="en-US" dirty="0"/>
              <a:t>Keep lists to </a:t>
            </a:r>
            <a:r>
              <a:rPr lang="en-US" dirty="0" smtClean="0"/>
              <a:t>fewer than </a:t>
            </a:r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bullets (avoid sub-bullets)</a:t>
            </a:r>
          </a:p>
          <a:p>
            <a:r>
              <a:rPr lang="en-US" dirty="0"/>
              <a:t>Use strong descriptive statements</a:t>
            </a:r>
          </a:p>
          <a:p>
            <a:pPr lvl="1"/>
            <a:r>
              <a:rPr lang="en-US" dirty="0"/>
              <a:t>Do not use first person pronouns (I, me, myself)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85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Required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  <a:p>
            <a:r>
              <a:rPr lang="en-US" dirty="0"/>
              <a:t>Education</a:t>
            </a:r>
          </a:p>
          <a:p>
            <a:r>
              <a:rPr lang="en-US" dirty="0">
                <a:cs typeface="Arial"/>
              </a:rPr>
              <a:t>Clinical </a:t>
            </a:r>
            <a:r>
              <a:rPr lang="en-US" dirty="0"/>
              <a:t>e</a:t>
            </a:r>
            <a:r>
              <a:rPr lang="en-US" dirty="0" smtClean="0"/>
              <a:t>xperience</a:t>
            </a:r>
            <a:endParaRPr lang="en-US" dirty="0"/>
          </a:p>
          <a:p>
            <a:r>
              <a:rPr lang="en-US" dirty="0">
                <a:cs typeface="Arial"/>
              </a:rPr>
              <a:t>Certifications</a:t>
            </a:r>
          </a:p>
        </p:txBody>
      </p:sp>
    </p:spTree>
    <p:extLst>
      <p:ext uri="{BB962C8B-B14F-4D97-AF65-F5344CB8AC3E}">
        <p14:creationId xmlns:p14="http://schemas.microsoft.com/office/powerpoint/2010/main" val="2587457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001000" cy="571500"/>
          </a:xfrm>
        </p:spPr>
        <p:txBody>
          <a:bodyPr/>
          <a:lstStyle/>
          <a:p>
            <a:r>
              <a:rPr lang="en-US" dirty="0" smtClean="0"/>
              <a:t>Header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3619500"/>
          </a:xfrm>
        </p:spPr>
        <p:txBody>
          <a:bodyPr/>
          <a:lstStyle/>
          <a:p>
            <a:r>
              <a:rPr lang="en-US" dirty="0">
                <a:cs typeface="Arial"/>
              </a:rPr>
              <a:t>Include a line to divide header from body</a:t>
            </a:r>
          </a:p>
          <a:p>
            <a:r>
              <a:rPr lang="en-US" dirty="0">
                <a:cs typeface="Arial"/>
              </a:rPr>
              <a:t>Make the information stand out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Larger size, bolding, use of capitalization, etc.</a:t>
            </a:r>
          </a:p>
          <a:p>
            <a:r>
              <a:rPr lang="en-US" dirty="0"/>
              <a:t>Place your name at the very top</a:t>
            </a:r>
          </a:p>
          <a:p>
            <a:r>
              <a:rPr lang="en-US" dirty="0"/>
              <a:t>Provide one street address, phone number, and email</a:t>
            </a:r>
          </a:p>
          <a:p>
            <a:pPr lvl="1"/>
            <a:r>
              <a:rPr lang="en-US" dirty="0"/>
              <a:t>Do not title them (email, phone, address)</a:t>
            </a:r>
          </a:p>
          <a:p>
            <a:r>
              <a:rPr lang="en-US" dirty="0"/>
              <a:t>Email address should be professional</a:t>
            </a:r>
          </a:p>
          <a:p>
            <a:pPr lvl="1"/>
            <a:r>
              <a:rPr lang="en-US" dirty="0"/>
              <a:t>Remove hyperlink from email address</a:t>
            </a:r>
          </a:p>
          <a:p>
            <a:pPr lvl="1"/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860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If you're applying for a specific position, consider adding an objective at the top</a:t>
            </a:r>
          </a:p>
          <a:p>
            <a:r>
              <a:rPr lang="en-US" dirty="0"/>
              <a:t>States the position you are applying for</a:t>
            </a:r>
          </a:p>
          <a:p>
            <a:pPr lvl="1"/>
            <a:r>
              <a:rPr lang="en-US" dirty="0"/>
              <a:t>Includes job title and position number  </a:t>
            </a:r>
          </a:p>
          <a:p>
            <a:r>
              <a:rPr lang="en-US" dirty="0"/>
              <a:t>Is audience </a:t>
            </a:r>
            <a:r>
              <a:rPr lang="en-US" dirty="0" smtClean="0"/>
              <a:t>centered and concise </a:t>
            </a:r>
            <a:endParaRPr lang="en-US" dirty="0"/>
          </a:p>
          <a:p>
            <a:r>
              <a:rPr lang="en-US" dirty="0" smtClean="0"/>
              <a:t>Acts like a thesis statement/global organizer </a:t>
            </a:r>
            <a:endParaRPr lang="en-US" dirty="0"/>
          </a:p>
          <a:p>
            <a:r>
              <a:rPr lang="en-US" dirty="0"/>
              <a:t>Uses specific keywords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149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001000" cy="571500"/>
          </a:xfrm>
        </p:spPr>
        <p:txBody>
          <a:bodyPr/>
          <a:lstStyle/>
          <a:p>
            <a:r>
              <a:rPr lang="en-US" dirty="0">
                <a:cs typeface="Arial"/>
              </a:rPr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If you include an </a:t>
            </a:r>
            <a:r>
              <a:rPr lang="en-US" dirty="0" smtClean="0">
                <a:cs typeface="Arial"/>
              </a:rPr>
              <a:t>objective, use strong</a:t>
            </a:r>
            <a:r>
              <a:rPr lang="en-US" dirty="0">
                <a:cs typeface="Arial"/>
              </a:rPr>
              <a:t>, specific words</a:t>
            </a:r>
          </a:p>
          <a:p>
            <a:pPr lvl="1"/>
            <a:r>
              <a:rPr lang="en-US" sz="2200" dirty="0" smtClean="0">
                <a:latin typeface="Arial" charset="0"/>
                <a:cs typeface="Arial" charset="0"/>
              </a:rPr>
              <a:t>Good: </a:t>
            </a:r>
            <a:r>
              <a:rPr lang="en-US" sz="2200" dirty="0">
                <a:latin typeface="Arial" charset="0"/>
                <a:cs typeface="Arial" charset="0"/>
              </a:rPr>
              <a:t>New graduate seeking a position and hands-on experience in quality patient care. </a:t>
            </a:r>
          </a:p>
          <a:p>
            <a:pPr lvl="1"/>
            <a:r>
              <a:rPr lang="en-US" sz="2200" dirty="0" smtClean="0">
                <a:cs typeface="Arial"/>
              </a:rPr>
              <a:t>Better:</a:t>
            </a:r>
            <a:r>
              <a:rPr lang="en-US" sz="2200" b="1" dirty="0" smtClean="0">
                <a:cs typeface="Arial"/>
              </a:rPr>
              <a:t> </a:t>
            </a:r>
            <a:r>
              <a:rPr lang="en-US" sz="2200" b="1" dirty="0">
                <a:latin typeface="Arial" charset="0"/>
                <a:cs typeface="Arial" charset="0"/>
              </a:rPr>
              <a:t>Responsible</a:t>
            </a:r>
            <a:r>
              <a:rPr lang="en-US" sz="2200" dirty="0">
                <a:latin typeface="Arial" charset="0"/>
                <a:cs typeface="Arial" charset="0"/>
              </a:rPr>
              <a:t> and </a:t>
            </a:r>
            <a:r>
              <a:rPr lang="en-US" sz="2200" b="1" dirty="0">
                <a:latin typeface="Arial" charset="0"/>
                <a:cs typeface="Arial" charset="0"/>
              </a:rPr>
              <a:t>compassionate</a:t>
            </a:r>
            <a:r>
              <a:rPr lang="en-US" sz="2200" dirty="0">
                <a:latin typeface="Arial" charset="0"/>
                <a:cs typeface="Arial" charset="0"/>
              </a:rPr>
              <a:t> new graduate with hands-on </a:t>
            </a:r>
            <a:r>
              <a:rPr lang="en-US" sz="2200" b="1" dirty="0">
                <a:latin typeface="Arial" charset="0"/>
                <a:cs typeface="Arial" charset="0"/>
              </a:rPr>
              <a:t>clinical</a:t>
            </a:r>
            <a:r>
              <a:rPr lang="en-US" sz="2200" dirty="0">
                <a:latin typeface="Arial" charset="0"/>
                <a:cs typeface="Arial" charset="0"/>
              </a:rPr>
              <a:t> experience and </a:t>
            </a:r>
            <a:r>
              <a:rPr lang="en-US" sz="2200" b="1" dirty="0">
                <a:latin typeface="Arial" charset="0"/>
                <a:cs typeface="Arial" charset="0"/>
              </a:rPr>
              <a:t>exceptional interpersonal skills</a:t>
            </a:r>
            <a:r>
              <a:rPr lang="en-US" sz="2200" dirty="0">
                <a:latin typeface="Arial" charset="0"/>
                <a:cs typeface="Arial" charset="0"/>
              </a:rPr>
              <a:t> seeking </a:t>
            </a:r>
            <a:r>
              <a:rPr lang="en-US" sz="2200" dirty="0" smtClean="0">
                <a:latin typeface="Arial" charset="0"/>
                <a:cs typeface="Arial" charset="0"/>
              </a:rPr>
              <a:t>an </a:t>
            </a:r>
            <a:r>
              <a:rPr lang="en-US" sz="2200" b="1" dirty="0">
                <a:latin typeface="Arial" charset="0"/>
                <a:cs typeface="Arial" charset="0"/>
              </a:rPr>
              <a:t>RN position</a:t>
            </a:r>
            <a:r>
              <a:rPr lang="en-US" sz="2200" dirty="0">
                <a:latin typeface="Arial" charset="0"/>
                <a:cs typeface="Arial" charset="0"/>
              </a:rPr>
              <a:t> at </a:t>
            </a:r>
            <a:r>
              <a:rPr lang="en-US" sz="2200" b="1" dirty="0">
                <a:latin typeface="Arial" charset="0"/>
                <a:cs typeface="Arial" charset="0"/>
              </a:rPr>
              <a:t>Children's Hospital</a:t>
            </a:r>
            <a:r>
              <a:rPr lang="en-US" sz="2200" dirty="0">
                <a:latin typeface="Arial" charset="0"/>
                <a:cs typeface="Arial" charset="0"/>
              </a:rPr>
              <a:t> to provide the highest quality of patient care. </a:t>
            </a:r>
          </a:p>
          <a:p>
            <a:pPr lvl="1"/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312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Describes how you match the required qualifications</a:t>
            </a:r>
          </a:p>
          <a:p>
            <a:pPr lvl="1"/>
            <a:r>
              <a:rPr lang="en-US" sz="2200" dirty="0" smtClean="0"/>
              <a:t>Tailor to the job posting</a:t>
            </a:r>
          </a:p>
          <a:p>
            <a:pPr lvl="1"/>
            <a:r>
              <a:rPr lang="en-US" sz="2200" dirty="0" smtClean="0"/>
              <a:t>Avoid first person pronouns (I, me, myself)</a:t>
            </a:r>
          </a:p>
          <a:p>
            <a:r>
              <a:rPr lang="en-US" dirty="0" smtClean="0"/>
              <a:t>Includes industry-specific keywords</a:t>
            </a:r>
          </a:p>
          <a:p>
            <a:r>
              <a:rPr lang="en-US" dirty="0" smtClean="0"/>
              <a:t>Uses strong, descriptive statements and verbs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Summary/Profile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38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riting Center PPT Template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  <a:cs typeface="Osak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Osaka" charset="-128"/>
            <a:cs typeface="Osaka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59B2AD3CF41245A12A415681818E6F" ma:contentTypeVersion="5" ma:contentTypeDescription="Create a new document." ma:contentTypeScope="" ma:versionID="981a6af09fa45340521b49afadb8515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62191c95823186904a6e742a71550e4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A7AD0A3-00EF-47B5-86F5-14DB6DDAEB54}"/>
</file>

<file path=customXml/itemProps2.xml><?xml version="1.0" encoding="utf-8"?>
<ds:datastoreItem xmlns:ds="http://schemas.openxmlformats.org/officeDocument/2006/customXml" ds:itemID="{27ED9E0B-F1AA-4F1E-951C-A322B7BA7A68}"/>
</file>

<file path=customXml/itemProps3.xml><?xml version="1.0" encoding="utf-8"?>
<ds:datastoreItem xmlns:ds="http://schemas.openxmlformats.org/officeDocument/2006/customXml" ds:itemID="{85BA2CA0-6B1C-498D-A3A4-15B3CAC3E7AD}"/>
</file>

<file path=docProps/app.xml><?xml version="1.0" encoding="utf-8"?>
<Properties xmlns="http://schemas.openxmlformats.org/officeDocument/2006/extended-properties" xmlns:vt="http://schemas.openxmlformats.org/officeDocument/2006/docPropsVTypes">
  <Template>Writing Center PPT Template 2013</Template>
  <TotalTime>5149</TotalTime>
  <Words>1661</Words>
  <Application>Microsoft Macintosh PowerPoint</Application>
  <PresentationFormat>On-screen Show (16:10)</PresentationFormat>
  <Paragraphs>245</Paragraphs>
  <Slides>30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Writing Center PPT Template 2013</vt:lpstr>
      <vt:lpstr>Custom Design</vt:lpstr>
      <vt:lpstr>Résumés and Cover Letters  for the College of Nursing</vt:lpstr>
      <vt:lpstr>Composing an Effective Résumé</vt:lpstr>
      <vt:lpstr>Qualities of a Successful Nursing Résumé </vt:lpstr>
      <vt:lpstr>Writing Style</vt:lpstr>
      <vt:lpstr>Required Information</vt:lpstr>
      <vt:lpstr>Header</vt:lpstr>
      <vt:lpstr>Objective</vt:lpstr>
      <vt:lpstr>Objective</vt:lpstr>
      <vt:lpstr>Summary/Profile</vt:lpstr>
      <vt:lpstr>Summary/Profile</vt:lpstr>
      <vt:lpstr>Summary/Profile</vt:lpstr>
      <vt:lpstr>Education </vt:lpstr>
      <vt:lpstr>Healthcare Experience</vt:lpstr>
      <vt:lpstr>Other Sections</vt:lpstr>
      <vt:lpstr>Helpful hints: </vt:lpstr>
      <vt:lpstr>Helpful hints (cont.): </vt:lpstr>
      <vt:lpstr>Composing an Effective Cover Letter  </vt:lpstr>
      <vt:lpstr>Business Letter Format</vt:lpstr>
      <vt:lpstr>Write with Your Audience in Mind</vt:lpstr>
      <vt:lpstr>Power Positions and Specifics</vt:lpstr>
      <vt:lpstr>Organization</vt:lpstr>
      <vt:lpstr>Introduction</vt:lpstr>
      <vt:lpstr>Body Paragraphs</vt:lpstr>
      <vt:lpstr>Conclusion</vt:lpstr>
      <vt:lpstr>Evidence</vt:lpstr>
      <vt:lpstr>Situation, Action, Result</vt:lpstr>
      <vt:lpstr>Review</vt:lpstr>
      <vt:lpstr>The Writing Center</vt:lpstr>
      <vt:lpstr>The Writing Center</vt:lpstr>
      <vt:lpstr>Online Resources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Résumés and Cover Letters</dc:title>
  <dc:creator>Windows User</dc:creator>
  <cp:lastModifiedBy>Drew Bixby</cp:lastModifiedBy>
  <cp:revision>93</cp:revision>
  <cp:lastPrinted>2012-10-16T18:13:46Z</cp:lastPrinted>
  <dcterms:created xsi:type="dcterms:W3CDTF">2013-05-22T21:15:36Z</dcterms:created>
  <dcterms:modified xsi:type="dcterms:W3CDTF">2016-02-04T17:04:05Z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0x0101004559B2AD3CF41245A12A415681818E6F</vt:lpwstr>
  </property>
</Properties>
</file>