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73" r:id="rId5"/>
    <p:sldId id="293" r:id="rId6"/>
    <p:sldId id="300" r:id="rId7"/>
    <p:sldId id="259" r:id="rId8"/>
    <p:sldId id="261" r:id="rId9"/>
    <p:sldId id="301" r:id="rId10"/>
    <p:sldId id="296" r:id="rId11"/>
    <p:sldId id="258" r:id="rId12"/>
    <p:sldId id="295" r:id="rId13"/>
    <p:sldId id="297" r:id="rId14"/>
    <p:sldId id="302" r:id="rId15"/>
    <p:sldId id="263" r:id="rId16"/>
    <p:sldId id="286" r:id="rId17"/>
    <p:sldId id="287" r:id="rId18"/>
    <p:sldId id="277" r:id="rId19"/>
    <p:sldId id="281" r:id="rId20"/>
    <p:sldId id="291" r:id="rId21"/>
    <p:sldId id="305" r:id="rId22"/>
    <p:sldId id="267" r:id="rId23"/>
    <p:sldId id="268" r:id="rId24"/>
    <p:sldId id="306" r:id="rId25"/>
    <p:sldId id="307" r:id="rId26"/>
    <p:sldId id="308" r:id="rId27"/>
    <p:sldId id="309" r:id="rId28"/>
    <p:sldId id="310" r:id="rId29"/>
    <p:sldId id="311" r:id="rId30"/>
    <p:sldId id="312" r:id="rId31"/>
    <p:sldId id="313" r:id="rId32"/>
    <p:sldId id="314" r:id="rId33"/>
    <p:sldId id="278" r:id="rId34"/>
    <p:sldId id="288" r:id="rId35"/>
    <p:sldId id="260" r:id="rId36"/>
    <p:sldId id="299"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FF"/>
    <a:srgbClr val="C76F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p:restoredTop sz="50000"/>
  </p:normalViewPr>
  <p:slideViewPr>
    <p:cSldViewPr snapToGrid="0" snapToObjects="1">
      <p:cViewPr varScale="1">
        <p:scale>
          <a:sx n="83" d="100"/>
          <a:sy n="83" d="100"/>
        </p:scale>
        <p:origin x="763" y="77"/>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2" d="100"/>
          <a:sy n="62" d="100"/>
        </p:scale>
        <p:origin x="3226"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B17292-ED15-684A-9F52-340A4154D030}" type="datetimeFigureOut">
              <a:rPr lang="en-US" smtClean="0"/>
              <a:t>8/25/2023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BA399D-2DF5-EB4D-9890-7535134E832F}" type="slidenum">
              <a:rPr lang="en-US" smtClean="0"/>
              <a:t>‹#›</a:t>
            </a:fld>
            <a:endParaRPr lang="en-US" dirty="0"/>
          </a:p>
        </p:txBody>
      </p:sp>
    </p:spTree>
    <p:extLst>
      <p:ext uri="{BB962C8B-B14F-4D97-AF65-F5344CB8AC3E}">
        <p14:creationId xmlns:p14="http://schemas.microsoft.com/office/powerpoint/2010/main" val="119532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A399D-2DF5-EB4D-9890-7535134E832F}" type="slidenum">
              <a:rPr lang="en-US" smtClean="0"/>
              <a:t>1</a:t>
            </a:fld>
            <a:endParaRPr lang="en-US" dirty="0"/>
          </a:p>
        </p:txBody>
      </p:sp>
    </p:spTree>
    <p:extLst>
      <p:ext uri="{BB962C8B-B14F-4D97-AF65-F5344CB8AC3E}">
        <p14:creationId xmlns:p14="http://schemas.microsoft.com/office/powerpoint/2010/main" val="3718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SzPts val="1400"/>
            </a:pPr>
            <a:r>
              <a:rPr lang="en-US" dirty="0"/>
              <a:t>The historical success rate is approximately 15%  (12-18) </a:t>
            </a:r>
          </a:p>
          <a:p>
            <a:pPr>
              <a:buSzPts val="1400"/>
            </a:pPr>
            <a:endParaRPr dirty="0"/>
          </a:p>
        </p:txBody>
      </p:sp>
      <p:sp>
        <p:nvSpPr>
          <p:cNvPr id="168" name="Google Shape;168;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SzPts val="1400"/>
            </a:pPr>
            <a:endParaRPr/>
          </a:p>
        </p:txBody>
      </p:sp>
      <p:sp>
        <p:nvSpPr>
          <p:cNvPr id="187" name="Google Shape;187;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Clr>
                <a:srgbClr val="000000"/>
              </a:buClr>
              <a:buSzPts val="1800"/>
            </a:pPr>
            <a:fld id="{00000000-1234-1234-1234-123412341234}" type="slidenum">
              <a:rPr lang="en-US" sz="1800">
                <a:solidFill>
                  <a:srgbClr val="000000"/>
                </a:solidFill>
                <a:latin typeface="Calibri"/>
                <a:ea typeface="Calibri"/>
                <a:cs typeface="Calibri"/>
                <a:sym typeface="Calibri"/>
              </a:rPr>
              <a:pPr>
                <a:buClr>
                  <a:srgbClr val="000000"/>
                </a:buClr>
                <a:buSzPts val="1800"/>
              </a:pPr>
              <a:t>5</a:t>
            </a:fld>
            <a:endParaRPr sz="18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12346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38862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391329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91962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28145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216696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152086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419733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94302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220594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39137-5628-3A4F-85A7-325C5FFA7E37}" type="datetimeFigureOut">
              <a:rPr lang="en-US" smtClean="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14DAF5-D006-AA4B-9B3C-E7306E31A5E9}" type="slidenum">
              <a:rPr lang="en-US" smtClean="0"/>
              <a:t>‹#›</a:t>
            </a:fld>
            <a:endParaRPr lang="en-US" dirty="0"/>
          </a:p>
        </p:txBody>
      </p:sp>
    </p:spTree>
    <p:extLst>
      <p:ext uri="{BB962C8B-B14F-4D97-AF65-F5344CB8AC3E}">
        <p14:creationId xmlns:p14="http://schemas.microsoft.com/office/powerpoint/2010/main" val="8930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39137-5628-3A4F-85A7-325C5FFA7E37}" type="datetimeFigureOut">
              <a:rPr lang="en-US" smtClean="0"/>
              <a:t>8/25/2023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4DAF5-D006-AA4B-9B3C-E7306E31A5E9}" type="slidenum">
              <a:rPr lang="en-US" smtClean="0"/>
              <a:t>‹#›</a:t>
            </a:fld>
            <a:endParaRPr lang="en-US" dirty="0"/>
          </a:p>
        </p:txBody>
      </p:sp>
    </p:spTree>
    <p:extLst>
      <p:ext uri="{BB962C8B-B14F-4D97-AF65-F5344CB8AC3E}">
        <p14:creationId xmlns:p14="http://schemas.microsoft.com/office/powerpoint/2010/main" val="102636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Carol.Achziger@ucdenver.edu" TargetMode="External"/><Relationship Id="rId4" Type="http://schemas.openxmlformats.org/officeDocument/2006/relationships/hyperlink" Target="mailto:Laura.Argys@ucdenver.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sfgrfp.org/applicants/application_compon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sf.gov/pubs/2019/nsf19590/nsf19590.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ORCA@UCDenver.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esources.research.gov/common/attachment/Desktop/AcctMgmtSIDVidRegNewUser.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research.gov/grfp/Login.d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ORCA@UCDenver.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sfgrfp.org/" TargetMode="External"/><Relationship Id="rId7" Type="http://schemas.openxmlformats.org/officeDocument/2006/relationships/hyperlink" Target="mailto:ORCA@UCDenver.edu" TargetMode="External"/><Relationship Id="rId2" Type="http://schemas.openxmlformats.org/officeDocument/2006/relationships/hyperlink" Target="https://nsfgrfp.org/applicants/application-resources/" TargetMode="External"/><Relationship Id="rId1" Type="http://schemas.openxmlformats.org/officeDocument/2006/relationships/slideLayout" Target="../slideLayouts/slideLayout2.xml"/><Relationship Id="rId6" Type="http://schemas.openxmlformats.org/officeDocument/2006/relationships/hyperlink" Target="https://www.nsfgrfp.org/events/" TargetMode="External"/><Relationship Id="rId5" Type="http://schemas.openxmlformats.org/officeDocument/2006/relationships/hyperlink" Target="https://www.nsfgrfp.org/resources/" TargetMode="External"/><Relationship Id="rId4" Type="http://schemas.openxmlformats.org/officeDocument/2006/relationships/hyperlink" Target="https://nsfgrfp.org/applicants/faq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sf.gov/funding/programs.jsp?org=SBE" TargetMode="External"/><Relationship Id="rId2" Type="http://schemas.openxmlformats.org/officeDocument/2006/relationships/hyperlink" Target="https://www.nsf.gov/about/research_areas.j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sfgrfp.org/applicants/fellowship-eligibi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789" y="3928212"/>
            <a:ext cx="8604422" cy="1200329"/>
          </a:xfrm>
        </p:spPr>
        <p:txBody>
          <a:bodyPr wrap="square" anchor="b">
            <a:normAutofit/>
          </a:bodyPr>
          <a:lstStyle/>
          <a:p>
            <a:pPr algn="l">
              <a:lnSpc>
                <a:spcPct val="90000"/>
              </a:lnSpc>
            </a:pPr>
            <a:r>
              <a:rPr lang="en-US" sz="3900" b="1" dirty="0">
                <a:solidFill>
                  <a:schemeClr val="bg1"/>
                </a:solidFill>
              </a:rPr>
              <a:t>Applying for the 2024 NSF Graduate Research Fellowship (GRF) in Fall 2023</a:t>
            </a:r>
          </a:p>
        </p:txBody>
      </p:sp>
      <p:pic>
        <p:nvPicPr>
          <p:cNvPr id="6146" name="Picture 2" descr="National fellowship supports tomorrow&amp;#39;s engineering leaders">
            <a:extLst>
              <a:ext uri="{FF2B5EF4-FFF2-40B4-BE49-F238E27FC236}">
                <a16:creationId xmlns:a16="http://schemas.microsoft.com/office/drawing/2014/main" id="{CC250E3B-92C2-A547-90C4-C861C284E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2" b="27607"/>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67F06C06-5BFE-FBDA-9F12-2CA2670B7DC1}"/>
              </a:ext>
            </a:extLst>
          </p:cNvPr>
          <p:cNvSpPr txBox="1">
            <a:spLocks/>
          </p:cNvSpPr>
          <p:nvPr/>
        </p:nvSpPr>
        <p:spPr>
          <a:xfrm>
            <a:off x="269789" y="5331816"/>
            <a:ext cx="2853119" cy="1457436"/>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500" b="1" dirty="0">
                <a:solidFill>
                  <a:schemeClr val="bg1"/>
                </a:solidFill>
              </a:rPr>
              <a:t>Laura Argys  </a:t>
            </a:r>
          </a:p>
          <a:p>
            <a:pPr algn="l">
              <a:lnSpc>
                <a:spcPct val="90000"/>
              </a:lnSpc>
            </a:pPr>
            <a:r>
              <a:rPr lang="en-US" sz="1500" b="1" dirty="0">
                <a:solidFill>
                  <a:schemeClr val="bg1"/>
                </a:solidFill>
                <a:hlinkClick r:id="rId4"/>
              </a:rPr>
              <a:t>Laura.Argys@ucdenver.edu</a:t>
            </a:r>
            <a:r>
              <a:rPr lang="en-US" sz="1500" b="1" dirty="0">
                <a:solidFill>
                  <a:schemeClr val="bg1"/>
                </a:solidFill>
              </a:rPr>
              <a:t> </a:t>
            </a:r>
          </a:p>
          <a:p>
            <a:pPr algn="l">
              <a:lnSpc>
                <a:spcPct val="90000"/>
              </a:lnSpc>
            </a:pPr>
            <a:r>
              <a:rPr lang="en-US" sz="1500" b="1" dirty="0">
                <a:solidFill>
                  <a:schemeClr val="bg1"/>
                </a:solidFill>
              </a:rPr>
              <a:t>Associate Dean for Research </a:t>
            </a:r>
            <a:br>
              <a:rPr lang="en-US" sz="1500" b="1" dirty="0">
                <a:solidFill>
                  <a:schemeClr val="bg1"/>
                </a:solidFill>
              </a:rPr>
            </a:br>
            <a:r>
              <a:rPr lang="en-US" sz="1500" b="1" dirty="0">
                <a:solidFill>
                  <a:schemeClr val="bg1"/>
                </a:solidFill>
              </a:rPr>
              <a:t>and Creative Activities </a:t>
            </a:r>
          </a:p>
          <a:p>
            <a:pPr algn="l">
              <a:lnSpc>
                <a:spcPct val="90000"/>
              </a:lnSpc>
            </a:pPr>
            <a:r>
              <a:rPr lang="en-US" sz="1500" b="1" dirty="0">
                <a:solidFill>
                  <a:schemeClr val="bg1"/>
                </a:solidFill>
              </a:rPr>
              <a:t>Professor of Economics</a:t>
            </a:r>
          </a:p>
          <a:p>
            <a:pPr algn="l">
              <a:lnSpc>
                <a:spcPct val="90000"/>
              </a:lnSpc>
            </a:pPr>
            <a:r>
              <a:rPr lang="en-US" sz="1500" b="1" dirty="0">
                <a:solidFill>
                  <a:schemeClr val="bg1"/>
                </a:solidFill>
              </a:rPr>
              <a:t>College of Liberal Arts &amp; Sciences</a:t>
            </a:r>
          </a:p>
          <a:p>
            <a:pPr algn="l">
              <a:lnSpc>
                <a:spcPct val="90000"/>
              </a:lnSpc>
            </a:pPr>
            <a:endParaRPr lang="en-US" sz="1500" b="1" dirty="0">
              <a:solidFill>
                <a:schemeClr val="bg1"/>
              </a:solidFill>
            </a:endParaRPr>
          </a:p>
        </p:txBody>
      </p:sp>
      <p:sp>
        <p:nvSpPr>
          <p:cNvPr id="5" name="Subtitle 2">
            <a:extLst>
              <a:ext uri="{FF2B5EF4-FFF2-40B4-BE49-F238E27FC236}">
                <a16:creationId xmlns:a16="http://schemas.microsoft.com/office/drawing/2014/main" id="{CE8B30EF-8376-16B6-47F7-32C5EE21A0B8}"/>
              </a:ext>
            </a:extLst>
          </p:cNvPr>
          <p:cNvSpPr txBox="1">
            <a:spLocks/>
          </p:cNvSpPr>
          <p:nvPr/>
        </p:nvSpPr>
        <p:spPr>
          <a:xfrm>
            <a:off x="5937959" y="5331816"/>
            <a:ext cx="2936252" cy="134827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1500" b="1" dirty="0">
              <a:solidFill>
                <a:schemeClr val="bg1"/>
              </a:solidFill>
            </a:endParaRPr>
          </a:p>
          <a:p>
            <a:pPr algn="l">
              <a:lnSpc>
                <a:spcPct val="90000"/>
              </a:lnSpc>
            </a:pPr>
            <a:endParaRPr lang="en-US" sz="1500" b="1" dirty="0">
              <a:solidFill>
                <a:schemeClr val="bg1"/>
              </a:solidFill>
            </a:endParaRPr>
          </a:p>
        </p:txBody>
      </p:sp>
      <p:sp>
        <p:nvSpPr>
          <p:cNvPr id="8" name="Subtitle 2">
            <a:extLst>
              <a:ext uri="{FF2B5EF4-FFF2-40B4-BE49-F238E27FC236}">
                <a16:creationId xmlns:a16="http://schemas.microsoft.com/office/drawing/2014/main" id="{57BD21C0-08DD-2B93-3444-D056CFB06F5D}"/>
              </a:ext>
            </a:extLst>
          </p:cNvPr>
          <p:cNvSpPr txBox="1">
            <a:spLocks/>
          </p:cNvSpPr>
          <p:nvPr/>
        </p:nvSpPr>
        <p:spPr>
          <a:xfrm>
            <a:off x="5937959" y="5400565"/>
            <a:ext cx="2654041" cy="14574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500" b="1" dirty="0">
                <a:solidFill>
                  <a:schemeClr val="bg1"/>
                </a:solidFill>
              </a:rPr>
              <a:t>Tracy Kohm </a:t>
            </a:r>
          </a:p>
          <a:p>
            <a:pPr algn="l">
              <a:lnSpc>
                <a:spcPct val="90000"/>
              </a:lnSpc>
            </a:pPr>
            <a:r>
              <a:rPr lang="en-US" sz="1500" b="1" dirty="0">
                <a:solidFill>
                  <a:schemeClr val="bg1"/>
                </a:solidFill>
                <a:hlinkClick r:id="rId5"/>
              </a:rPr>
              <a:t>Tracy.Kohm@ucdenver.edu</a:t>
            </a:r>
            <a:r>
              <a:rPr lang="en-US" sz="1500" b="1" dirty="0">
                <a:solidFill>
                  <a:schemeClr val="bg1"/>
                </a:solidFill>
              </a:rPr>
              <a:t> </a:t>
            </a:r>
          </a:p>
          <a:p>
            <a:pPr algn="l">
              <a:lnSpc>
                <a:spcPct val="90000"/>
              </a:lnSpc>
            </a:pPr>
            <a:r>
              <a:rPr lang="en-US" sz="1500" b="1" dirty="0">
                <a:solidFill>
                  <a:schemeClr val="bg1"/>
                </a:solidFill>
              </a:rPr>
              <a:t>Grants Management Specialist</a:t>
            </a:r>
          </a:p>
          <a:p>
            <a:pPr algn="l">
              <a:lnSpc>
                <a:spcPct val="90000"/>
              </a:lnSpc>
            </a:pPr>
            <a:r>
              <a:rPr lang="en-US" sz="1500" b="1" dirty="0">
                <a:solidFill>
                  <a:schemeClr val="bg1"/>
                </a:solidFill>
              </a:rPr>
              <a:t>College of Liberal Arts &amp; Sciences</a:t>
            </a:r>
          </a:p>
          <a:p>
            <a:pPr algn="l">
              <a:lnSpc>
                <a:spcPct val="90000"/>
              </a:lnSpc>
            </a:pPr>
            <a:endParaRPr lang="en-US" sz="1500" b="1" dirty="0">
              <a:solidFill>
                <a:schemeClr val="bg1"/>
              </a:solidFill>
            </a:endParaRPr>
          </a:p>
        </p:txBody>
      </p:sp>
      <p:sp>
        <p:nvSpPr>
          <p:cNvPr id="3" name="Subtitle 2">
            <a:extLst>
              <a:ext uri="{FF2B5EF4-FFF2-40B4-BE49-F238E27FC236}">
                <a16:creationId xmlns:a16="http://schemas.microsoft.com/office/drawing/2014/main" id="{6AD93E78-F770-CAA6-3A86-EC8A3C22F893}"/>
              </a:ext>
            </a:extLst>
          </p:cNvPr>
          <p:cNvSpPr txBox="1">
            <a:spLocks/>
          </p:cNvSpPr>
          <p:nvPr/>
        </p:nvSpPr>
        <p:spPr>
          <a:xfrm>
            <a:off x="3319624" y="5420773"/>
            <a:ext cx="2654041" cy="1457436"/>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500" b="1" dirty="0">
                <a:solidFill>
                  <a:schemeClr val="bg1"/>
                </a:solidFill>
              </a:rPr>
              <a:t>Carol Achziger </a:t>
            </a:r>
          </a:p>
          <a:p>
            <a:pPr algn="l">
              <a:lnSpc>
                <a:spcPct val="90000"/>
              </a:lnSpc>
            </a:pPr>
            <a:r>
              <a:rPr lang="en-US" sz="1500" b="1" dirty="0">
                <a:solidFill>
                  <a:schemeClr val="bg1"/>
                </a:solidFill>
                <a:hlinkClick r:id="rId5"/>
              </a:rPr>
              <a:t>Carol.Achziger@ucdenver.edu</a:t>
            </a:r>
            <a:r>
              <a:rPr lang="en-US" sz="1500" b="1" dirty="0">
                <a:solidFill>
                  <a:schemeClr val="bg1"/>
                </a:solidFill>
              </a:rPr>
              <a:t> </a:t>
            </a:r>
          </a:p>
          <a:p>
            <a:pPr algn="l">
              <a:lnSpc>
                <a:spcPct val="90000"/>
              </a:lnSpc>
            </a:pPr>
            <a:r>
              <a:rPr lang="en-US" sz="1500" b="1" dirty="0">
                <a:solidFill>
                  <a:schemeClr val="bg1"/>
                </a:solidFill>
              </a:rPr>
              <a:t>Grants Development Coordinator</a:t>
            </a:r>
          </a:p>
          <a:p>
            <a:pPr algn="l">
              <a:lnSpc>
                <a:spcPct val="90000"/>
              </a:lnSpc>
            </a:pPr>
            <a:r>
              <a:rPr lang="en-US" sz="1500" b="1" dirty="0">
                <a:solidFill>
                  <a:schemeClr val="bg1"/>
                </a:solidFill>
              </a:rPr>
              <a:t>College of Liberal Arts &amp; Sciences</a:t>
            </a:r>
          </a:p>
          <a:p>
            <a:pPr algn="l">
              <a:lnSpc>
                <a:spcPct val="90000"/>
              </a:lnSpc>
            </a:pPr>
            <a:endParaRPr lang="en-US" sz="1500" b="1" dirty="0">
              <a:solidFill>
                <a:schemeClr val="bg1"/>
              </a:solidFill>
            </a:endParaRPr>
          </a:p>
        </p:txBody>
      </p:sp>
    </p:spTree>
    <p:extLst>
      <p:ext uri="{BB962C8B-B14F-4D97-AF65-F5344CB8AC3E}">
        <p14:creationId xmlns:p14="http://schemas.microsoft.com/office/powerpoint/2010/main" val="77195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18F3-B571-F362-4A13-2AE40A3C9B73}"/>
              </a:ext>
            </a:extLst>
          </p:cNvPr>
          <p:cNvSpPr>
            <a:spLocks noGrp="1"/>
          </p:cNvSpPr>
          <p:nvPr>
            <p:ph type="title"/>
          </p:nvPr>
        </p:nvSpPr>
        <p:spPr/>
        <p:txBody>
          <a:bodyPr>
            <a:normAutofit fontScale="90000"/>
          </a:bodyPr>
          <a:lstStyle/>
          <a:p>
            <a:r>
              <a:rPr lang="en-US" dirty="0">
                <a:solidFill>
                  <a:srgbClr val="FFCC66"/>
                </a:solidFill>
              </a:rPr>
              <a:t>Levels of Applicants and Number of Times You Can Apply</a:t>
            </a:r>
          </a:p>
        </p:txBody>
      </p:sp>
      <p:sp>
        <p:nvSpPr>
          <p:cNvPr id="3" name="Content Placeholder 2">
            <a:extLst>
              <a:ext uri="{FF2B5EF4-FFF2-40B4-BE49-F238E27FC236}">
                <a16:creationId xmlns:a16="http://schemas.microsoft.com/office/drawing/2014/main" id="{B414334B-872B-54FA-B1D9-B9379AFDD6D4}"/>
              </a:ext>
            </a:extLst>
          </p:cNvPr>
          <p:cNvSpPr>
            <a:spLocks noGrp="1"/>
          </p:cNvSpPr>
          <p:nvPr>
            <p:ph idx="1"/>
          </p:nvPr>
        </p:nvSpPr>
        <p:spPr/>
        <p:txBody>
          <a:bodyPr>
            <a:normAutofit fontScale="85000" lnSpcReduction="20000"/>
          </a:bodyPr>
          <a:lstStyle/>
          <a:p>
            <a:r>
              <a:rPr lang="en-US" dirty="0">
                <a:solidFill>
                  <a:schemeClr val="bg1"/>
                </a:solidFill>
              </a:rPr>
              <a:t>Level 1  - Can apply unlimited number of times until enter any post-bac studies</a:t>
            </a:r>
          </a:p>
          <a:p>
            <a:pPr lvl="1"/>
            <a:r>
              <a:rPr lang="en-US" dirty="0">
                <a:solidFill>
                  <a:schemeClr val="bg1"/>
                </a:solidFill>
              </a:rPr>
              <a:t>Undergraduate students in their Senior year</a:t>
            </a:r>
          </a:p>
          <a:p>
            <a:pPr lvl="1"/>
            <a:r>
              <a:rPr lang="en-US" dirty="0">
                <a:solidFill>
                  <a:schemeClr val="bg1"/>
                </a:solidFill>
              </a:rPr>
              <a:t>Individuals who hold Baccalaureate degrees and have not pursued any graduate studies</a:t>
            </a:r>
          </a:p>
          <a:p>
            <a:r>
              <a:rPr lang="en-US" dirty="0">
                <a:solidFill>
                  <a:schemeClr val="bg1"/>
                </a:solidFill>
              </a:rPr>
              <a:t>Levels 2 – 4 – Can apply only 1 time</a:t>
            </a:r>
          </a:p>
          <a:p>
            <a:pPr lvl="1"/>
            <a:r>
              <a:rPr lang="en-US" dirty="0">
                <a:solidFill>
                  <a:schemeClr val="bg1"/>
                </a:solidFill>
              </a:rPr>
              <a:t>First year Grad students</a:t>
            </a:r>
          </a:p>
          <a:p>
            <a:pPr lvl="1"/>
            <a:r>
              <a:rPr lang="en-US" dirty="0">
                <a:solidFill>
                  <a:schemeClr val="bg1"/>
                </a:solidFill>
              </a:rPr>
              <a:t>Students enrolled in Bachelors - Master’s Programs</a:t>
            </a:r>
          </a:p>
          <a:p>
            <a:pPr lvl="1"/>
            <a:r>
              <a:rPr lang="en-US" dirty="0">
                <a:solidFill>
                  <a:schemeClr val="bg1"/>
                </a:solidFill>
              </a:rPr>
              <a:t>Grad students who have not completed more than 1 year of graduate study</a:t>
            </a:r>
          </a:p>
          <a:p>
            <a:pPr lvl="1"/>
            <a:r>
              <a:rPr lang="en-US" dirty="0">
                <a:solidFill>
                  <a:schemeClr val="bg1"/>
                </a:solidFill>
              </a:rPr>
              <a:t>Returning Grad students who had a 2 or more years break or not currently enrolled</a:t>
            </a:r>
          </a:p>
        </p:txBody>
      </p:sp>
    </p:spTree>
    <p:extLst>
      <p:ext uri="{BB962C8B-B14F-4D97-AF65-F5344CB8AC3E}">
        <p14:creationId xmlns:p14="http://schemas.microsoft.com/office/powerpoint/2010/main" val="122706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3636-E1DA-EE52-5B43-18D30A12A13E}"/>
              </a:ext>
            </a:extLst>
          </p:cNvPr>
          <p:cNvSpPr>
            <a:spLocks noGrp="1"/>
          </p:cNvSpPr>
          <p:nvPr>
            <p:ph type="title"/>
          </p:nvPr>
        </p:nvSpPr>
        <p:spPr/>
        <p:txBody>
          <a:bodyPr>
            <a:normAutofit fontScale="90000"/>
          </a:bodyPr>
          <a:lstStyle/>
          <a:p>
            <a:r>
              <a:rPr lang="en-US" dirty="0">
                <a:solidFill>
                  <a:schemeClr val="bg1"/>
                </a:solidFill>
              </a:rPr>
              <a:t>GRFP Application Materials and Review</a:t>
            </a:r>
          </a:p>
        </p:txBody>
      </p:sp>
      <p:sp>
        <p:nvSpPr>
          <p:cNvPr id="3" name="Content Placeholder 2">
            <a:extLst>
              <a:ext uri="{FF2B5EF4-FFF2-40B4-BE49-F238E27FC236}">
                <a16:creationId xmlns:a16="http://schemas.microsoft.com/office/drawing/2014/main" id="{602C0D12-BC10-3602-C023-0DD73C5A3D74}"/>
              </a:ext>
            </a:extLst>
          </p:cNvPr>
          <p:cNvSpPr>
            <a:spLocks noGrp="1"/>
          </p:cNvSpPr>
          <p:nvPr>
            <p:ph idx="1"/>
          </p:nvPr>
        </p:nvSpPr>
        <p:spPr/>
        <p:txBody>
          <a:bodyPr/>
          <a:lstStyle/>
          <a:p>
            <a:r>
              <a:rPr lang="en-US" dirty="0">
                <a:solidFill>
                  <a:schemeClr val="bg1"/>
                </a:solidFill>
              </a:rPr>
              <a:t>Application Materials</a:t>
            </a:r>
          </a:p>
          <a:p>
            <a:endParaRPr lang="en-US" dirty="0">
              <a:solidFill>
                <a:schemeClr val="bg1"/>
              </a:solidFill>
            </a:endParaRPr>
          </a:p>
          <a:p>
            <a:r>
              <a:rPr lang="en-US" dirty="0">
                <a:solidFill>
                  <a:schemeClr val="bg1"/>
                </a:solidFill>
              </a:rPr>
              <a:t>Review Process</a:t>
            </a:r>
          </a:p>
          <a:p>
            <a:endParaRPr lang="en-US" dirty="0">
              <a:solidFill>
                <a:schemeClr val="bg1"/>
              </a:solidFill>
            </a:endParaRPr>
          </a:p>
          <a:p>
            <a:r>
              <a:rPr lang="en-US" dirty="0">
                <a:solidFill>
                  <a:schemeClr val="bg1"/>
                </a:solidFill>
              </a:rPr>
              <a:t>Review Criteria</a:t>
            </a:r>
          </a:p>
        </p:txBody>
      </p:sp>
    </p:spTree>
    <p:extLst>
      <p:ext uri="{BB962C8B-B14F-4D97-AF65-F5344CB8AC3E}">
        <p14:creationId xmlns:p14="http://schemas.microsoft.com/office/powerpoint/2010/main" val="53086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1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8884"/>
            <a:ext cx="8229600" cy="882335"/>
          </a:xfrm>
        </p:spPr>
        <p:txBody>
          <a:bodyPr>
            <a:normAutofit/>
          </a:bodyPr>
          <a:lstStyle/>
          <a:p>
            <a:r>
              <a:rPr lang="en-US" sz="3600" b="1" dirty="0"/>
              <a:t>GRF APPLICATION</a:t>
            </a:r>
            <a:r>
              <a:rPr lang="en-US" sz="3600" dirty="0">
                <a:effectLst/>
              </a:rPr>
              <a:t> </a:t>
            </a:r>
            <a:endParaRPr lang="en-US" sz="3600" dirty="0"/>
          </a:p>
        </p:txBody>
      </p:sp>
      <p:sp>
        <p:nvSpPr>
          <p:cNvPr id="3" name="Content Placeholder 2"/>
          <p:cNvSpPr>
            <a:spLocks noGrp="1"/>
          </p:cNvSpPr>
          <p:nvPr>
            <p:ph idx="1"/>
          </p:nvPr>
        </p:nvSpPr>
        <p:spPr>
          <a:xfrm>
            <a:off x="457200" y="1011219"/>
            <a:ext cx="8229600" cy="5520210"/>
          </a:xfrm>
        </p:spPr>
        <p:txBody>
          <a:bodyPr>
            <a:normAutofit fontScale="77500" lnSpcReduction="20000"/>
          </a:bodyPr>
          <a:lstStyle/>
          <a:p>
            <a:pPr marL="0" indent="0">
              <a:buNone/>
            </a:pPr>
            <a:r>
              <a:rPr lang="en-US" b="1" dirty="0"/>
              <a:t>COMPONENTS </a:t>
            </a:r>
            <a:r>
              <a:rPr lang="en-US" dirty="0">
                <a:hlinkClick r:id="rId2"/>
              </a:rPr>
              <a:t>https://nsfgrfp.org/applicants/application_components</a:t>
            </a:r>
            <a:r>
              <a:rPr lang="en-US" dirty="0"/>
              <a:t> </a:t>
            </a:r>
            <a:endParaRPr lang="en-US" b="1" dirty="0"/>
          </a:p>
          <a:p>
            <a:pPr marL="514350" indent="-514350">
              <a:buFont typeface="+mj-lt"/>
              <a:buAutoNum type="arabicPeriod"/>
            </a:pPr>
            <a:r>
              <a:rPr lang="en-US" b="1" dirty="0">
                <a:solidFill>
                  <a:srgbClr val="C00000"/>
                </a:solidFill>
              </a:rPr>
              <a:t>PERSONAL INFORMATION: </a:t>
            </a:r>
          </a:p>
          <a:p>
            <a:pPr marL="971550" lvl="1" indent="-514350">
              <a:buFont typeface="+mj-lt"/>
              <a:buAutoNum type="alphaLcParenR"/>
            </a:pPr>
            <a:r>
              <a:rPr lang="en-US" b="1" dirty="0"/>
              <a:t>CV: Education, Work and Other Experience</a:t>
            </a:r>
          </a:p>
          <a:p>
            <a:pPr marL="971550" lvl="1" indent="-514350">
              <a:buFont typeface="+mj-lt"/>
              <a:buAutoNum type="alphaLcParenR"/>
            </a:pPr>
            <a:r>
              <a:rPr lang="en-US" b="1" dirty="0"/>
              <a:t>Electronic Transcripts</a:t>
            </a:r>
          </a:p>
          <a:p>
            <a:pPr marL="971550" lvl="1" indent="-514350">
              <a:buFont typeface="+mj-lt"/>
              <a:buAutoNum type="alphaLcParenR"/>
            </a:pPr>
            <a:endParaRPr lang="en-US" b="1" dirty="0"/>
          </a:p>
          <a:p>
            <a:pPr marL="514350" indent="-514350">
              <a:buFont typeface="+mj-lt"/>
              <a:buAutoNum type="arabicPeriod"/>
            </a:pPr>
            <a:r>
              <a:rPr lang="en-US" b="1" dirty="0"/>
              <a:t>PERSONAL, RELEVANT BACKGROUND, AND FUTURE GOALS</a:t>
            </a:r>
            <a:r>
              <a:rPr lang="en-US" b="1" dirty="0">
                <a:solidFill>
                  <a:srgbClr val="C00000"/>
                </a:solidFill>
              </a:rPr>
              <a:t> STATEMENT  (3 PAGES)</a:t>
            </a:r>
          </a:p>
          <a:p>
            <a:pPr marL="0" indent="0">
              <a:buNone/>
            </a:pPr>
            <a:r>
              <a:rPr lang="en-US" b="1" dirty="0">
                <a:solidFill>
                  <a:srgbClr val="C00000"/>
                </a:solidFill>
              </a:rPr>
              <a:t> </a:t>
            </a:r>
          </a:p>
          <a:p>
            <a:pPr marL="0" indent="0">
              <a:buNone/>
            </a:pPr>
            <a:r>
              <a:rPr lang="en-US" b="1" dirty="0"/>
              <a:t>3.    GRADUATE RESEARCH PLAN </a:t>
            </a:r>
            <a:r>
              <a:rPr lang="en-US" b="1" dirty="0">
                <a:solidFill>
                  <a:srgbClr val="C00000"/>
                </a:solidFill>
              </a:rPr>
              <a:t>STATEMENT (2 PAGES)</a:t>
            </a:r>
          </a:p>
          <a:p>
            <a:pPr marL="514350" indent="-514350">
              <a:buFont typeface="+mj-lt"/>
              <a:buAutoNum type="arabicPeriod"/>
            </a:pPr>
            <a:endParaRPr lang="en-US" b="1" dirty="0">
              <a:solidFill>
                <a:srgbClr val="C00000"/>
              </a:solidFill>
            </a:endParaRPr>
          </a:p>
          <a:p>
            <a:pPr marL="0" indent="0">
              <a:buNone/>
            </a:pPr>
            <a:r>
              <a:rPr lang="en-US" b="1" dirty="0"/>
              <a:t>4.     NAMES AND EMAIL ADDRESSES OF </a:t>
            </a:r>
            <a:r>
              <a:rPr lang="en-US" b="1" dirty="0">
                <a:solidFill>
                  <a:srgbClr val="C00000"/>
                </a:solidFill>
              </a:rPr>
              <a:t>REFERENCE LETTER WRITERS </a:t>
            </a:r>
            <a:r>
              <a:rPr lang="en-US" b="1" dirty="0"/>
              <a:t>(at least two must be received for review; three are allowed for review)</a:t>
            </a:r>
          </a:p>
          <a:p>
            <a:pPr marL="0" indent="0">
              <a:buNone/>
            </a:pPr>
            <a:r>
              <a:rPr lang="en-US" sz="2400" b="1" dirty="0"/>
              <a:t>* Five may be submitted, but only top three letters are considered</a:t>
            </a:r>
          </a:p>
        </p:txBody>
      </p:sp>
    </p:spTree>
    <p:extLst>
      <p:ext uri="{BB962C8B-B14F-4D97-AF65-F5344CB8AC3E}">
        <p14:creationId xmlns:p14="http://schemas.microsoft.com/office/powerpoint/2010/main" val="339040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EA20-3BC4-5C41-B5FC-092B2396BB93}"/>
              </a:ext>
            </a:extLst>
          </p:cNvPr>
          <p:cNvSpPr>
            <a:spLocks noGrp="1"/>
          </p:cNvSpPr>
          <p:nvPr>
            <p:ph type="title"/>
          </p:nvPr>
        </p:nvSpPr>
        <p:spPr>
          <a:xfrm>
            <a:off x="457200" y="155749"/>
            <a:ext cx="8229600" cy="788796"/>
          </a:xfrm>
        </p:spPr>
        <p:txBody>
          <a:bodyPr>
            <a:normAutofit fontScale="90000"/>
          </a:bodyPr>
          <a:lstStyle/>
          <a:p>
            <a:r>
              <a:rPr lang="en-US" sz="2400" b="1" u="sng" dirty="0"/>
              <a:t>PERSONAL</a:t>
            </a:r>
            <a:r>
              <a:rPr lang="en-US" sz="2400" b="1" dirty="0"/>
              <a:t>, RELEVANT BACKGROUND AND FUTURE GOALS (3 PAGES)</a:t>
            </a:r>
            <a:endParaRPr lang="en-US" sz="2400" dirty="0"/>
          </a:p>
        </p:txBody>
      </p:sp>
      <p:sp>
        <p:nvSpPr>
          <p:cNvPr id="3" name="Content Placeholder 2">
            <a:extLst>
              <a:ext uri="{FF2B5EF4-FFF2-40B4-BE49-F238E27FC236}">
                <a16:creationId xmlns:a16="http://schemas.microsoft.com/office/drawing/2014/main" id="{CB74462F-5223-4047-8FFA-B67A90914577}"/>
              </a:ext>
            </a:extLst>
          </p:cNvPr>
          <p:cNvSpPr>
            <a:spLocks noGrp="1"/>
          </p:cNvSpPr>
          <p:nvPr>
            <p:ph idx="1"/>
          </p:nvPr>
        </p:nvSpPr>
        <p:spPr>
          <a:xfrm>
            <a:off x="175846" y="944545"/>
            <a:ext cx="8792307" cy="5757707"/>
          </a:xfrm>
        </p:spPr>
        <p:txBody>
          <a:bodyPr>
            <a:noAutofit/>
          </a:bodyPr>
          <a:lstStyle/>
          <a:p>
            <a:pPr marL="0" indent="0">
              <a:buNone/>
            </a:pPr>
            <a:r>
              <a:rPr lang="en-US" sz="2000" b="1" dirty="0"/>
              <a:t>COMPONENTS</a:t>
            </a:r>
          </a:p>
          <a:p>
            <a:pPr marL="457200" indent="-457200">
              <a:buFont typeface="+mj-lt"/>
              <a:buAutoNum type="arabicPeriod"/>
            </a:pPr>
            <a:r>
              <a:rPr lang="en-US" sz="2000" b="1" dirty="0"/>
              <a:t>Outline your educational and professional development plans and career goals: </a:t>
            </a:r>
            <a:r>
              <a:rPr lang="en-US" sz="2000" b="1" i="1" dirty="0"/>
              <a:t>“</a:t>
            </a:r>
            <a:r>
              <a:rPr lang="en-US" sz="1800" i="1" dirty="0"/>
              <a:t>How do you envision that graduate school will prepare you for a career that allows you to contribute to scientific understanding and broadly benefit society?”</a:t>
            </a:r>
            <a:r>
              <a:rPr lang="en-US" sz="1200" b="1" i="1" dirty="0"/>
              <a:t> </a:t>
            </a:r>
            <a:r>
              <a:rPr lang="en-US" sz="2000" b="1" dirty="0"/>
              <a:t>Your personal, educational and/or professional experiences with specific examples of research and/or professional activities. </a:t>
            </a:r>
          </a:p>
          <a:p>
            <a:pPr marL="457200" indent="-457200">
              <a:buFont typeface="+mj-lt"/>
              <a:buAutoNum type="arabicPeriod"/>
            </a:pPr>
            <a:r>
              <a:rPr lang="en-US" sz="2000" b="1" u="sng" dirty="0">
                <a:solidFill>
                  <a:srgbClr val="C00000"/>
                </a:solidFill>
              </a:rPr>
              <a:t>Clearly marked sections </a:t>
            </a:r>
            <a:r>
              <a:rPr lang="en-US" sz="2000" b="1" dirty="0">
                <a:solidFill>
                  <a:srgbClr val="C00000"/>
                </a:solidFill>
              </a:rPr>
              <a:t>for INTELLECTUAL MERIT (IM) and BROADER IMPACTS (BI)</a:t>
            </a:r>
          </a:p>
          <a:p>
            <a:pPr marL="457200" indent="-457200">
              <a:buFont typeface="+mj-lt"/>
              <a:buAutoNum type="arabicPeriod"/>
            </a:pPr>
            <a:r>
              <a:rPr lang="en-US" sz="2000" b="1" dirty="0"/>
              <a:t>Address how you will use the GRF to advance knowledge in STEM fields (IM), benefits to society, potential for your future leadership and global engagement (BI)</a:t>
            </a:r>
          </a:p>
          <a:p>
            <a:pPr marL="0" indent="0">
              <a:buNone/>
            </a:pPr>
            <a:r>
              <a:rPr lang="en-US" sz="2000" b="1" dirty="0"/>
              <a:t>Emphasize</a:t>
            </a:r>
          </a:p>
          <a:p>
            <a:pPr marL="0" indent="0">
              <a:spcBef>
                <a:spcPts val="0"/>
              </a:spcBef>
              <a:buNone/>
            </a:pPr>
            <a:r>
              <a:rPr lang="en-US" sz="2000" b="1" dirty="0"/>
              <a:t>Your fascination (passion) with research (origin and examples); unique characteristics (experience); individual strengths (self-assessment); GRF and your future (specific goals and plans); balance independence (initiative) and collaboration. Narrative form can be good, but statement is not a biography</a:t>
            </a:r>
            <a:br>
              <a:rPr lang="en-US" sz="1600" b="1" u="sng" dirty="0"/>
            </a:br>
            <a:endParaRPr lang="en-US" sz="1600" b="1" u="sng" dirty="0"/>
          </a:p>
        </p:txBody>
      </p:sp>
    </p:spTree>
    <p:extLst>
      <p:ext uri="{BB962C8B-B14F-4D97-AF65-F5344CB8AC3E}">
        <p14:creationId xmlns:p14="http://schemas.microsoft.com/office/powerpoint/2010/main" val="290993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A686-8CB8-654A-B02C-23B31B8FB863}"/>
              </a:ext>
            </a:extLst>
          </p:cNvPr>
          <p:cNvSpPr>
            <a:spLocks noGrp="1"/>
          </p:cNvSpPr>
          <p:nvPr>
            <p:ph type="title"/>
          </p:nvPr>
        </p:nvSpPr>
        <p:spPr>
          <a:xfrm>
            <a:off x="457200" y="274638"/>
            <a:ext cx="8229600" cy="457199"/>
          </a:xfrm>
        </p:spPr>
        <p:txBody>
          <a:bodyPr>
            <a:normAutofit fontScale="90000"/>
          </a:bodyPr>
          <a:lstStyle/>
          <a:p>
            <a:pPr algn="l"/>
            <a:r>
              <a:rPr lang="en-US" sz="3200" dirty="0"/>
              <a:t>GRADUATE RESEARCH PLAN (2 PAGES)</a:t>
            </a:r>
          </a:p>
        </p:txBody>
      </p:sp>
      <p:sp>
        <p:nvSpPr>
          <p:cNvPr id="3" name="Content Placeholder 2">
            <a:extLst>
              <a:ext uri="{FF2B5EF4-FFF2-40B4-BE49-F238E27FC236}">
                <a16:creationId xmlns:a16="http://schemas.microsoft.com/office/drawing/2014/main" id="{D5CE2E86-C94B-A54E-A766-205FD15B3DF4}"/>
              </a:ext>
            </a:extLst>
          </p:cNvPr>
          <p:cNvSpPr>
            <a:spLocks noGrp="1"/>
          </p:cNvSpPr>
          <p:nvPr>
            <p:ph idx="1"/>
          </p:nvPr>
        </p:nvSpPr>
        <p:spPr>
          <a:xfrm>
            <a:off x="457200" y="1079770"/>
            <a:ext cx="8419672" cy="5503592"/>
          </a:xfrm>
        </p:spPr>
        <p:txBody>
          <a:bodyPr>
            <a:normAutofit fontScale="70000" lnSpcReduction="20000"/>
          </a:bodyPr>
          <a:lstStyle/>
          <a:p>
            <a:r>
              <a:rPr lang="en-US" b="1" dirty="0"/>
              <a:t>Present an original research topic you would like to pursue  in grad school</a:t>
            </a:r>
          </a:p>
          <a:p>
            <a:r>
              <a:rPr lang="en-US" b="1" dirty="0"/>
              <a:t>Describe the research idea, your approach, and any resources needed</a:t>
            </a:r>
          </a:p>
          <a:p>
            <a:r>
              <a:rPr lang="en-US" b="1" u="sng" dirty="0"/>
              <a:t>Limit to only important/relevant</a:t>
            </a:r>
            <a:r>
              <a:rPr lang="en-US" b="1" dirty="0"/>
              <a:t> literature citations</a:t>
            </a:r>
            <a:r>
              <a:rPr lang="en-US" dirty="0"/>
              <a:t> </a:t>
            </a:r>
          </a:p>
          <a:p>
            <a:r>
              <a:rPr lang="en-US" b="1" dirty="0"/>
              <a:t>INTELLECTUAL MERIT (IM) AND BROADER IMPACTS (BI) separately identified and labeled: IM is the potential of your research to advance knowledge, transform your field </a:t>
            </a:r>
            <a:r>
              <a:rPr lang="en-US" dirty="0"/>
              <a:t>and BI is the potential for </a:t>
            </a:r>
            <a:r>
              <a:rPr lang="en-US" b="1" dirty="0"/>
              <a:t>impacts </a:t>
            </a:r>
          </a:p>
          <a:p>
            <a:r>
              <a:rPr lang="en-US" b="1" dirty="0"/>
              <a:t>The research topic discussed must be in a field listed in the </a:t>
            </a:r>
            <a:r>
              <a:rPr lang="en-US" b="1" dirty="0">
                <a:hlinkClick r:id="rId2"/>
              </a:rPr>
              <a:t>Solicitation</a:t>
            </a:r>
            <a:r>
              <a:rPr lang="en-US" b="1" dirty="0"/>
              <a:t> (Appendix X, Fields of Study).</a:t>
            </a:r>
          </a:p>
          <a:p>
            <a:pPr marL="0" indent="0">
              <a:buNone/>
            </a:pPr>
            <a:endParaRPr lang="en-US" dirty="0"/>
          </a:p>
          <a:p>
            <a:pPr marL="0" indent="0">
              <a:buNone/>
            </a:pPr>
            <a:r>
              <a:rPr lang="en-US" b="1" dirty="0"/>
              <a:t>Emphasize</a:t>
            </a:r>
          </a:p>
          <a:p>
            <a:pPr marL="0" indent="0">
              <a:buNone/>
            </a:pPr>
            <a:r>
              <a:rPr lang="en-US" b="1" dirty="0"/>
              <a:t>Excitement; contribution of your unique technical knowledge and skills; mentoring and training you expect</a:t>
            </a:r>
            <a:r>
              <a:rPr lang="en-US" dirty="0"/>
              <a:t>; </a:t>
            </a:r>
            <a:r>
              <a:rPr lang="en-US" b="1" dirty="0"/>
              <a:t>feasibility of completion</a:t>
            </a:r>
            <a:r>
              <a:rPr lang="en-US" dirty="0"/>
              <a:t>; </a:t>
            </a:r>
            <a:r>
              <a:rPr lang="en-US" b="1" dirty="0"/>
              <a:t>"big picture" importance of your research; and a realistic plan of activities and tasks.</a:t>
            </a:r>
          </a:p>
        </p:txBody>
      </p:sp>
    </p:spTree>
    <p:extLst>
      <p:ext uri="{BB962C8B-B14F-4D97-AF65-F5344CB8AC3E}">
        <p14:creationId xmlns:p14="http://schemas.microsoft.com/office/powerpoint/2010/main" val="231139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038"/>
            <a:ext cx="8557708" cy="6411558"/>
          </a:xfrm>
        </p:spPr>
        <p:txBody>
          <a:bodyPr>
            <a:normAutofit fontScale="62500" lnSpcReduction="20000"/>
          </a:bodyPr>
          <a:lstStyle/>
          <a:p>
            <a:pPr marL="0" indent="0">
              <a:buNone/>
            </a:pPr>
            <a:r>
              <a:rPr lang="en-US" sz="3800" b="1" dirty="0"/>
              <a:t>REFERENCE LETTERS should address the NSF Merit Review Criteria of Intellectual Merit and Broader Impacts, labelled. CONTENT should include comments on the applicant’s:</a:t>
            </a:r>
          </a:p>
          <a:p>
            <a:pPr marL="0" indent="0">
              <a:buNone/>
            </a:pPr>
            <a:endParaRPr lang="en-US" sz="1600" b="1" dirty="0"/>
          </a:p>
          <a:p>
            <a:pPr lvl="1"/>
            <a:r>
              <a:rPr lang="en-US" sz="3800" b="1" dirty="0"/>
              <a:t>relationship to the letter writer </a:t>
            </a:r>
          </a:p>
          <a:p>
            <a:pPr lvl="1"/>
            <a:r>
              <a:rPr lang="en-US" sz="3800" b="1" dirty="0"/>
              <a:t>potential for contributing to US science and engineering workforce, </a:t>
            </a:r>
          </a:p>
          <a:p>
            <a:pPr lvl="1"/>
            <a:r>
              <a:rPr lang="en-US" sz="3800" b="1" dirty="0"/>
              <a:t>academic potential and relevant prior experiences</a:t>
            </a:r>
          </a:p>
          <a:p>
            <a:pPr lvl="1"/>
            <a:r>
              <a:rPr lang="en-US" sz="3800" b="1" dirty="0"/>
              <a:t>proposed research </a:t>
            </a:r>
          </a:p>
          <a:p>
            <a:pPr lvl="1"/>
            <a:r>
              <a:rPr lang="en-US" sz="3800" b="1" dirty="0"/>
              <a:t>other information to aid reviewers</a:t>
            </a:r>
          </a:p>
          <a:p>
            <a:pPr marL="0" indent="0">
              <a:buNone/>
            </a:pPr>
            <a:r>
              <a:rPr lang="en-US" sz="4200" b="1" dirty="0"/>
              <a:t>FORMAT: </a:t>
            </a:r>
          </a:p>
          <a:p>
            <a:pPr lvl="1"/>
            <a:r>
              <a:rPr lang="en-US" sz="3800" b="1" dirty="0"/>
              <a:t>MAXIMUM LENGTH IS TWO (2) PAGES, SINGLE SPACE</a:t>
            </a:r>
          </a:p>
          <a:p>
            <a:pPr marL="0" indent="0">
              <a:buNone/>
            </a:pPr>
            <a:r>
              <a:rPr lang="en-US" sz="4200" b="1" dirty="0"/>
              <a:t>HOW DO THEY SUBMIT A LETTER:</a:t>
            </a:r>
          </a:p>
          <a:p>
            <a:pPr lvl="1"/>
            <a:r>
              <a:rPr lang="en-US" sz="4200" b="1" dirty="0"/>
              <a:t> </a:t>
            </a:r>
            <a:r>
              <a:rPr lang="en-US" sz="3800" b="1" dirty="0"/>
              <a:t>All referees must have a NSF </a:t>
            </a:r>
            <a:r>
              <a:rPr lang="en-US" sz="3800" b="1" dirty="0" err="1"/>
              <a:t>Research.gov</a:t>
            </a:r>
            <a:r>
              <a:rPr lang="en-US" sz="3800" b="1" dirty="0"/>
              <a:t> account. </a:t>
            </a:r>
          </a:p>
          <a:p>
            <a:pPr lvl="1"/>
            <a:r>
              <a:rPr lang="en-US" sz="3800" b="1" dirty="0"/>
              <a:t> All letters are submitted via </a:t>
            </a:r>
            <a:r>
              <a:rPr lang="en-US" sz="3800" b="1" dirty="0" err="1"/>
              <a:t>Research.gov</a:t>
            </a:r>
            <a:r>
              <a:rPr lang="en-US" sz="3800" b="1" dirty="0"/>
              <a:t> </a:t>
            </a:r>
          </a:p>
          <a:p>
            <a:pPr lvl="1"/>
            <a:r>
              <a:rPr lang="en-US" sz="3800" b="1" dirty="0"/>
              <a:t>Each of your referees will receive an e-mail from NSF with an invitation code. They must use that code to submit their letter</a:t>
            </a:r>
          </a:p>
          <a:p>
            <a:endParaRPr lang="en-US" dirty="0"/>
          </a:p>
        </p:txBody>
      </p:sp>
    </p:spTree>
    <p:extLst>
      <p:ext uri="{BB962C8B-B14F-4D97-AF65-F5344CB8AC3E}">
        <p14:creationId xmlns:p14="http://schemas.microsoft.com/office/powerpoint/2010/main" val="186234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029" y="365125"/>
            <a:ext cx="5373370" cy="1325563"/>
          </a:xfrm>
        </p:spPr>
        <p:txBody>
          <a:bodyPr>
            <a:normAutofit/>
          </a:bodyPr>
          <a:lstStyle/>
          <a:p>
            <a:r>
              <a:rPr lang="en-US" dirty="0"/>
              <a:t>Selection Process</a:t>
            </a:r>
          </a:p>
        </p:txBody>
      </p:sp>
      <p:pic>
        <p:nvPicPr>
          <p:cNvPr id="3074" name="Picture 2" descr="NSF FUNDAMENTALS WORKSHOP">
            <a:extLst>
              <a:ext uri="{FF2B5EF4-FFF2-40B4-BE49-F238E27FC236}">
                <a16:creationId xmlns:a16="http://schemas.microsoft.com/office/drawing/2014/main" id="{BFF63BF4-D3DA-A14A-888F-BCB137F152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045" y="1556917"/>
            <a:ext cx="2569467" cy="37436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90636" y="1556917"/>
            <a:ext cx="5370763" cy="4935958"/>
          </a:xfrm>
        </p:spPr>
        <p:txBody>
          <a:bodyPr>
            <a:normAutofit/>
          </a:bodyPr>
          <a:lstStyle/>
          <a:p>
            <a:r>
              <a:rPr lang="en-US" sz="2000" dirty="0"/>
              <a:t>Panel review and recommendations by academics and research-active professionals in relevant field</a:t>
            </a:r>
          </a:p>
          <a:p>
            <a:r>
              <a:rPr lang="en-US" sz="2000" dirty="0"/>
              <a:t>Applicant ratings ranked by reviewers and sorted into a top tier (~25%)</a:t>
            </a:r>
          </a:p>
          <a:p>
            <a:r>
              <a:rPr lang="en-US" sz="2000" dirty="0"/>
              <a:t>NSF decides on total number awards and allocates based on panel rankings and research  priorities</a:t>
            </a:r>
          </a:p>
          <a:p>
            <a:r>
              <a:rPr lang="en-US" sz="2000" dirty="0"/>
              <a:t>“Honorable Mention”  is prestigious outcome</a:t>
            </a:r>
          </a:p>
          <a:p>
            <a:r>
              <a:rPr lang="en-US" sz="2000" dirty="0"/>
              <a:t>2017 data: top tier = 3,809, or 29.3% of applicants.</a:t>
            </a:r>
          </a:p>
          <a:p>
            <a:r>
              <a:rPr lang="en-US" sz="2000" dirty="0"/>
              <a:t>If you were in the top tier, probability of an award is over 50%!</a:t>
            </a:r>
          </a:p>
        </p:txBody>
      </p:sp>
    </p:spTree>
    <p:extLst>
      <p:ext uri="{BB962C8B-B14F-4D97-AF65-F5344CB8AC3E}">
        <p14:creationId xmlns:p14="http://schemas.microsoft.com/office/powerpoint/2010/main" val="19329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T Review Panel: Final Recommendation on Procedural Issues released | Unit  Owners Association Qld">
            <a:extLst>
              <a:ext uri="{FF2B5EF4-FFF2-40B4-BE49-F238E27FC236}">
                <a16:creationId xmlns:a16="http://schemas.microsoft.com/office/drawing/2014/main" id="{C0D8E796-ACA9-FF4E-9B78-523D7733B5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844" b="1"/>
          <a:stretch/>
        </p:blipFill>
        <p:spPr bwMode="auto">
          <a:xfrm>
            <a:off x="20" y="85098"/>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B08C01-EA63-D24B-948F-325B536F53BD}"/>
              </a:ext>
            </a:extLst>
          </p:cNvPr>
          <p:cNvSpPr>
            <a:spLocks noGrp="1"/>
          </p:cNvSpPr>
          <p:nvPr>
            <p:ph type="title"/>
          </p:nvPr>
        </p:nvSpPr>
        <p:spPr>
          <a:xfrm>
            <a:off x="252663" y="201858"/>
            <a:ext cx="4964858" cy="318905"/>
          </a:xfrm>
        </p:spPr>
        <p:txBody>
          <a:bodyPr>
            <a:noAutofit/>
          </a:bodyPr>
          <a:lstStyle/>
          <a:p>
            <a:pPr algn="l"/>
            <a:r>
              <a:rPr lang="en-US" sz="2000" b="1" dirty="0"/>
              <a:t>Panel Review Process</a:t>
            </a:r>
          </a:p>
        </p:txBody>
      </p:sp>
      <p:sp>
        <p:nvSpPr>
          <p:cNvPr id="3" name="Content Placeholder 2">
            <a:extLst>
              <a:ext uri="{FF2B5EF4-FFF2-40B4-BE49-F238E27FC236}">
                <a16:creationId xmlns:a16="http://schemas.microsoft.com/office/drawing/2014/main" id="{DA882185-EC72-0A44-BF1D-4BEB04D1D480}"/>
              </a:ext>
            </a:extLst>
          </p:cNvPr>
          <p:cNvSpPr>
            <a:spLocks noGrp="1"/>
          </p:cNvSpPr>
          <p:nvPr>
            <p:ph idx="1"/>
          </p:nvPr>
        </p:nvSpPr>
        <p:spPr>
          <a:xfrm>
            <a:off x="445581" y="640082"/>
            <a:ext cx="5205411" cy="56971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173038" indent="-173038">
              <a:lnSpc>
                <a:spcPct val="90000"/>
              </a:lnSpc>
            </a:pPr>
            <a:r>
              <a:rPr lang="en-US" sz="2000" dirty="0"/>
              <a:t>Reviewers are invited to serve on </a:t>
            </a:r>
            <a:r>
              <a:rPr lang="en-US" sz="2000" b="1" dirty="0"/>
              <a:t>panels typically consisting of 15 – 20 members</a:t>
            </a:r>
            <a:r>
              <a:rPr lang="en-US" sz="2000" dirty="0"/>
              <a:t>, mostly academics</a:t>
            </a:r>
          </a:p>
          <a:p>
            <a:pPr marL="173038" indent="-173038">
              <a:lnSpc>
                <a:spcPct val="90000"/>
              </a:lnSpc>
            </a:pPr>
            <a:r>
              <a:rPr lang="en-US" sz="2000" dirty="0"/>
              <a:t>Panelists are matched by </a:t>
            </a:r>
            <a:r>
              <a:rPr lang="en-US" sz="2000" b="1" dirty="0"/>
              <a:t>general</a:t>
            </a:r>
            <a:r>
              <a:rPr lang="en-US" sz="2000" dirty="0"/>
              <a:t> area of expertise </a:t>
            </a:r>
          </a:p>
          <a:p>
            <a:pPr marL="173038" indent="-173038">
              <a:lnSpc>
                <a:spcPct val="90000"/>
              </a:lnSpc>
            </a:pPr>
            <a:r>
              <a:rPr lang="en-US" sz="2000" dirty="0"/>
              <a:t>Panel membership is confidential</a:t>
            </a:r>
          </a:p>
          <a:p>
            <a:pPr marL="173038" indent="-173038">
              <a:lnSpc>
                <a:spcPct val="90000"/>
              </a:lnSpc>
            </a:pPr>
            <a:r>
              <a:rPr lang="en-US" sz="2000" dirty="0"/>
              <a:t>Conflicts of interest management standards </a:t>
            </a:r>
          </a:p>
          <a:p>
            <a:pPr marL="173038" indent="-173038">
              <a:lnSpc>
                <a:spcPct val="90000"/>
              </a:lnSpc>
            </a:pPr>
            <a:r>
              <a:rPr lang="en-US" sz="2000" dirty="0"/>
              <a:t>Each proposal typically is reviewed by 3 panelists, so each panel initially reviews more than 100 applications</a:t>
            </a:r>
          </a:p>
          <a:p>
            <a:pPr marL="173038" indent="-173038">
              <a:lnSpc>
                <a:spcPct val="90000"/>
              </a:lnSpc>
            </a:pPr>
            <a:r>
              <a:rPr lang="en-US" sz="2000" dirty="0"/>
              <a:t>NSF compiles individual scores (P, F, G, VG, E) and selects composite ratings of 3 reviewers. </a:t>
            </a:r>
          </a:p>
          <a:p>
            <a:pPr marL="173038" indent="-173038">
              <a:lnSpc>
                <a:spcPct val="90000"/>
              </a:lnSpc>
            </a:pPr>
            <a:r>
              <a:rPr lang="en-US" sz="2000" dirty="0"/>
              <a:t>Selected applications (about 1/3) are discussed in a one-day group meeting on-line. Final ratings after discussion.</a:t>
            </a:r>
          </a:p>
          <a:p>
            <a:pPr marL="173038" indent="-173038">
              <a:lnSpc>
                <a:spcPct val="90000"/>
              </a:lnSpc>
            </a:pPr>
            <a:r>
              <a:rPr lang="en-US" sz="2000" dirty="0"/>
              <a:t>As many as 50 - 60% of this group will be awarded the GRF and the rest are likely to receive honorable mention.</a:t>
            </a:r>
          </a:p>
        </p:txBody>
      </p:sp>
    </p:spTree>
    <p:extLst>
      <p:ext uri="{BB962C8B-B14F-4D97-AF65-F5344CB8AC3E}">
        <p14:creationId xmlns:p14="http://schemas.microsoft.com/office/powerpoint/2010/main" val="380912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11A3-9F14-3644-85AA-C9BC8A295935}"/>
              </a:ext>
            </a:extLst>
          </p:cNvPr>
          <p:cNvSpPr>
            <a:spLocks noGrp="1"/>
          </p:cNvSpPr>
          <p:nvPr>
            <p:ph type="title"/>
          </p:nvPr>
        </p:nvSpPr>
        <p:spPr>
          <a:xfrm>
            <a:off x="149629" y="640080"/>
            <a:ext cx="2793076" cy="5613236"/>
          </a:xfrm>
          <a:solidFill>
            <a:schemeClr val="tx1"/>
          </a:solidFill>
        </p:spPr>
        <p:txBody>
          <a:bodyPr anchor="ctr">
            <a:normAutofit/>
          </a:bodyPr>
          <a:lstStyle/>
          <a:p>
            <a:r>
              <a:rPr lang="en-US" sz="4100" dirty="0">
                <a:solidFill>
                  <a:srgbClr val="FFCC66"/>
                </a:solidFill>
              </a:rPr>
              <a:t>What’s in a Review?</a:t>
            </a:r>
            <a:r>
              <a:rPr lang="en-US" sz="4100" dirty="0">
                <a:solidFill>
                  <a:srgbClr val="FFFFFF"/>
                </a:solidFill>
              </a:rPr>
              <a:t>?</a:t>
            </a:r>
          </a:p>
        </p:txBody>
      </p:sp>
      <p:sp>
        <p:nvSpPr>
          <p:cNvPr id="3" name="Content Placeholder 2">
            <a:extLst>
              <a:ext uri="{FF2B5EF4-FFF2-40B4-BE49-F238E27FC236}">
                <a16:creationId xmlns:a16="http://schemas.microsoft.com/office/drawing/2014/main" id="{17882C09-1571-9E41-98B9-CAD7053AD637}"/>
              </a:ext>
            </a:extLst>
          </p:cNvPr>
          <p:cNvSpPr>
            <a:spLocks noGrp="1"/>
          </p:cNvSpPr>
          <p:nvPr>
            <p:ph idx="1"/>
          </p:nvPr>
        </p:nvSpPr>
        <p:spPr>
          <a:xfrm>
            <a:off x="3295020" y="403272"/>
            <a:ext cx="5562733" cy="6203011"/>
          </a:xfrm>
        </p:spPr>
        <p:txBody>
          <a:bodyPr anchor="ctr">
            <a:normAutofit/>
          </a:bodyPr>
          <a:lstStyle/>
          <a:p>
            <a:pPr>
              <a:lnSpc>
                <a:spcPct val="90000"/>
              </a:lnSpc>
            </a:pPr>
            <a:r>
              <a:rPr lang="en-US" sz="2400" b="1" dirty="0"/>
              <a:t>Overall</a:t>
            </a:r>
            <a:r>
              <a:rPr lang="en-US" sz="2400" dirty="0"/>
              <a:t> </a:t>
            </a:r>
            <a:r>
              <a:rPr lang="en-US" sz="2400" dirty="0">
                <a:solidFill>
                  <a:srgbClr val="FF0000"/>
                </a:solidFill>
              </a:rPr>
              <a:t>Intellectual Merit </a:t>
            </a:r>
            <a:r>
              <a:rPr lang="en-US" sz="2400" dirty="0"/>
              <a:t>Rating </a:t>
            </a:r>
          </a:p>
          <a:p>
            <a:pPr lvl="1">
              <a:lnSpc>
                <a:spcPct val="90000"/>
              </a:lnSpc>
            </a:pPr>
            <a:r>
              <a:rPr lang="en-US" sz="2000" dirty="0"/>
              <a:t>Scale: E, VG, G, F, P</a:t>
            </a:r>
          </a:p>
          <a:p>
            <a:pPr lvl="1">
              <a:lnSpc>
                <a:spcPct val="90000"/>
              </a:lnSpc>
            </a:pPr>
            <a:r>
              <a:rPr lang="en-US" sz="2000" dirty="0"/>
              <a:t>Comments on Strengths and Weaknesses</a:t>
            </a:r>
          </a:p>
          <a:p>
            <a:pPr>
              <a:lnSpc>
                <a:spcPct val="90000"/>
              </a:lnSpc>
            </a:pPr>
            <a:r>
              <a:rPr lang="en-US" sz="2400" b="1" dirty="0"/>
              <a:t>Overall</a:t>
            </a:r>
            <a:r>
              <a:rPr lang="en-US" sz="2400" dirty="0"/>
              <a:t> </a:t>
            </a:r>
            <a:r>
              <a:rPr lang="en-US" sz="2400" dirty="0">
                <a:solidFill>
                  <a:srgbClr val="FF0000"/>
                </a:solidFill>
              </a:rPr>
              <a:t>Broader Impacts </a:t>
            </a:r>
            <a:r>
              <a:rPr lang="en-US" sz="2400" dirty="0"/>
              <a:t>Rating</a:t>
            </a:r>
          </a:p>
          <a:p>
            <a:pPr lvl="1">
              <a:lnSpc>
                <a:spcPct val="90000"/>
              </a:lnSpc>
            </a:pPr>
            <a:r>
              <a:rPr lang="en-US" sz="2000" dirty="0"/>
              <a:t>Scale: E, VG, G, F, P</a:t>
            </a:r>
          </a:p>
          <a:p>
            <a:pPr lvl="1">
              <a:lnSpc>
                <a:spcPct val="90000"/>
              </a:lnSpc>
            </a:pPr>
            <a:r>
              <a:rPr lang="en-US" sz="2000" dirty="0"/>
              <a:t>Comments on Strengths and Weaknesses</a:t>
            </a:r>
          </a:p>
          <a:p>
            <a:pPr>
              <a:lnSpc>
                <a:spcPct val="90000"/>
              </a:lnSpc>
            </a:pPr>
            <a:r>
              <a:rPr lang="en-US" sz="2400" b="1" dirty="0"/>
              <a:t>Overall</a:t>
            </a:r>
            <a:r>
              <a:rPr lang="en-US" sz="2400" dirty="0"/>
              <a:t> Score between 1 and 50</a:t>
            </a:r>
          </a:p>
          <a:p>
            <a:pPr lvl="1">
              <a:lnSpc>
                <a:spcPct val="90000"/>
              </a:lnSpc>
            </a:pPr>
            <a:r>
              <a:rPr lang="en-US" sz="2000" dirty="0"/>
              <a:t>40-50 Excellent, Highly Meritorious, recommend for award</a:t>
            </a:r>
          </a:p>
          <a:p>
            <a:pPr lvl="1">
              <a:lnSpc>
                <a:spcPct val="90000"/>
              </a:lnSpc>
            </a:pPr>
            <a:r>
              <a:rPr lang="en-US" sz="2000" dirty="0"/>
              <a:t>30-39 Very Good, Meritorious, recommend for award or honorable mention</a:t>
            </a:r>
          </a:p>
          <a:p>
            <a:pPr lvl="1">
              <a:lnSpc>
                <a:spcPct val="90000"/>
              </a:lnSpc>
            </a:pPr>
            <a:r>
              <a:rPr lang="en-US" sz="2000" dirty="0"/>
              <a:t>1–29 P, F, G, Not recommended </a:t>
            </a:r>
          </a:p>
        </p:txBody>
      </p:sp>
    </p:spTree>
    <p:extLst>
      <p:ext uri="{BB962C8B-B14F-4D97-AF65-F5344CB8AC3E}">
        <p14:creationId xmlns:p14="http://schemas.microsoft.com/office/powerpoint/2010/main" val="255640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398" y="1335640"/>
            <a:ext cx="4286250" cy="4627010"/>
          </a:xfrm>
        </p:spPr>
        <p:txBody>
          <a:bodyPr>
            <a:normAutofit/>
          </a:bodyPr>
          <a:lstStyle/>
          <a:p>
            <a:pPr marL="0" indent="0">
              <a:buNone/>
            </a:pPr>
            <a:r>
              <a:rPr lang="en-US" sz="2400" b="1" dirty="0">
                <a:effectLst/>
              </a:rPr>
              <a:t>INTELLECTUAL MERIT</a:t>
            </a:r>
            <a:endParaRPr lang="en-US" sz="2400" dirty="0">
              <a:effectLst/>
            </a:endParaRPr>
          </a:p>
          <a:p>
            <a:r>
              <a:rPr lang="en-US" sz="2400" b="1" dirty="0"/>
              <a:t>creative, original, or potentially transformative concepts</a:t>
            </a:r>
            <a:r>
              <a:rPr lang="en-US" sz="2400" dirty="0"/>
              <a:t>?</a:t>
            </a:r>
            <a:r>
              <a:rPr lang="en-US" sz="2400" dirty="0">
                <a:effectLst/>
              </a:rPr>
              <a:t> </a:t>
            </a:r>
          </a:p>
          <a:p>
            <a:r>
              <a:rPr lang="en-US" sz="2400" b="1" dirty="0"/>
              <a:t>well-reasoned, well-organized plan with </a:t>
            </a:r>
            <a:r>
              <a:rPr lang="en-US" sz="2400" dirty="0"/>
              <a:t>a </a:t>
            </a:r>
            <a:r>
              <a:rPr lang="en-US" sz="2400" b="1" dirty="0"/>
              <a:t>method to assess success</a:t>
            </a:r>
            <a:endParaRPr lang="en-US" sz="2400" dirty="0"/>
          </a:p>
          <a:p>
            <a:r>
              <a:rPr lang="en-US" sz="2400" b="1" dirty="0"/>
              <a:t>Applicant is well qualified </a:t>
            </a:r>
            <a:r>
              <a:rPr lang="en-US" sz="2400" b="1" dirty="0">
                <a:effectLst/>
              </a:rPr>
              <a:t>and adequate institutional  resources are available</a:t>
            </a:r>
            <a:endParaRPr lang="en-US" sz="2400" dirty="0">
              <a:effectLst/>
            </a:endParaRPr>
          </a:p>
        </p:txBody>
      </p:sp>
      <p:pic>
        <p:nvPicPr>
          <p:cNvPr id="1026" name="Picture 2" descr="Applying to the NSF Graduate Research Fellowship Program">
            <a:extLst>
              <a:ext uri="{FF2B5EF4-FFF2-40B4-BE49-F238E27FC236}">
                <a16:creationId xmlns:a16="http://schemas.microsoft.com/office/drawing/2014/main" id="{6B093EF1-7584-275D-5029-B9FA3F2D50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5" r="15473" b="-1"/>
          <a:stretch/>
        </p:blipFill>
        <p:spPr bwMode="auto">
          <a:xfrm>
            <a:off x="5665357" y="891540"/>
            <a:ext cx="2700455"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2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D842-BC49-3BF3-C5A7-C30332045D48}"/>
              </a:ext>
            </a:extLst>
          </p:cNvPr>
          <p:cNvSpPr>
            <a:spLocks noGrp="1"/>
          </p:cNvSpPr>
          <p:nvPr>
            <p:ph type="title"/>
          </p:nvPr>
        </p:nvSpPr>
        <p:spPr/>
        <p:txBody>
          <a:bodyPr/>
          <a:lstStyle/>
          <a:p>
            <a:r>
              <a:rPr lang="en-US" dirty="0">
                <a:solidFill>
                  <a:srgbClr val="FFCC66"/>
                </a:solidFill>
              </a:rPr>
              <a:t>Topics</a:t>
            </a:r>
          </a:p>
        </p:txBody>
      </p:sp>
      <p:sp>
        <p:nvSpPr>
          <p:cNvPr id="3" name="Content Placeholder 2">
            <a:extLst>
              <a:ext uri="{FF2B5EF4-FFF2-40B4-BE49-F238E27FC236}">
                <a16:creationId xmlns:a16="http://schemas.microsoft.com/office/drawing/2014/main" id="{9989999E-CA49-DED5-BB2D-AAFE4AD0939A}"/>
              </a:ext>
            </a:extLst>
          </p:cNvPr>
          <p:cNvSpPr>
            <a:spLocks noGrp="1"/>
          </p:cNvSpPr>
          <p:nvPr>
            <p:ph idx="1"/>
          </p:nvPr>
        </p:nvSpPr>
        <p:spPr>
          <a:xfrm>
            <a:off x="739425" y="1600200"/>
            <a:ext cx="8229600" cy="4525963"/>
          </a:xfrm>
        </p:spPr>
        <p:txBody>
          <a:bodyPr>
            <a:normAutofit fontScale="92500" lnSpcReduction="20000"/>
          </a:bodyPr>
          <a:lstStyle/>
          <a:p>
            <a:r>
              <a:rPr lang="en-US" dirty="0">
                <a:solidFill>
                  <a:schemeClr val="bg1"/>
                </a:solidFill>
              </a:rPr>
              <a:t>NSF GRF Program Purpose and Description</a:t>
            </a:r>
          </a:p>
          <a:p>
            <a:r>
              <a:rPr lang="en-US" dirty="0">
                <a:solidFill>
                  <a:schemeClr val="bg1"/>
                </a:solidFill>
              </a:rPr>
              <a:t>Eligibility</a:t>
            </a:r>
          </a:p>
          <a:p>
            <a:pPr lvl="1"/>
            <a:r>
              <a:rPr lang="en-US" dirty="0">
                <a:solidFill>
                  <a:schemeClr val="bg1"/>
                </a:solidFill>
              </a:rPr>
              <a:t>Citizenship/permanent resident</a:t>
            </a:r>
          </a:p>
          <a:p>
            <a:pPr lvl="1"/>
            <a:r>
              <a:rPr lang="en-US" dirty="0">
                <a:solidFill>
                  <a:schemeClr val="bg1"/>
                </a:solidFill>
              </a:rPr>
              <a:t>Participation in graduate school</a:t>
            </a:r>
          </a:p>
          <a:p>
            <a:pPr lvl="1"/>
            <a:r>
              <a:rPr lang="en-US" dirty="0">
                <a:solidFill>
                  <a:schemeClr val="bg1"/>
                </a:solidFill>
              </a:rPr>
              <a:t>Areas of research</a:t>
            </a:r>
          </a:p>
          <a:p>
            <a:r>
              <a:rPr lang="en-US" dirty="0">
                <a:solidFill>
                  <a:schemeClr val="bg1"/>
                </a:solidFill>
              </a:rPr>
              <a:t>What is required to apply and how applications are reviewed</a:t>
            </a:r>
          </a:p>
          <a:p>
            <a:r>
              <a:rPr lang="en-US" dirty="0">
                <a:solidFill>
                  <a:schemeClr val="bg1"/>
                </a:solidFill>
              </a:rPr>
              <a:t>How to prepare your application</a:t>
            </a:r>
          </a:p>
          <a:p>
            <a:r>
              <a:rPr lang="en-US" dirty="0">
                <a:solidFill>
                  <a:schemeClr val="bg1"/>
                </a:solidFill>
              </a:rPr>
              <a:t>Resources for preparation</a:t>
            </a:r>
          </a:p>
          <a:p>
            <a:r>
              <a:rPr lang="en-US" dirty="0">
                <a:solidFill>
                  <a:schemeClr val="bg1"/>
                </a:solidFill>
              </a:rPr>
              <a:t>Questions</a:t>
            </a:r>
          </a:p>
          <a:p>
            <a:endParaRPr lang="en-US" dirty="0"/>
          </a:p>
        </p:txBody>
      </p:sp>
    </p:spTree>
    <p:extLst>
      <p:ext uri="{BB962C8B-B14F-4D97-AF65-F5344CB8AC3E}">
        <p14:creationId xmlns:p14="http://schemas.microsoft.com/office/powerpoint/2010/main" val="421207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8398" y="1302506"/>
            <a:ext cx="4286250" cy="413279"/>
          </a:xfrm>
        </p:spPr>
        <p:txBody>
          <a:bodyPr>
            <a:normAutofit/>
          </a:bodyPr>
          <a:lstStyle/>
          <a:p>
            <a:pPr algn="l"/>
            <a:r>
              <a:rPr lang="en-US" sz="1800" b="1" dirty="0"/>
              <a:t>BROADER IMPACTS</a:t>
            </a:r>
          </a:p>
        </p:txBody>
      </p:sp>
      <p:sp>
        <p:nvSpPr>
          <p:cNvPr id="3" name="Content Placeholder 2"/>
          <p:cNvSpPr>
            <a:spLocks noGrp="1"/>
          </p:cNvSpPr>
          <p:nvPr>
            <p:ph idx="1"/>
          </p:nvPr>
        </p:nvSpPr>
        <p:spPr>
          <a:xfrm>
            <a:off x="898398" y="1715785"/>
            <a:ext cx="4286250" cy="4510355"/>
          </a:xfrm>
        </p:spPr>
        <p:txBody>
          <a:bodyPr>
            <a:normAutofit fontScale="92500" lnSpcReduction="10000"/>
          </a:bodyPr>
          <a:lstStyle/>
          <a:p>
            <a:pPr marL="0" indent="0">
              <a:lnSpc>
                <a:spcPct val="90000"/>
              </a:lnSpc>
              <a:buNone/>
            </a:pPr>
            <a:r>
              <a:rPr lang="en-US" sz="1800" b="1" dirty="0"/>
              <a:t>…of the research itself or secondary benefits: </a:t>
            </a:r>
          </a:p>
          <a:p>
            <a:pPr marL="347663" lvl="1" indent="-317500">
              <a:lnSpc>
                <a:spcPct val="90000"/>
              </a:lnSpc>
              <a:buFont typeface="Arial" panose="020B0604020202020204" pitchFamily="34" charset="0"/>
              <a:buChar char="•"/>
            </a:pPr>
            <a:r>
              <a:rPr lang="en-US" sz="1800" b="1" dirty="0"/>
              <a:t>FULL PARTICIPATION </a:t>
            </a:r>
            <a:r>
              <a:rPr lang="en-US" sz="1800" dirty="0"/>
              <a:t>of women, persons with disabilities, and underrepresented minorities in STEM; </a:t>
            </a:r>
          </a:p>
          <a:p>
            <a:pPr marL="347663" lvl="1" indent="-317500">
              <a:lnSpc>
                <a:spcPct val="90000"/>
              </a:lnSpc>
              <a:buFont typeface="Arial" panose="020B0604020202020204" pitchFamily="34" charset="0"/>
              <a:buChar char="•"/>
            </a:pPr>
            <a:r>
              <a:rPr lang="en-US" sz="1800" b="1" dirty="0"/>
              <a:t>improved STEM education </a:t>
            </a:r>
            <a:r>
              <a:rPr lang="en-US" sz="1800" dirty="0"/>
              <a:t>at any level;</a:t>
            </a:r>
          </a:p>
          <a:p>
            <a:pPr marL="347663" lvl="1" indent="-317500">
              <a:lnSpc>
                <a:spcPct val="90000"/>
              </a:lnSpc>
              <a:buFont typeface="Arial" panose="020B0604020202020204" pitchFamily="34" charset="0"/>
              <a:buChar char="•"/>
            </a:pPr>
            <a:r>
              <a:rPr lang="en-US" sz="1800" b="1" dirty="0"/>
              <a:t>increased public scientific literacy and engagement</a:t>
            </a:r>
            <a:r>
              <a:rPr lang="en-US" sz="1800" dirty="0"/>
              <a:t>; </a:t>
            </a:r>
          </a:p>
          <a:p>
            <a:pPr marL="347663" lvl="1" indent="-317500">
              <a:lnSpc>
                <a:spcPct val="90000"/>
              </a:lnSpc>
              <a:buFont typeface="Arial" panose="020B0604020202020204" pitchFamily="34" charset="0"/>
              <a:buChar char="•"/>
            </a:pPr>
            <a:r>
              <a:rPr lang="en-US" sz="1800" b="1" dirty="0"/>
              <a:t>improved well-being of individuals </a:t>
            </a:r>
            <a:r>
              <a:rPr lang="en-US" sz="1800" dirty="0"/>
              <a:t>in society; </a:t>
            </a:r>
          </a:p>
          <a:p>
            <a:pPr marL="347663" lvl="1" indent="-317500">
              <a:lnSpc>
                <a:spcPct val="90000"/>
              </a:lnSpc>
              <a:buFont typeface="Arial" panose="020B0604020202020204" pitchFamily="34" charset="0"/>
              <a:buChar char="•"/>
            </a:pPr>
            <a:r>
              <a:rPr lang="en-US" sz="1800" dirty="0"/>
              <a:t>develop a </a:t>
            </a:r>
            <a:r>
              <a:rPr lang="en-US" sz="1800" b="1" dirty="0"/>
              <a:t>diverse, globally competitive STEM workforce</a:t>
            </a:r>
            <a:r>
              <a:rPr lang="en-US" sz="1800" dirty="0"/>
              <a:t>; </a:t>
            </a:r>
          </a:p>
          <a:p>
            <a:pPr marL="347663" lvl="1" indent="-317500">
              <a:lnSpc>
                <a:spcPct val="90000"/>
              </a:lnSpc>
              <a:buFont typeface="Arial" panose="020B0604020202020204" pitchFamily="34" charset="0"/>
              <a:buChar char="•"/>
            </a:pPr>
            <a:r>
              <a:rPr lang="en-US" sz="1800" b="1" dirty="0"/>
              <a:t>partnerships between academia, industry, and others</a:t>
            </a:r>
            <a:r>
              <a:rPr lang="en-US" sz="1800" dirty="0"/>
              <a:t>; </a:t>
            </a:r>
          </a:p>
          <a:p>
            <a:pPr marL="347663" lvl="1" indent="-317500">
              <a:lnSpc>
                <a:spcPct val="90000"/>
              </a:lnSpc>
              <a:buFont typeface="Arial" panose="020B0604020202020204" pitchFamily="34" charset="0"/>
              <a:buChar char="•"/>
            </a:pPr>
            <a:r>
              <a:rPr lang="en-US" sz="1800" b="1" dirty="0"/>
              <a:t>improved national security; </a:t>
            </a:r>
          </a:p>
          <a:p>
            <a:pPr marL="347663" lvl="1" indent="-317500">
              <a:lnSpc>
                <a:spcPct val="90000"/>
              </a:lnSpc>
              <a:buFont typeface="Arial" panose="020B0604020202020204" pitchFamily="34" charset="0"/>
              <a:buChar char="•"/>
            </a:pPr>
            <a:r>
              <a:rPr lang="en-US" sz="1800" b="1" dirty="0"/>
              <a:t>increased economic competitiveness </a:t>
            </a:r>
            <a:r>
              <a:rPr lang="en-US" sz="1800" dirty="0"/>
              <a:t>of the US; </a:t>
            </a:r>
          </a:p>
          <a:p>
            <a:pPr marL="347663" lvl="1" indent="-317500">
              <a:lnSpc>
                <a:spcPct val="90000"/>
              </a:lnSpc>
              <a:buFont typeface="Arial" panose="020B0604020202020204" pitchFamily="34" charset="0"/>
              <a:buChar char="•"/>
            </a:pPr>
            <a:r>
              <a:rPr lang="en-US" sz="1800" b="1" dirty="0"/>
              <a:t>enhanced infrastructure for research and education</a:t>
            </a:r>
            <a:r>
              <a:rPr lang="en-US" sz="1800" b="1" dirty="0">
                <a:effectLst/>
              </a:rPr>
              <a:t> </a:t>
            </a:r>
            <a:endParaRPr lang="en-US" sz="1800" b="1" dirty="0"/>
          </a:p>
        </p:txBody>
      </p:sp>
      <p:pic>
        <p:nvPicPr>
          <p:cNvPr id="2050" name="Picture 2" descr="New broader impacts framework for social, behavioral and economic science  proposals">
            <a:extLst>
              <a:ext uri="{FF2B5EF4-FFF2-40B4-BE49-F238E27FC236}">
                <a16:creationId xmlns:a16="http://schemas.microsoft.com/office/drawing/2014/main" id="{9951D9F4-B0FB-7201-4213-2F688669F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63" r="49882" b="-1"/>
          <a:stretch/>
        </p:blipFill>
        <p:spPr bwMode="auto">
          <a:xfrm>
            <a:off x="5665357" y="891540"/>
            <a:ext cx="2700455"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2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D451-20E6-002C-3B7B-F7DFB4F2CD03}"/>
              </a:ext>
            </a:extLst>
          </p:cNvPr>
          <p:cNvSpPr>
            <a:spLocks noGrp="1"/>
          </p:cNvSpPr>
          <p:nvPr>
            <p:ph type="title"/>
          </p:nvPr>
        </p:nvSpPr>
        <p:spPr/>
        <p:txBody>
          <a:bodyPr/>
          <a:lstStyle/>
          <a:p>
            <a:r>
              <a:rPr lang="en-US" dirty="0"/>
              <a:t>Advice from a Recent Reviewer</a:t>
            </a:r>
          </a:p>
        </p:txBody>
      </p:sp>
      <p:sp>
        <p:nvSpPr>
          <p:cNvPr id="3" name="Content Placeholder 2">
            <a:extLst>
              <a:ext uri="{FF2B5EF4-FFF2-40B4-BE49-F238E27FC236}">
                <a16:creationId xmlns:a16="http://schemas.microsoft.com/office/drawing/2014/main" id="{8319F5A2-00BA-3D79-134F-24EEF39F9E06}"/>
              </a:ext>
            </a:extLst>
          </p:cNvPr>
          <p:cNvSpPr>
            <a:spLocks noGrp="1"/>
          </p:cNvSpPr>
          <p:nvPr>
            <p:ph idx="1"/>
          </p:nvPr>
        </p:nvSpPr>
        <p:spPr/>
        <p:txBody>
          <a:bodyPr>
            <a:normAutofit fontScale="77500" lnSpcReduction="20000"/>
          </a:bodyPr>
          <a:lstStyle/>
          <a:p>
            <a:r>
              <a:rPr lang="en-US" dirty="0"/>
              <a:t>Academic Qualifications:</a:t>
            </a:r>
          </a:p>
          <a:p>
            <a:pPr lvl="1"/>
            <a:r>
              <a:rPr lang="en-US" dirty="0"/>
              <a:t>Preparation for successful graduate school and research</a:t>
            </a:r>
          </a:p>
          <a:p>
            <a:pPr lvl="2"/>
            <a:r>
              <a:rPr lang="en-US" dirty="0"/>
              <a:t>Academic preparation (particularly classes beyond what is required)</a:t>
            </a:r>
          </a:p>
          <a:p>
            <a:pPr lvl="2"/>
            <a:r>
              <a:rPr lang="en-US" dirty="0"/>
              <a:t>Research experience</a:t>
            </a:r>
          </a:p>
          <a:p>
            <a:pPr lvl="2"/>
            <a:r>
              <a:rPr lang="en-US" dirty="0"/>
              <a:t>Additional training, work, experiences</a:t>
            </a:r>
          </a:p>
          <a:p>
            <a:pPr lvl="2"/>
            <a:r>
              <a:rPr lang="en-US" dirty="0"/>
              <a:t>Independent learning or research</a:t>
            </a:r>
          </a:p>
          <a:p>
            <a:pPr lvl="2"/>
            <a:r>
              <a:rPr lang="en-US" dirty="0"/>
              <a:t>Motivation (overcoming obstacles – don’t ignore mis-steps but don’t dwell on it)</a:t>
            </a:r>
          </a:p>
          <a:p>
            <a:pPr lvl="2"/>
            <a:endParaRPr lang="en-US" dirty="0"/>
          </a:p>
          <a:p>
            <a:pPr lvl="1"/>
            <a:r>
              <a:rPr lang="en-US" dirty="0"/>
              <a:t>How are these demonstrated:</a:t>
            </a:r>
          </a:p>
          <a:p>
            <a:pPr lvl="2"/>
            <a:r>
              <a:rPr lang="en-US" dirty="0"/>
              <a:t>Personal statement – don’t be shy; explain what you’ve done.  Use your accomplishments as a replacement for (or in addition to) adjectives.</a:t>
            </a:r>
          </a:p>
          <a:p>
            <a:pPr lvl="2"/>
            <a:r>
              <a:rPr lang="en-US" dirty="0"/>
              <a:t>Research plan if you are building on earlier research</a:t>
            </a:r>
          </a:p>
          <a:p>
            <a:pPr lvl="2"/>
            <a:r>
              <a:rPr lang="en-US" dirty="0"/>
              <a:t>References should highlight your readiness for independent research </a:t>
            </a:r>
          </a:p>
          <a:p>
            <a:endParaRPr lang="en-US" dirty="0"/>
          </a:p>
        </p:txBody>
      </p:sp>
    </p:spTree>
    <p:extLst>
      <p:ext uri="{BB962C8B-B14F-4D97-AF65-F5344CB8AC3E}">
        <p14:creationId xmlns:p14="http://schemas.microsoft.com/office/powerpoint/2010/main" val="75563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A703-9737-F7B8-15EF-C4728C69F31D}"/>
              </a:ext>
            </a:extLst>
          </p:cNvPr>
          <p:cNvSpPr>
            <a:spLocks noGrp="1"/>
          </p:cNvSpPr>
          <p:nvPr>
            <p:ph type="title"/>
          </p:nvPr>
        </p:nvSpPr>
        <p:spPr/>
        <p:txBody>
          <a:bodyPr/>
          <a:lstStyle/>
          <a:p>
            <a:r>
              <a:rPr lang="en-US" dirty="0"/>
              <a:t>Advice - Continued</a:t>
            </a:r>
          </a:p>
        </p:txBody>
      </p:sp>
      <p:sp>
        <p:nvSpPr>
          <p:cNvPr id="3" name="Content Placeholder 2">
            <a:extLst>
              <a:ext uri="{FF2B5EF4-FFF2-40B4-BE49-F238E27FC236}">
                <a16:creationId xmlns:a16="http://schemas.microsoft.com/office/drawing/2014/main" id="{D43B6B95-29DA-D8A3-951B-9A7B719463DE}"/>
              </a:ext>
            </a:extLst>
          </p:cNvPr>
          <p:cNvSpPr>
            <a:spLocks noGrp="1"/>
          </p:cNvSpPr>
          <p:nvPr>
            <p:ph idx="1"/>
          </p:nvPr>
        </p:nvSpPr>
        <p:spPr/>
        <p:txBody>
          <a:bodyPr>
            <a:normAutofit fontScale="85000" lnSpcReduction="20000"/>
          </a:bodyPr>
          <a:lstStyle/>
          <a:p>
            <a:r>
              <a:rPr lang="en-US" dirty="0"/>
              <a:t>Broader Impacts:</a:t>
            </a:r>
          </a:p>
          <a:p>
            <a:pPr lvl="1"/>
            <a:r>
              <a:rPr lang="en-US" dirty="0"/>
              <a:t>Think creatively, there are lots of options</a:t>
            </a:r>
          </a:p>
          <a:p>
            <a:pPr lvl="2"/>
            <a:r>
              <a:rPr lang="en-US" dirty="0"/>
              <a:t>Diversity of perspective, workforce diversification</a:t>
            </a:r>
          </a:p>
          <a:p>
            <a:pPr lvl="2"/>
            <a:r>
              <a:rPr lang="en-US" dirty="0"/>
              <a:t>Leadership</a:t>
            </a:r>
          </a:p>
          <a:p>
            <a:pPr lvl="2"/>
            <a:r>
              <a:rPr lang="en-US" dirty="0"/>
              <a:t>Translation or training to diverse groups or educators</a:t>
            </a:r>
          </a:p>
          <a:p>
            <a:pPr lvl="2"/>
            <a:r>
              <a:rPr lang="en-US" dirty="0"/>
              <a:t>Importance of your work to other disciplines</a:t>
            </a:r>
          </a:p>
          <a:p>
            <a:pPr lvl="2"/>
            <a:r>
              <a:rPr lang="en-US" dirty="0"/>
              <a:t>Informing policy – and illuminate the societal need</a:t>
            </a:r>
          </a:p>
          <a:p>
            <a:pPr lvl="2"/>
            <a:endParaRPr lang="en-US" dirty="0"/>
          </a:p>
          <a:p>
            <a:pPr lvl="1"/>
            <a:r>
              <a:rPr lang="en-US" dirty="0"/>
              <a:t>How are these demonstrated:</a:t>
            </a:r>
          </a:p>
          <a:p>
            <a:pPr lvl="2"/>
            <a:r>
              <a:rPr lang="en-US" dirty="0"/>
              <a:t>Be sure to include broader impact in both of your documents.</a:t>
            </a:r>
          </a:p>
          <a:p>
            <a:pPr lvl="2"/>
            <a:r>
              <a:rPr lang="en-US" dirty="0"/>
              <a:t>Include any ways you enhance diversity and experience with your BI activities in your personal statement.</a:t>
            </a:r>
          </a:p>
          <a:p>
            <a:pPr lvl="2"/>
            <a:r>
              <a:rPr lang="en-US" dirty="0"/>
              <a:t>And the potential for broader impacts of your research and plans to disseminate them to those who can act on it.</a:t>
            </a:r>
          </a:p>
          <a:p>
            <a:endParaRPr lang="en-US" dirty="0"/>
          </a:p>
        </p:txBody>
      </p:sp>
    </p:spTree>
    <p:extLst>
      <p:ext uri="{BB962C8B-B14F-4D97-AF65-F5344CB8AC3E}">
        <p14:creationId xmlns:p14="http://schemas.microsoft.com/office/powerpoint/2010/main" val="2895278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13F6-650A-F5F7-C323-D48F1ECB13CA}"/>
              </a:ext>
            </a:extLst>
          </p:cNvPr>
          <p:cNvSpPr>
            <a:spLocks noGrp="1"/>
          </p:cNvSpPr>
          <p:nvPr>
            <p:ph type="title"/>
          </p:nvPr>
        </p:nvSpPr>
        <p:spPr/>
        <p:txBody>
          <a:bodyPr/>
          <a:lstStyle/>
          <a:p>
            <a:r>
              <a:rPr lang="en-US" dirty="0"/>
              <a:t>Advice - Continued</a:t>
            </a:r>
          </a:p>
        </p:txBody>
      </p:sp>
      <p:sp>
        <p:nvSpPr>
          <p:cNvPr id="3" name="Content Placeholder 2">
            <a:extLst>
              <a:ext uri="{FF2B5EF4-FFF2-40B4-BE49-F238E27FC236}">
                <a16:creationId xmlns:a16="http://schemas.microsoft.com/office/drawing/2014/main" id="{0B21943B-51DC-A785-44C8-26F311170A63}"/>
              </a:ext>
            </a:extLst>
          </p:cNvPr>
          <p:cNvSpPr>
            <a:spLocks noGrp="1"/>
          </p:cNvSpPr>
          <p:nvPr>
            <p:ph idx="1"/>
          </p:nvPr>
        </p:nvSpPr>
        <p:spPr/>
        <p:txBody>
          <a:bodyPr>
            <a:normAutofit fontScale="85000" lnSpcReduction="20000"/>
          </a:bodyPr>
          <a:lstStyle/>
          <a:p>
            <a:r>
              <a:rPr lang="en-US" dirty="0"/>
              <a:t>Research plan advice:</a:t>
            </a:r>
          </a:p>
          <a:p>
            <a:pPr lvl="1"/>
            <a:r>
              <a:rPr lang="en-US" dirty="0"/>
              <a:t>Explain the big picture of where you would like to have a research impact</a:t>
            </a:r>
          </a:p>
          <a:p>
            <a:pPr lvl="2"/>
            <a:r>
              <a:rPr lang="en-US" dirty="0"/>
              <a:t>This is a good lead-in to your specific project</a:t>
            </a:r>
          </a:p>
          <a:p>
            <a:pPr lvl="1"/>
            <a:r>
              <a:rPr lang="en-US" dirty="0"/>
              <a:t>Provide a well-thought out specific project that addresses challenges in your discipline.  </a:t>
            </a:r>
          </a:p>
          <a:p>
            <a:pPr lvl="1"/>
            <a:r>
              <a:rPr lang="en-US" dirty="0"/>
              <a:t>Give methodological details that demonstrate mastery in your area, but be sure to return to the importance of answering your research question.  (For an undergraduate applicant there may be a bit more emphasis on big picture than methodology.)</a:t>
            </a:r>
          </a:p>
          <a:p>
            <a:pPr lvl="1"/>
            <a:r>
              <a:rPr lang="en-US" dirty="0"/>
              <a:t>But don’t forget to return to why learning the answer to your research question is important.</a:t>
            </a:r>
          </a:p>
          <a:p>
            <a:pPr marL="0" indent="0">
              <a:buNone/>
            </a:pPr>
            <a:endParaRPr lang="en-US" dirty="0"/>
          </a:p>
        </p:txBody>
      </p:sp>
    </p:spTree>
    <p:extLst>
      <p:ext uri="{BB962C8B-B14F-4D97-AF65-F5344CB8AC3E}">
        <p14:creationId xmlns:p14="http://schemas.microsoft.com/office/powerpoint/2010/main" val="194861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F4DA-4A68-A84E-4B8A-2029B79A3607}"/>
              </a:ext>
            </a:extLst>
          </p:cNvPr>
          <p:cNvSpPr>
            <a:spLocks noGrp="1"/>
          </p:cNvSpPr>
          <p:nvPr>
            <p:ph type="title"/>
          </p:nvPr>
        </p:nvSpPr>
        <p:spPr/>
        <p:txBody>
          <a:bodyPr>
            <a:normAutofit fontScale="90000"/>
          </a:bodyPr>
          <a:lstStyle/>
          <a:p>
            <a:r>
              <a:rPr lang="en-US" dirty="0"/>
              <a:t>Suggestions from a Recent Applicant/Awardee</a:t>
            </a:r>
          </a:p>
        </p:txBody>
      </p:sp>
      <p:sp>
        <p:nvSpPr>
          <p:cNvPr id="3" name="Content Placeholder 2">
            <a:extLst>
              <a:ext uri="{FF2B5EF4-FFF2-40B4-BE49-F238E27FC236}">
                <a16:creationId xmlns:a16="http://schemas.microsoft.com/office/drawing/2014/main" id="{AB02A00F-0C4A-0AB4-CAD2-BD014EBB2B8B}"/>
              </a:ext>
            </a:extLst>
          </p:cNvPr>
          <p:cNvSpPr>
            <a:spLocks noGrp="1"/>
          </p:cNvSpPr>
          <p:nvPr>
            <p:ph idx="1"/>
          </p:nvPr>
        </p:nvSpPr>
        <p:spPr/>
        <p:txBody>
          <a:bodyPr>
            <a:normAutofit fontScale="92500" lnSpcReduction="20000"/>
          </a:bodyPr>
          <a:lstStyle/>
          <a:p>
            <a:r>
              <a:rPr lang="en-US" dirty="0"/>
              <a:t>Practice verbally explaining your research plan.</a:t>
            </a:r>
          </a:p>
          <a:p>
            <a:r>
              <a:rPr lang="en-US" dirty="0"/>
              <a:t>Emphasize why you are the right person to do this research, and what makes you a good “investment” for the NSF.</a:t>
            </a:r>
          </a:p>
          <a:p>
            <a:r>
              <a:rPr lang="en-US" dirty="0"/>
              <a:t>Have other people read your application. </a:t>
            </a:r>
          </a:p>
          <a:p>
            <a:r>
              <a:rPr lang="en-US" dirty="0"/>
              <a:t>Make sure you understand logistics, deadlines, technicalities (like font size), etc. </a:t>
            </a:r>
          </a:p>
          <a:p>
            <a:r>
              <a:rPr lang="en-US" dirty="0"/>
              <a:t>Submit your application and get all of your transcripts, letters of recommendation, etc. taken care of EARLY.</a:t>
            </a:r>
          </a:p>
        </p:txBody>
      </p:sp>
    </p:spTree>
    <p:extLst>
      <p:ext uri="{BB962C8B-B14F-4D97-AF65-F5344CB8AC3E}">
        <p14:creationId xmlns:p14="http://schemas.microsoft.com/office/powerpoint/2010/main" val="280722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15FF-786A-CECC-264F-8EAAEEB3F45A}"/>
              </a:ext>
            </a:extLst>
          </p:cNvPr>
          <p:cNvSpPr>
            <a:spLocks noGrp="1"/>
          </p:cNvSpPr>
          <p:nvPr>
            <p:ph type="title"/>
          </p:nvPr>
        </p:nvSpPr>
        <p:spPr/>
        <p:txBody>
          <a:bodyPr>
            <a:normAutofit/>
          </a:bodyPr>
          <a:lstStyle/>
          <a:p>
            <a:r>
              <a:rPr lang="en-US" dirty="0"/>
              <a:t>Submission Process</a:t>
            </a:r>
          </a:p>
        </p:txBody>
      </p:sp>
      <p:sp>
        <p:nvSpPr>
          <p:cNvPr id="3" name="Content Placeholder 2">
            <a:extLst>
              <a:ext uri="{FF2B5EF4-FFF2-40B4-BE49-F238E27FC236}">
                <a16:creationId xmlns:a16="http://schemas.microsoft.com/office/drawing/2014/main" id="{85256930-4615-5E91-2436-1A43520B0935}"/>
              </a:ext>
            </a:extLst>
          </p:cNvPr>
          <p:cNvSpPr>
            <a:spLocks noGrp="1"/>
          </p:cNvSpPr>
          <p:nvPr>
            <p:ph idx="1"/>
          </p:nvPr>
        </p:nvSpPr>
        <p:spPr/>
        <p:txBody>
          <a:bodyPr>
            <a:normAutofit fontScale="92500" lnSpcReduction="20000"/>
          </a:bodyPr>
          <a:lstStyle/>
          <a:p>
            <a:r>
              <a:rPr lang="en-US" dirty="0"/>
              <a:t>If you will be staying at CU Denver and want your award to come here, please send an e-mail to </a:t>
            </a:r>
            <a:r>
              <a:rPr lang="en-US" dirty="0">
                <a:hlinkClick r:id="rId2"/>
              </a:rPr>
              <a:t>ORCA@UCDenver.edu</a:t>
            </a:r>
            <a:r>
              <a:rPr lang="en-US" dirty="0"/>
              <a:t> as soon as possible to let us know. Please contact us no later than September 25, 2023. </a:t>
            </a:r>
          </a:p>
          <a:p>
            <a:r>
              <a:rPr lang="en-US" dirty="0"/>
              <a:t>We’ll walk you through the internal review process that when completed now will make the award process so much easier!</a:t>
            </a:r>
          </a:p>
          <a:p>
            <a:r>
              <a:rPr lang="en-US" dirty="0"/>
              <a:t>If you will not have your award come to CU Denver, please just skip this step and move forward to preparing to submit your proposal. </a:t>
            </a:r>
          </a:p>
        </p:txBody>
      </p:sp>
    </p:spTree>
    <p:extLst>
      <p:ext uri="{BB962C8B-B14F-4D97-AF65-F5344CB8AC3E}">
        <p14:creationId xmlns:p14="http://schemas.microsoft.com/office/powerpoint/2010/main" val="103632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00BD-9F73-C2F0-07DB-90FD92CD878D}"/>
              </a:ext>
            </a:extLst>
          </p:cNvPr>
          <p:cNvSpPr>
            <a:spLocks noGrp="1"/>
          </p:cNvSpPr>
          <p:nvPr>
            <p:ph type="title"/>
          </p:nvPr>
        </p:nvSpPr>
        <p:spPr/>
        <p:txBody>
          <a:bodyPr/>
          <a:lstStyle/>
          <a:p>
            <a:r>
              <a:rPr lang="en-US" dirty="0" err="1"/>
              <a:t>Research.gov</a:t>
            </a:r>
            <a:endParaRPr lang="en-US" dirty="0"/>
          </a:p>
        </p:txBody>
      </p:sp>
      <p:sp>
        <p:nvSpPr>
          <p:cNvPr id="3" name="Content Placeholder 2">
            <a:extLst>
              <a:ext uri="{FF2B5EF4-FFF2-40B4-BE49-F238E27FC236}">
                <a16:creationId xmlns:a16="http://schemas.microsoft.com/office/drawing/2014/main" id="{38BD786F-F39E-69CF-2B70-98972E39F271}"/>
              </a:ext>
            </a:extLst>
          </p:cNvPr>
          <p:cNvSpPr>
            <a:spLocks noGrp="1"/>
          </p:cNvSpPr>
          <p:nvPr>
            <p:ph idx="1"/>
          </p:nvPr>
        </p:nvSpPr>
        <p:spPr/>
        <p:txBody>
          <a:bodyPr>
            <a:normAutofit fontScale="85000" lnSpcReduction="20000"/>
          </a:bodyPr>
          <a:lstStyle/>
          <a:p>
            <a:r>
              <a:rPr lang="en-US" dirty="0"/>
              <a:t>You and anyone submitting a reference letter will need a </a:t>
            </a:r>
            <a:r>
              <a:rPr lang="en-US" dirty="0" err="1"/>
              <a:t>Research.gov</a:t>
            </a:r>
            <a:r>
              <a:rPr lang="en-US" dirty="0"/>
              <a:t> account. </a:t>
            </a:r>
          </a:p>
          <a:p>
            <a:pPr lvl="1"/>
            <a:r>
              <a:rPr lang="en-US" dirty="0"/>
              <a:t>Be sure to make sure you or a referee do not already have an account (even an old, old one). Double accounts create HUGE issues. </a:t>
            </a:r>
          </a:p>
          <a:p>
            <a:pPr lvl="1"/>
            <a:r>
              <a:rPr lang="en-US" dirty="0"/>
              <a:t>Once you have confirmed you do not have an existing account, you need to register for one. Here’s a step-by-step video to help you: </a:t>
            </a:r>
            <a:r>
              <a:rPr lang="en-US" dirty="0">
                <a:hlinkClick r:id="rId2"/>
              </a:rPr>
              <a:t>https://resources.research.gov/common/attachment/Desktop/AcctMgmtSIDVidRegNewUser.html</a:t>
            </a:r>
            <a:r>
              <a:rPr lang="en-US" dirty="0"/>
              <a:t> </a:t>
            </a:r>
          </a:p>
          <a:p>
            <a:r>
              <a:rPr lang="en-US" dirty="0"/>
              <a:t>Register early (now would be good) so you can become familiar with the website and how to upload your items. </a:t>
            </a:r>
          </a:p>
        </p:txBody>
      </p:sp>
    </p:spTree>
    <p:extLst>
      <p:ext uri="{BB962C8B-B14F-4D97-AF65-F5344CB8AC3E}">
        <p14:creationId xmlns:p14="http://schemas.microsoft.com/office/powerpoint/2010/main" val="1020685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34FE-C8A9-E0BA-3A73-9C8E075EEDC3}"/>
              </a:ext>
            </a:extLst>
          </p:cNvPr>
          <p:cNvSpPr>
            <a:spLocks noGrp="1"/>
          </p:cNvSpPr>
          <p:nvPr>
            <p:ph type="title"/>
          </p:nvPr>
        </p:nvSpPr>
        <p:spPr/>
        <p:txBody>
          <a:bodyPr>
            <a:normAutofit/>
          </a:bodyPr>
          <a:lstStyle/>
          <a:p>
            <a:r>
              <a:rPr lang="en-US" dirty="0"/>
              <a:t>What to expect at </a:t>
            </a:r>
            <a:r>
              <a:rPr lang="en-US" dirty="0" err="1"/>
              <a:t>Research.gov</a:t>
            </a:r>
            <a:endParaRPr lang="en-US" dirty="0"/>
          </a:p>
        </p:txBody>
      </p:sp>
      <p:sp>
        <p:nvSpPr>
          <p:cNvPr id="3" name="Content Placeholder 2">
            <a:extLst>
              <a:ext uri="{FF2B5EF4-FFF2-40B4-BE49-F238E27FC236}">
                <a16:creationId xmlns:a16="http://schemas.microsoft.com/office/drawing/2014/main" id="{9488B79D-4019-81A6-C030-8B8978DFCD0D}"/>
              </a:ext>
            </a:extLst>
          </p:cNvPr>
          <p:cNvSpPr>
            <a:spLocks noGrp="1"/>
          </p:cNvSpPr>
          <p:nvPr>
            <p:ph idx="1"/>
          </p:nvPr>
        </p:nvSpPr>
        <p:spPr>
          <a:xfrm>
            <a:off x="129209" y="1600200"/>
            <a:ext cx="2564296" cy="4983162"/>
          </a:xfrm>
        </p:spPr>
        <p:txBody>
          <a:bodyPr>
            <a:normAutofit/>
          </a:bodyPr>
          <a:lstStyle/>
          <a:p>
            <a:r>
              <a:rPr lang="en-US" sz="2400" dirty="0"/>
              <a:t>Once you log into the GRFP application portal (accessed via </a:t>
            </a:r>
            <a:r>
              <a:rPr lang="en-US" sz="2400" dirty="0" err="1"/>
              <a:t>Research.Gov</a:t>
            </a:r>
            <a:r>
              <a:rPr lang="en-US" sz="2400" dirty="0"/>
              <a:t>), you’ll see this screen. </a:t>
            </a:r>
          </a:p>
          <a:p>
            <a:pPr marL="0" indent="0">
              <a:buNone/>
            </a:pPr>
            <a:endParaRPr lang="en-US" dirty="0"/>
          </a:p>
        </p:txBody>
      </p:sp>
      <p:pic>
        <p:nvPicPr>
          <p:cNvPr id="5" name="Picture 4">
            <a:extLst>
              <a:ext uri="{FF2B5EF4-FFF2-40B4-BE49-F238E27FC236}">
                <a16:creationId xmlns:a16="http://schemas.microsoft.com/office/drawing/2014/main" id="{AEEECF25-4419-3D5A-20F2-725E6663F8E2}"/>
              </a:ext>
            </a:extLst>
          </p:cNvPr>
          <p:cNvPicPr>
            <a:picLocks noChangeAspect="1"/>
          </p:cNvPicPr>
          <p:nvPr/>
        </p:nvPicPr>
        <p:blipFill>
          <a:blip r:embed="rId2"/>
          <a:stretch>
            <a:fillRect/>
          </a:stretch>
        </p:blipFill>
        <p:spPr>
          <a:xfrm>
            <a:off x="2693505" y="1421296"/>
            <a:ext cx="6321286" cy="4015407"/>
          </a:xfrm>
          <a:prstGeom prst="rect">
            <a:avLst/>
          </a:prstGeom>
        </p:spPr>
      </p:pic>
    </p:spTree>
    <p:extLst>
      <p:ext uri="{BB962C8B-B14F-4D97-AF65-F5344CB8AC3E}">
        <p14:creationId xmlns:p14="http://schemas.microsoft.com/office/powerpoint/2010/main" val="268453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27BE-A487-9118-4C55-360B31DD6351}"/>
              </a:ext>
            </a:extLst>
          </p:cNvPr>
          <p:cNvSpPr>
            <a:spLocks noGrp="1"/>
          </p:cNvSpPr>
          <p:nvPr>
            <p:ph type="title"/>
          </p:nvPr>
        </p:nvSpPr>
        <p:spPr/>
        <p:txBody>
          <a:bodyPr>
            <a:normAutofit fontScale="90000"/>
          </a:bodyPr>
          <a:lstStyle/>
          <a:p>
            <a:r>
              <a:rPr lang="en-US" dirty="0"/>
              <a:t>The first step is to Certify you are Eligible</a:t>
            </a:r>
          </a:p>
        </p:txBody>
      </p:sp>
      <p:sp>
        <p:nvSpPr>
          <p:cNvPr id="3" name="Content Placeholder 2">
            <a:extLst>
              <a:ext uri="{FF2B5EF4-FFF2-40B4-BE49-F238E27FC236}">
                <a16:creationId xmlns:a16="http://schemas.microsoft.com/office/drawing/2014/main" id="{8332BFD0-2A40-7854-CAB6-C256DF8134E3}"/>
              </a:ext>
            </a:extLst>
          </p:cNvPr>
          <p:cNvSpPr>
            <a:spLocks noGrp="1"/>
          </p:cNvSpPr>
          <p:nvPr>
            <p:ph idx="1"/>
          </p:nvPr>
        </p:nvSpPr>
        <p:spPr>
          <a:xfrm>
            <a:off x="457200" y="1600200"/>
            <a:ext cx="1719470" cy="4525963"/>
          </a:xfrm>
        </p:spPr>
        <p:txBody>
          <a:bodyPr>
            <a:normAutofit/>
          </a:bodyPr>
          <a:lstStyle/>
          <a:p>
            <a:r>
              <a:rPr lang="en-US" sz="2400" dirty="0"/>
              <a:t>You cannot move forward without certifying</a:t>
            </a:r>
          </a:p>
        </p:txBody>
      </p:sp>
      <p:pic>
        <p:nvPicPr>
          <p:cNvPr id="5" name="Picture 4">
            <a:extLst>
              <a:ext uri="{FF2B5EF4-FFF2-40B4-BE49-F238E27FC236}">
                <a16:creationId xmlns:a16="http://schemas.microsoft.com/office/drawing/2014/main" id="{AFF71AEB-FBDD-D561-D51B-4C194763828B}"/>
              </a:ext>
            </a:extLst>
          </p:cNvPr>
          <p:cNvPicPr>
            <a:picLocks noChangeAspect="1"/>
          </p:cNvPicPr>
          <p:nvPr/>
        </p:nvPicPr>
        <p:blipFill>
          <a:blip r:embed="rId2"/>
          <a:stretch>
            <a:fillRect/>
          </a:stretch>
        </p:blipFill>
        <p:spPr>
          <a:xfrm>
            <a:off x="2276680" y="1417638"/>
            <a:ext cx="6668537" cy="3951725"/>
          </a:xfrm>
          <a:prstGeom prst="rect">
            <a:avLst/>
          </a:prstGeom>
        </p:spPr>
      </p:pic>
    </p:spTree>
    <p:extLst>
      <p:ext uri="{BB962C8B-B14F-4D97-AF65-F5344CB8AC3E}">
        <p14:creationId xmlns:p14="http://schemas.microsoft.com/office/powerpoint/2010/main" val="2798264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B0C4-6276-B439-8B1F-CC27467DEDEE}"/>
              </a:ext>
            </a:extLst>
          </p:cNvPr>
          <p:cNvSpPr>
            <a:spLocks noGrp="1"/>
          </p:cNvSpPr>
          <p:nvPr>
            <p:ph type="title"/>
          </p:nvPr>
        </p:nvSpPr>
        <p:spPr>
          <a:xfrm>
            <a:off x="457200" y="73359"/>
            <a:ext cx="8229600" cy="1143000"/>
          </a:xfrm>
        </p:spPr>
        <p:txBody>
          <a:bodyPr/>
          <a:lstStyle/>
          <a:p>
            <a:r>
              <a:rPr lang="en-US" dirty="0"/>
              <a:t>This is the application portal</a:t>
            </a:r>
          </a:p>
        </p:txBody>
      </p:sp>
      <p:pic>
        <p:nvPicPr>
          <p:cNvPr id="5" name="Content Placeholder 4">
            <a:extLst>
              <a:ext uri="{FF2B5EF4-FFF2-40B4-BE49-F238E27FC236}">
                <a16:creationId xmlns:a16="http://schemas.microsoft.com/office/drawing/2014/main" id="{8A760ABF-F332-FCC9-7A66-9E9A5778E988}"/>
              </a:ext>
            </a:extLst>
          </p:cNvPr>
          <p:cNvPicPr>
            <a:picLocks noGrp="1" noChangeAspect="1"/>
          </p:cNvPicPr>
          <p:nvPr>
            <p:ph idx="1"/>
          </p:nvPr>
        </p:nvPicPr>
        <p:blipFill>
          <a:blip r:embed="rId2"/>
          <a:stretch>
            <a:fillRect/>
          </a:stretch>
        </p:blipFill>
        <p:spPr>
          <a:xfrm>
            <a:off x="805069" y="964098"/>
            <a:ext cx="7354957" cy="5691336"/>
          </a:xfrm>
        </p:spPr>
      </p:pic>
    </p:spTree>
    <p:extLst>
      <p:ext uri="{BB962C8B-B14F-4D97-AF65-F5344CB8AC3E}">
        <p14:creationId xmlns:p14="http://schemas.microsoft.com/office/powerpoint/2010/main" val="132026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D842-BC49-3BF3-C5A7-C30332045D48}"/>
              </a:ext>
            </a:extLst>
          </p:cNvPr>
          <p:cNvSpPr>
            <a:spLocks noGrp="1"/>
          </p:cNvSpPr>
          <p:nvPr>
            <p:ph type="title"/>
          </p:nvPr>
        </p:nvSpPr>
        <p:spPr/>
        <p:txBody>
          <a:bodyPr/>
          <a:lstStyle/>
          <a:p>
            <a:r>
              <a:rPr lang="en-US" dirty="0">
                <a:solidFill>
                  <a:srgbClr val="FFCC66"/>
                </a:solidFill>
              </a:rPr>
              <a:t>Purpose of the GRFP</a:t>
            </a:r>
          </a:p>
        </p:txBody>
      </p:sp>
      <p:sp>
        <p:nvSpPr>
          <p:cNvPr id="3" name="Content Placeholder 2">
            <a:extLst>
              <a:ext uri="{FF2B5EF4-FFF2-40B4-BE49-F238E27FC236}">
                <a16:creationId xmlns:a16="http://schemas.microsoft.com/office/drawing/2014/main" id="{9989999E-CA49-DED5-BB2D-AAFE4AD0939A}"/>
              </a:ext>
            </a:extLst>
          </p:cNvPr>
          <p:cNvSpPr>
            <a:spLocks noGrp="1"/>
          </p:cNvSpPr>
          <p:nvPr>
            <p:ph idx="1"/>
          </p:nvPr>
        </p:nvSpPr>
        <p:spPr>
          <a:xfrm>
            <a:off x="739425" y="1600200"/>
            <a:ext cx="8229600" cy="4525963"/>
          </a:xfrm>
        </p:spPr>
        <p:txBody>
          <a:bodyPr>
            <a:normAutofit fontScale="92500"/>
          </a:bodyPr>
          <a:lstStyle/>
          <a:p>
            <a:pPr marL="0" indent="0">
              <a:buNone/>
            </a:pPr>
            <a:r>
              <a:rPr lang="en-US" sz="3000" b="0" i="0" dirty="0">
                <a:solidFill>
                  <a:schemeClr val="bg1"/>
                </a:solidFill>
                <a:effectLst/>
                <a:latin typeface="Open Sans" panose="020B0606030504020204" pitchFamily="34" charset="0"/>
              </a:rPr>
              <a:t>The purpose of the NSF Graduate Research Fellowship Program (GRFP) is to ensure the quality, vitality, and diversity of the scientific and engineering workforce of the United States. </a:t>
            </a:r>
          </a:p>
          <a:p>
            <a:pPr marL="0" indent="0">
              <a:buNone/>
            </a:pPr>
            <a:endParaRPr lang="en-US" sz="3000" b="0" i="0" dirty="0">
              <a:solidFill>
                <a:schemeClr val="bg1"/>
              </a:solidFill>
              <a:effectLst/>
              <a:latin typeface="Open Sans" panose="020B0606030504020204" pitchFamily="34" charset="0"/>
            </a:endParaRPr>
          </a:p>
          <a:p>
            <a:pPr marL="0" indent="0">
              <a:buNone/>
            </a:pPr>
            <a:r>
              <a:rPr lang="en-US" sz="3000" b="0" i="0" dirty="0">
                <a:solidFill>
                  <a:schemeClr val="bg1"/>
                </a:solidFill>
                <a:effectLst/>
                <a:latin typeface="Open Sans" panose="020B0606030504020204" pitchFamily="34" charset="0"/>
              </a:rPr>
              <a:t>GRFP seeks to broaden participation in science and engineering of underrepresented groups, including women, minorities, persons with disabilities, and veterans.</a:t>
            </a:r>
            <a:endParaRPr lang="en-US" sz="3000" dirty="0">
              <a:solidFill>
                <a:schemeClr val="bg1"/>
              </a:solidFill>
            </a:endParaRPr>
          </a:p>
          <a:p>
            <a:endParaRPr lang="en-US" dirty="0"/>
          </a:p>
        </p:txBody>
      </p:sp>
    </p:spTree>
    <p:extLst>
      <p:ext uri="{BB962C8B-B14F-4D97-AF65-F5344CB8AC3E}">
        <p14:creationId xmlns:p14="http://schemas.microsoft.com/office/powerpoint/2010/main" val="229858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SUBMISSION: ALL APPLICATIONS MUST BE UPLOADED TO RESEARCH.GOV BY 5:00 PM LOCAL TIME (e.g., MDT)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4539235"/>
              </p:ext>
            </p:extLst>
          </p:nvPr>
        </p:nvGraphicFramePr>
        <p:xfrm>
          <a:off x="457200" y="1524000"/>
          <a:ext cx="8229600" cy="4145280"/>
        </p:xfrm>
        <a:graphic>
          <a:graphicData uri="http://schemas.openxmlformats.org/drawingml/2006/table">
            <a:tbl>
              <a:tblPr firstRow="1" bandRow="1">
                <a:tableStyleId>{5C22544A-7EE6-4342-B048-85BDC9FD1C3A}</a:tableStyleId>
              </a:tblPr>
              <a:tblGrid>
                <a:gridCol w="5384202">
                  <a:extLst>
                    <a:ext uri="{9D8B030D-6E8A-4147-A177-3AD203B41FA5}">
                      <a16:colId xmlns:a16="http://schemas.microsoft.com/office/drawing/2014/main" val="20000"/>
                    </a:ext>
                  </a:extLst>
                </a:gridCol>
                <a:gridCol w="2845398">
                  <a:extLst>
                    <a:ext uri="{9D8B030D-6E8A-4147-A177-3AD203B41FA5}">
                      <a16:colId xmlns:a16="http://schemas.microsoft.com/office/drawing/2014/main" val="20001"/>
                    </a:ext>
                  </a:extLst>
                </a:gridCol>
              </a:tblGrid>
              <a:tr h="370840">
                <a:tc>
                  <a:txBody>
                    <a:bodyPr/>
                    <a:lstStyle/>
                    <a:p>
                      <a:r>
                        <a:rPr lang="en-US" sz="2200" dirty="0"/>
                        <a:t>SUBJECT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t>GRF APPLICATION 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200" b="1" dirty="0"/>
                        <a:t>LIFE SCIENCES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t>OCTOBER 16,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t>COMPUTER AND INFORMATION SCIENCE AND ENGINEERING; MATERIALS RESEARCH; PSYCHOLOGY; SOCIAL, BEHAVIORAL, AND ECONOMIC SCIENCES; STEM EDUCATION AND LEARNING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t>OCTOBER 17, 2023</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200" b="1" dirty="0"/>
                        <a:t>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OCTOBER 19,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10745"/>
                  </a:ext>
                </a:extLst>
              </a:tr>
              <a:tr h="370840">
                <a:tc>
                  <a:txBody>
                    <a:bodyPr/>
                    <a:lstStyle/>
                    <a:p>
                      <a:r>
                        <a:rPr lang="en-US" sz="2200" b="1" dirty="0"/>
                        <a:t>CHEMISTRY; GEOSCIENCES; MATHEMATICAL SCIENCES; PHYSICS, AND ASTRONOMY</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t>OCTOBER 20, 2023</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457200" y="5591592"/>
            <a:ext cx="8134141" cy="1200329"/>
          </a:xfrm>
          <a:prstGeom prst="rect">
            <a:avLst/>
          </a:prstGeom>
          <a:noFill/>
        </p:spPr>
        <p:txBody>
          <a:bodyPr wrap="square" rtlCol="0">
            <a:spAutoFit/>
          </a:bodyPr>
          <a:lstStyle/>
          <a:p>
            <a:r>
              <a:rPr lang="en-US" sz="2400" b="1" dirty="0">
                <a:solidFill>
                  <a:srgbClr val="C00000"/>
                </a:solidFill>
              </a:rPr>
              <a:t>DAY/TIME DEADLINES ARE RIGID. PLAN TO SUBMIT EARLY. RESEARCH.GOV SOMETIMES CRASHES IN HEAVY TRAFFIC. AWARDS ARE ANNOUNCED IN EARLY APRIL.</a:t>
            </a:r>
          </a:p>
        </p:txBody>
      </p:sp>
    </p:spTree>
    <p:extLst>
      <p:ext uri="{BB962C8B-B14F-4D97-AF65-F5344CB8AC3E}">
        <p14:creationId xmlns:p14="http://schemas.microsoft.com/office/powerpoint/2010/main" val="122903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DE254E3-25F1-084F-B8AE-6D79B43BACA0}"/>
              </a:ext>
            </a:extLst>
          </p:cNvPr>
          <p:cNvGraphicFramePr>
            <a:graphicFrameLocks noGrp="1"/>
          </p:cNvGraphicFramePr>
          <p:nvPr>
            <p:ph idx="1"/>
            <p:extLst>
              <p:ext uri="{D42A27DB-BD31-4B8C-83A1-F6EECF244321}">
                <p14:modId xmlns:p14="http://schemas.microsoft.com/office/powerpoint/2010/main" val="1539239949"/>
              </p:ext>
            </p:extLst>
          </p:nvPr>
        </p:nvGraphicFramePr>
        <p:xfrm>
          <a:off x="226087" y="143580"/>
          <a:ext cx="8606413" cy="6314440"/>
        </p:xfrm>
        <a:graphic>
          <a:graphicData uri="http://schemas.openxmlformats.org/drawingml/2006/table">
            <a:tbl>
              <a:tblPr firstRow="1" bandRow="1">
                <a:tableStyleId>{5C22544A-7EE6-4342-B048-85BDC9FD1C3A}</a:tableStyleId>
              </a:tblPr>
              <a:tblGrid>
                <a:gridCol w="1486945">
                  <a:extLst>
                    <a:ext uri="{9D8B030D-6E8A-4147-A177-3AD203B41FA5}">
                      <a16:colId xmlns:a16="http://schemas.microsoft.com/office/drawing/2014/main" val="3275099712"/>
                    </a:ext>
                  </a:extLst>
                </a:gridCol>
                <a:gridCol w="7119468">
                  <a:extLst>
                    <a:ext uri="{9D8B030D-6E8A-4147-A177-3AD203B41FA5}">
                      <a16:colId xmlns:a16="http://schemas.microsoft.com/office/drawing/2014/main" val="1603404644"/>
                    </a:ext>
                  </a:extLst>
                </a:gridCol>
              </a:tblGrid>
              <a:tr h="370840">
                <a:tc>
                  <a:txBody>
                    <a:bodyPr/>
                    <a:lstStyle/>
                    <a:p>
                      <a:r>
                        <a:rPr lang="en-US" dirty="0"/>
                        <a:t>Date</a:t>
                      </a:r>
                    </a:p>
                  </a:txBody>
                  <a:tcPr/>
                </a:tc>
                <a:tc>
                  <a:txBody>
                    <a:bodyPr/>
                    <a:lstStyle/>
                    <a:p>
                      <a:r>
                        <a:rPr lang="en-US" dirty="0"/>
                        <a:t>Checklist</a:t>
                      </a:r>
                    </a:p>
                  </a:txBody>
                  <a:tcPr/>
                </a:tc>
                <a:extLst>
                  <a:ext uri="{0D108BD9-81ED-4DB2-BD59-A6C34878D82A}">
                    <a16:rowId xmlns:a16="http://schemas.microsoft.com/office/drawing/2014/main" val="3282665392"/>
                  </a:ext>
                </a:extLst>
              </a:tr>
              <a:tr h="370840">
                <a:tc>
                  <a:txBody>
                    <a:bodyPr/>
                    <a:lstStyle/>
                    <a:p>
                      <a:r>
                        <a:rPr lang="en-US" dirty="0"/>
                        <a:t>ASAP</a:t>
                      </a:r>
                    </a:p>
                  </a:txBody>
                  <a:tcPr/>
                </a:tc>
                <a:tc>
                  <a:txBody>
                    <a:bodyPr/>
                    <a:lstStyle/>
                    <a:p>
                      <a:r>
                        <a:rPr lang="en-US" dirty="0"/>
                        <a:t>Go to the GRFP website and make sure you are eligible</a:t>
                      </a:r>
                    </a:p>
                    <a:p>
                      <a:r>
                        <a:rPr lang="en-US" dirty="0"/>
                        <a:t>Register on research.gov: </a:t>
                      </a:r>
                      <a:r>
                        <a:rPr lang="en-US" sz="1800" b="1" dirty="0">
                          <a:hlinkClick r:id="rId2"/>
                        </a:rPr>
                        <a:t>https://www.research.gov/grfp/Login.do</a:t>
                      </a:r>
                      <a:r>
                        <a:rPr lang="en-US" sz="1800" b="1" dirty="0"/>
                        <a:t> </a:t>
                      </a:r>
                    </a:p>
                    <a:p>
                      <a:r>
                        <a:rPr lang="en-US" sz="1800" b="1" dirty="0"/>
                        <a:t>Read the solicitation and applicant guidelines</a:t>
                      </a:r>
                    </a:p>
                    <a:p>
                      <a:r>
                        <a:rPr lang="en-US" sz="1800" b="0" dirty="0"/>
                        <a:t>Assemble transcript information and upload to research.gov (SAVE)</a:t>
                      </a:r>
                    </a:p>
                    <a:p>
                      <a:r>
                        <a:rPr lang="en-US" sz="1800" b="0" dirty="0"/>
                        <a:t>Identify five references and contact them about writing letters</a:t>
                      </a:r>
                    </a:p>
                    <a:p>
                      <a:r>
                        <a:rPr lang="en-US" sz="1800" b="0" dirty="0"/>
                        <a:t>Upload reference contact information to research.gov (SAVE)</a:t>
                      </a:r>
                    </a:p>
                    <a:p>
                      <a:r>
                        <a:rPr lang="en-US" sz="1800" b="0" dirty="0"/>
                        <a:t>Include all publications, presentations, awards, fellowships, etc. in the “Other experience” box (SAVE)</a:t>
                      </a:r>
                    </a:p>
                    <a:p>
                      <a:r>
                        <a:rPr lang="en-US" sz="1800" b="0" dirty="0"/>
                        <a:t>File a “DEPA” conflict of interest statement with your home office of contracts and grants</a:t>
                      </a:r>
                    </a:p>
                    <a:p>
                      <a:r>
                        <a:rPr lang="en-US" sz="1800" b="0" dirty="0"/>
                        <a:t>Prepare outlines for personal statement and research plan</a:t>
                      </a:r>
                    </a:p>
                    <a:p>
                      <a:r>
                        <a:rPr lang="en-US" sz="1800" b="0" dirty="0"/>
                        <a:t>Talk with your advisor(s) about your research plan and personal statement</a:t>
                      </a:r>
                    </a:p>
                    <a:p>
                      <a:r>
                        <a:rPr lang="en-US" sz="1800" b="0" dirty="0"/>
                        <a:t>Draft research plan and personal statements. Be sure to identify and label IM and BI sections</a:t>
                      </a:r>
                    </a:p>
                    <a:p>
                      <a:r>
                        <a:rPr lang="en-US" sz="1800" b="0" dirty="0"/>
                        <a:t>Circulate draft statements to advisor(s), fellow students and, if possible, a skilled writer. Edit statements accordingly.</a:t>
                      </a:r>
                    </a:p>
                  </a:txBody>
                  <a:tcPr/>
                </a:tc>
                <a:extLst>
                  <a:ext uri="{0D108BD9-81ED-4DB2-BD59-A6C34878D82A}">
                    <a16:rowId xmlns:a16="http://schemas.microsoft.com/office/drawing/2014/main" val="1119107316"/>
                  </a:ext>
                </a:extLst>
              </a:tr>
              <a:tr h="370840">
                <a:tc>
                  <a:txBody>
                    <a:bodyPr/>
                    <a:lstStyle/>
                    <a:p>
                      <a:r>
                        <a:rPr lang="en-US" dirty="0"/>
                        <a:t>September-October</a:t>
                      </a:r>
                    </a:p>
                  </a:txBody>
                  <a:tcPr/>
                </a:tc>
                <a:tc>
                  <a:txBody>
                    <a:bodyPr/>
                    <a:lstStyle/>
                    <a:p>
                      <a:r>
                        <a:rPr lang="en-US" dirty="0"/>
                        <a:t>Upload latest drafts of personal and research plan statements</a:t>
                      </a:r>
                    </a:p>
                    <a:p>
                      <a:r>
                        <a:rPr lang="en-US" dirty="0"/>
                        <a:t>Continue editing uploading revisions and saving on research.gov</a:t>
                      </a:r>
                    </a:p>
                    <a:p>
                      <a:r>
                        <a:rPr lang="en-US" dirty="0"/>
                        <a:t>Check to see if references are being submitted and ping references if necessary</a:t>
                      </a:r>
                    </a:p>
                    <a:p>
                      <a:r>
                        <a:rPr lang="en-US" dirty="0"/>
                        <a:t>DO NOT WAIT UNTIL THE DUE DATE TO SUBMIT COMPLETE APPLICATION</a:t>
                      </a:r>
                    </a:p>
                  </a:txBody>
                  <a:tcPr/>
                </a:tc>
                <a:extLst>
                  <a:ext uri="{0D108BD9-81ED-4DB2-BD59-A6C34878D82A}">
                    <a16:rowId xmlns:a16="http://schemas.microsoft.com/office/drawing/2014/main" val="1450493491"/>
                  </a:ext>
                </a:extLst>
              </a:tr>
            </a:tbl>
          </a:graphicData>
        </a:graphic>
      </p:graphicFrame>
    </p:spTree>
    <p:extLst>
      <p:ext uri="{BB962C8B-B14F-4D97-AF65-F5344CB8AC3E}">
        <p14:creationId xmlns:p14="http://schemas.microsoft.com/office/powerpoint/2010/main" val="3113533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8DF8-2184-0CC7-8301-B8C63D0A7F5D}"/>
              </a:ext>
            </a:extLst>
          </p:cNvPr>
          <p:cNvSpPr>
            <a:spLocks noGrp="1"/>
          </p:cNvSpPr>
          <p:nvPr>
            <p:ph type="title"/>
          </p:nvPr>
        </p:nvSpPr>
        <p:spPr/>
        <p:txBody>
          <a:bodyPr>
            <a:normAutofit fontScale="90000"/>
          </a:bodyPr>
          <a:lstStyle/>
          <a:p>
            <a:r>
              <a:rPr lang="en-US" dirty="0">
                <a:solidFill>
                  <a:srgbClr val="FFCC66"/>
                </a:solidFill>
              </a:rPr>
              <a:t>How we can help you moving forward</a:t>
            </a:r>
          </a:p>
        </p:txBody>
      </p:sp>
      <p:sp>
        <p:nvSpPr>
          <p:cNvPr id="3" name="Content Placeholder 2">
            <a:extLst>
              <a:ext uri="{FF2B5EF4-FFF2-40B4-BE49-F238E27FC236}">
                <a16:creationId xmlns:a16="http://schemas.microsoft.com/office/drawing/2014/main" id="{54DE6596-9FEB-EBFB-87F1-242C305DA3CB}"/>
              </a:ext>
            </a:extLst>
          </p:cNvPr>
          <p:cNvSpPr>
            <a:spLocks noGrp="1"/>
          </p:cNvSpPr>
          <p:nvPr>
            <p:ph idx="1"/>
          </p:nvPr>
        </p:nvSpPr>
        <p:spPr/>
        <p:txBody>
          <a:bodyPr>
            <a:normAutofit fontScale="77500" lnSpcReduction="20000"/>
          </a:bodyPr>
          <a:lstStyle/>
          <a:p>
            <a:r>
              <a:rPr lang="en-US" dirty="0">
                <a:solidFill>
                  <a:schemeClr val="bg1"/>
                </a:solidFill>
              </a:rPr>
              <a:t>Make these slides available for your review.</a:t>
            </a:r>
          </a:p>
          <a:p>
            <a:endParaRPr lang="en-US" dirty="0">
              <a:solidFill>
                <a:schemeClr val="bg1"/>
              </a:solidFill>
            </a:endParaRPr>
          </a:p>
          <a:p>
            <a:r>
              <a:rPr lang="en-US" dirty="0">
                <a:solidFill>
                  <a:schemeClr val="bg1"/>
                </a:solidFill>
              </a:rPr>
              <a:t>Provide guidance for reference writers so that they know how to frame their letters for maximum impact. </a:t>
            </a:r>
          </a:p>
          <a:p>
            <a:endParaRPr lang="en-US" dirty="0">
              <a:solidFill>
                <a:schemeClr val="bg1"/>
              </a:solidFill>
            </a:endParaRPr>
          </a:p>
          <a:p>
            <a:r>
              <a:rPr lang="en-US" dirty="0">
                <a:solidFill>
                  <a:schemeClr val="bg1"/>
                </a:solidFill>
              </a:rPr>
              <a:t>Providing a pool of reviewers willing to read your Personal Statement and/or Research Plan from a non-specialist perspective.  Please contact us at </a:t>
            </a:r>
            <a:r>
              <a:rPr lang="en-US" dirty="0">
                <a:solidFill>
                  <a:schemeClr val="bg1"/>
                </a:solidFill>
                <a:hlinkClick r:id="rId2"/>
              </a:rPr>
              <a:t>ORCA@UCDenver.edu</a:t>
            </a:r>
            <a:r>
              <a:rPr lang="en-US" dirty="0">
                <a:solidFill>
                  <a:schemeClr val="bg1"/>
                </a:solidFill>
              </a:rPr>
              <a:t> before October 5 if you would like to take advantage of this review. </a:t>
            </a:r>
          </a:p>
          <a:p>
            <a:endParaRPr lang="en-US" dirty="0">
              <a:solidFill>
                <a:schemeClr val="bg1"/>
              </a:solidFill>
            </a:endParaRPr>
          </a:p>
          <a:p>
            <a:r>
              <a:rPr lang="en-US" dirty="0">
                <a:solidFill>
                  <a:schemeClr val="bg1"/>
                </a:solidFill>
              </a:rPr>
              <a:t>Contact us with questions as you prepare your application. </a:t>
            </a:r>
            <a:r>
              <a:rPr lang="en-US">
                <a:solidFill>
                  <a:schemeClr val="bg1"/>
                </a:solidFill>
                <a:hlinkClick r:id="rId2"/>
              </a:rPr>
              <a:t>ORCA@UCDenver.edu</a:t>
            </a:r>
            <a:r>
              <a:rPr lang="en-US">
                <a:solidFill>
                  <a:schemeClr val="bg1"/>
                </a:solidFill>
              </a:rPr>
              <a:t> </a:t>
            </a: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74704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A3F9-4F02-66D4-46E1-A00737955791}"/>
              </a:ext>
            </a:extLst>
          </p:cNvPr>
          <p:cNvSpPr>
            <a:spLocks noGrp="1"/>
          </p:cNvSpPr>
          <p:nvPr>
            <p:ph type="title"/>
          </p:nvPr>
        </p:nvSpPr>
        <p:spPr/>
        <p:txBody>
          <a:bodyPr/>
          <a:lstStyle/>
          <a:p>
            <a:r>
              <a:rPr lang="en-US" dirty="0">
                <a:solidFill>
                  <a:srgbClr val="FFCC66"/>
                </a:solidFill>
              </a:rPr>
              <a:t>Resources</a:t>
            </a:r>
          </a:p>
        </p:txBody>
      </p:sp>
      <p:sp>
        <p:nvSpPr>
          <p:cNvPr id="3" name="Content Placeholder 2">
            <a:extLst>
              <a:ext uri="{FF2B5EF4-FFF2-40B4-BE49-F238E27FC236}">
                <a16:creationId xmlns:a16="http://schemas.microsoft.com/office/drawing/2014/main" id="{45F92BFD-9946-AFB8-5048-90BBA5175FF5}"/>
              </a:ext>
            </a:extLst>
          </p:cNvPr>
          <p:cNvSpPr>
            <a:spLocks noGrp="1"/>
          </p:cNvSpPr>
          <p:nvPr>
            <p:ph idx="1"/>
          </p:nvPr>
        </p:nvSpPr>
        <p:spPr/>
        <p:txBody>
          <a:bodyPr/>
          <a:lstStyle/>
          <a:p>
            <a:r>
              <a:rPr lang="en-US" sz="1600" dirty="0">
                <a:solidFill>
                  <a:schemeClr val="bg1"/>
                </a:solidFill>
                <a:hlinkClick r:id="rId2">
                  <a:extLst>
                    <a:ext uri="{A12FA001-AC4F-418D-AE19-62706E023703}">
                      <ahyp:hlinkClr xmlns:ahyp="http://schemas.microsoft.com/office/drawing/2018/hyperlinkcolor" val="tx"/>
                    </a:ext>
                  </a:extLst>
                </a:hlinkClick>
              </a:rPr>
              <a:t>Main NSF GRFP site:     </a:t>
            </a:r>
            <a:r>
              <a:rPr lang="en-US" sz="1600" dirty="0">
                <a:hlinkClick r:id="rId3"/>
              </a:rPr>
              <a:t>Home - NSF Graduate Research Fellowships Program (GRFP) (nsfgrfp.org)</a:t>
            </a:r>
            <a:r>
              <a:rPr lang="en-US" sz="1600" dirty="0"/>
              <a:t> </a:t>
            </a:r>
            <a:endParaRPr lang="en-US" sz="1600" dirty="0">
              <a:solidFill>
                <a:srgbClr val="0000FF"/>
              </a:solidFill>
              <a:hlinkClick r:id="rId2">
                <a:extLst>
                  <a:ext uri="{A12FA001-AC4F-418D-AE19-62706E023703}">
                    <ahyp:hlinkClr xmlns:ahyp="http://schemas.microsoft.com/office/drawing/2018/hyperlinkcolor" val="tx"/>
                  </a:ext>
                </a:extLst>
              </a:hlinkClick>
            </a:endParaRPr>
          </a:p>
          <a:p>
            <a:endParaRPr lang="en-US" sz="1600" dirty="0">
              <a:solidFill>
                <a:srgbClr val="0000FF"/>
              </a:solidFill>
              <a:hlinkClick r:id="rId2">
                <a:extLst>
                  <a:ext uri="{A12FA001-AC4F-418D-AE19-62706E023703}">
                    <ahyp:hlinkClr xmlns:ahyp="http://schemas.microsoft.com/office/drawing/2018/hyperlinkcolor" val="tx"/>
                  </a:ext>
                </a:extLst>
              </a:hlinkClick>
            </a:endParaRPr>
          </a:p>
          <a:p>
            <a:r>
              <a:rPr lang="en-US" sz="1600" dirty="0">
                <a:solidFill>
                  <a:schemeClr val="bg1"/>
                </a:solidFill>
                <a:hlinkClick r:id="rId2">
                  <a:extLst>
                    <a:ext uri="{A12FA001-AC4F-418D-AE19-62706E023703}">
                      <ahyp:hlinkClr xmlns:ahyp="http://schemas.microsoft.com/office/drawing/2018/hyperlinkcolor" val="tx"/>
                    </a:ext>
                  </a:extLst>
                </a:hlinkClick>
              </a:rPr>
              <a:t>Application Resources -</a:t>
            </a:r>
            <a:r>
              <a:rPr lang="en-US" sz="1600" dirty="0">
                <a:solidFill>
                  <a:srgbClr val="0000FF"/>
                </a:solidFill>
                <a:hlinkClick r:id="rId2">
                  <a:extLst>
                    <a:ext uri="{A12FA001-AC4F-418D-AE19-62706E023703}">
                      <ahyp:hlinkClr xmlns:ahyp="http://schemas.microsoft.com/office/drawing/2018/hyperlinkcolor" val="tx"/>
                    </a:ext>
                  </a:extLst>
                </a:hlinkClick>
              </a:rPr>
              <a:t> NSF Graduate Research Fellowships Program (GRFP) (nsfgrfp.org)</a:t>
            </a:r>
            <a:endParaRPr lang="en-US" sz="1600" b="1" dirty="0">
              <a:solidFill>
                <a:schemeClr val="bg1"/>
              </a:solidFill>
              <a:latin typeface="Calibri"/>
              <a:ea typeface="+mj-ea"/>
              <a:cs typeface="+mj-cs"/>
            </a:endParaRPr>
          </a:p>
          <a:p>
            <a:endParaRPr lang="en-US" sz="1600" b="1" dirty="0">
              <a:solidFill>
                <a:schemeClr val="bg1"/>
              </a:solidFill>
              <a:latin typeface="Calibri"/>
              <a:ea typeface="+mj-ea"/>
              <a:cs typeface="+mj-cs"/>
            </a:endParaRPr>
          </a:p>
          <a:p>
            <a:r>
              <a:rPr lang="en-US" sz="1600" b="1" dirty="0">
                <a:solidFill>
                  <a:schemeClr val="bg1"/>
                </a:solidFill>
                <a:latin typeface="Calibri"/>
                <a:ea typeface="+mj-ea"/>
                <a:cs typeface="+mj-cs"/>
              </a:rPr>
              <a:t>GRFP</a:t>
            </a:r>
            <a:r>
              <a:rPr kumimoji="0" lang="en-US" sz="1600" b="1" i="0" u="none" strike="noStrike" kern="1200" cap="none" spc="0" normalizeH="0" baseline="0" noProof="0" dirty="0">
                <a:ln>
                  <a:noFill/>
                </a:ln>
                <a:solidFill>
                  <a:schemeClr val="bg1"/>
                </a:solidFill>
                <a:effectLst/>
                <a:uLnTx/>
                <a:uFillTx/>
                <a:latin typeface="Calibri"/>
                <a:ea typeface="+mj-ea"/>
                <a:cs typeface="+mj-cs"/>
              </a:rPr>
              <a:t> FAQ site </a:t>
            </a:r>
            <a:r>
              <a:rPr lang="en-US" sz="1600" b="1" u="sng" dirty="0">
                <a:solidFill>
                  <a:srgbClr val="0000FF"/>
                </a:solidFill>
                <a:latin typeface="Calibri"/>
                <a:ea typeface="+mj-ea"/>
                <a:cs typeface="+mj-cs"/>
              </a:rPr>
              <a:t>:     </a:t>
            </a:r>
            <a:r>
              <a:rPr kumimoji="0" lang="en-US" sz="1600" b="1" i="0" u="sng" strike="noStrike" kern="1200" cap="none" spc="0" normalizeH="0" baseline="0" noProof="0" dirty="0">
                <a:ln>
                  <a:noFill/>
                </a:ln>
                <a:solidFill>
                  <a:srgbClr val="0000FF"/>
                </a:solidFill>
                <a:effectLst/>
                <a:uLnTx/>
                <a:uFillTx/>
                <a:latin typeface="Calibri"/>
                <a:ea typeface="+mj-ea"/>
                <a:cs typeface="+mj-cs"/>
                <a:hlinkClick r:id="rId4">
                  <a:extLst>
                    <a:ext uri="{A12FA001-AC4F-418D-AE19-62706E023703}">
                      <ahyp:hlinkClr xmlns:ahyp="http://schemas.microsoft.com/office/drawing/2018/hyperlinkcolor" val="tx"/>
                    </a:ext>
                  </a:extLst>
                </a:hlinkClick>
              </a:rPr>
              <a:t>https://nsfgrfp.org/applicants/faqs/</a:t>
            </a:r>
            <a:r>
              <a:rPr kumimoji="0" lang="en-US" sz="1600" b="1" i="0" u="sng" strike="noStrike" kern="1200" cap="none" spc="0" normalizeH="0" baseline="0" noProof="0" dirty="0">
                <a:ln>
                  <a:noFill/>
                </a:ln>
                <a:solidFill>
                  <a:srgbClr val="0000FF"/>
                </a:solidFill>
                <a:effectLst/>
                <a:uLnTx/>
                <a:uFillTx/>
                <a:latin typeface="Calibri"/>
                <a:ea typeface="+mj-ea"/>
                <a:cs typeface="+mj-cs"/>
              </a:rPr>
              <a:t>  </a:t>
            </a:r>
          </a:p>
          <a:p>
            <a:pPr marL="0" indent="0">
              <a:buNone/>
            </a:pPr>
            <a:endParaRPr lang="en-US" sz="1600" b="1" u="sng" dirty="0">
              <a:solidFill>
                <a:schemeClr val="bg1"/>
              </a:solidFill>
              <a:latin typeface="Calibri"/>
              <a:ea typeface="+mj-ea"/>
              <a:cs typeface="+mj-cs"/>
            </a:endParaRPr>
          </a:p>
          <a:p>
            <a:r>
              <a:rPr lang="en-US" sz="1600" b="1" u="sng" dirty="0">
                <a:solidFill>
                  <a:schemeClr val="bg1"/>
                </a:solidFill>
                <a:latin typeface="Calibri"/>
                <a:ea typeface="+mj-ea"/>
                <a:cs typeface="+mj-cs"/>
              </a:rPr>
              <a:t>GRFP  videos and resources   </a:t>
            </a:r>
            <a:r>
              <a:rPr lang="en-US" sz="1600" b="1" u="sng" dirty="0">
                <a:solidFill>
                  <a:schemeClr val="bg1"/>
                </a:solidFill>
                <a:latin typeface="Calibri"/>
                <a:ea typeface="+mj-ea"/>
                <a:cs typeface="+mj-cs"/>
                <a:hlinkClick r:id="rId5"/>
              </a:rPr>
              <a:t>https://www.nsfgrfp.org/resources/</a:t>
            </a:r>
            <a:r>
              <a:rPr lang="en-US" sz="1600" b="1" u="sng" dirty="0">
                <a:solidFill>
                  <a:schemeClr val="bg1"/>
                </a:solidFill>
                <a:latin typeface="Calibri"/>
                <a:ea typeface="+mj-ea"/>
                <a:cs typeface="+mj-cs"/>
              </a:rPr>
              <a:t> </a:t>
            </a:r>
          </a:p>
          <a:p>
            <a:endParaRPr lang="en-US" sz="1600" b="1" u="sng" dirty="0">
              <a:solidFill>
                <a:schemeClr val="bg1"/>
              </a:solidFill>
              <a:latin typeface="Calibri"/>
              <a:ea typeface="+mj-ea"/>
              <a:cs typeface="+mj-cs"/>
            </a:endParaRPr>
          </a:p>
          <a:p>
            <a:r>
              <a:rPr lang="en-US" sz="1600" b="1" u="sng" dirty="0">
                <a:solidFill>
                  <a:schemeClr val="bg1"/>
                </a:solidFill>
                <a:latin typeface="Calibri"/>
                <a:ea typeface="+mj-ea"/>
                <a:cs typeface="+mj-cs"/>
              </a:rPr>
              <a:t>GRFP events/webinars   </a:t>
            </a:r>
            <a:r>
              <a:rPr lang="en-US" sz="1600" b="1" u="sng" dirty="0">
                <a:solidFill>
                  <a:schemeClr val="bg1"/>
                </a:solidFill>
                <a:latin typeface="Calibri"/>
                <a:ea typeface="+mj-ea"/>
                <a:cs typeface="+mj-cs"/>
                <a:hlinkClick r:id="rId6"/>
              </a:rPr>
              <a:t>https://www.nsfgrfp.org/events/</a:t>
            </a:r>
            <a:r>
              <a:rPr lang="en-US" sz="1600" b="1" u="sng" dirty="0">
                <a:solidFill>
                  <a:schemeClr val="bg1"/>
                </a:solidFill>
                <a:latin typeface="Calibri"/>
                <a:ea typeface="+mj-ea"/>
                <a:cs typeface="+mj-cs"/>
              </a:rPr>
              <a:t> </a:t>
            </a:r>
          </a:p>
          <a:p>
            <a:endParaRPr lang="en-US" sz="1600" b="1" u="sng" dirty="0">
              <a:solidFill>
                <a:schemeClr val="bg1"/>
              </a:solidFill>
              <a:latin typeface="Calibri"/>
              <a:ea typeface="+mj-ea"/>
              <a:cs typeface="+mj-cs"/>
            </a:endParaRPr>
          </a:p>
          <a:p>
            <a:endParaRPr lang="en-US" sz="1600" b="1" u="sng" dirty="0">
              <a:solidFill>
                <a:schemeClr val="bg1"/>
              </a:solidFill>
              <a:latin typeface="Calibri"/>
              <a:ea typeface="+mj-ea"/>
              <a:cs typeface="+mj-cs"/>
            </a:endParaRPr>
          </a:p>
          <a:p>
            <a:r>
              <a:rPr lang="en-US" sz="1600" b="1" u="sng" dirty="0">
                <a:solidFill>
                  <a:schemeClr val="bg1"/>
                </a:solidFill>
                <a:latin typeface="Calibri"/>
                <a:ea typeface="+mj-ea"/>
                <a:cs typeface="+mj-cs"/>
              </a:rPr>
              <a:t>CLAS contacts:  </a:t>
            </a:r>
            <a:r>
              <a:rPr lang="en-US" sz="1600" b="1" dirty="0">
                <a:solidFill>
                  <a:schemeClr val="bg1"/>
                </a:solidFill>
                <a:latin typeface="Calibri"/>
                <a:ea typeface="+mj-ea"/>
                <a:cs typeface="+mj-cs"/>
              </a:rPr>
              <a:t> </a:t>
            </a:r>
            <a:r>
              <a:rPr lang="en-US" sz="1600" b="1" dirty="0">
                <a:solidFill>
                  <a:schemeClr val="bg1"/>
                </a:solidFill>
                <a:latin typeface="Calibri"/>
                <a:ea typeface="+mj-ea"/>
                <a:cs typeface="+mj-cs"/>
                <a:hlinkClick r:id="rId7"/>
              </a:rPr>
              <a:t>ORCA@UCDenver.edu</a:t>
            </a:r>
            <a:r>
              <a:rPr lang="en-US" sz="1600" b="1">
                <a:solidFill>
                  <a:schemeClr val="bg1"/>
                </a:solidFill>
                <a:latin typeface="Calibri"/>
                <a:ea typeface="+mj-ea"/>
                <a:cs typeface="+mj-cs"/>
              </a:rPr>
              <a:t> </a:t>
            </a:r>
            <a:endParaRPr lang="en-US" sz="1600" b="1" u="sng" dirty="0">
              <a:solidFill>
                <a:schemeClr val="bg1"/>
              </a:solidFill>
              <a:latin typeface="Calibri"/>
              <a:ea typeface="+mj-ea"/>
              <a:cs typeface="+mj-cs"/>
            </a:endParaRPr>
          </a:p>
        </p:txBody>
      </p:sp>
    </p:spTree>
    <p:extLst>
      <p:ext uri="{BB962C8B-B14F-4D97-AF65-F5344CB8AC3E}">
        <p14:creationId xmlns:p14="http://schemas.microsoft.com/office/powerpoint/2010/main" val="397064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69"/>
        <p:cNvGrpSpPr/>
        <p:nvPr/>
      </p:nvGrpSpPr>
      <p:grpSpPr>
        <a:xfrm>
          <a:off x="0" y="0"/>
          <a:ext cx="0" cy="0"/>
          <a:chOff x="0" y="0"/>
          <a:chExt cx="0" cy="0"/>
        </a:xfrm>
      </p:grpSpPr>
      <p:pic>
        <p:nvPicPr>
          <p:cNvPr id="171" name="Google Shape;171;p4"/>
          <p:cNvPicPr preferRelativeResize="0"/>
          <p:nvPr/>
        </p:nvPicPr>
        <p:blipFill>
          <a:blip r:embed="rId3">
            <a:alphaModFix/>
          </a:blip>
          <a:stretch>
            <a:fillRect/>
          </a:stretch>
        </p:blipFill>
        <p:spPr>
          <a:xfrm>
            <a:off x="225777" y="349956"/>
            <a:ext cx="8748889" cy="61524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88"/>
        <p:cNvGrpSpPr/>
        <p:nvPr/>
      </p:nvGrpSpPr>
      <p:grpSpPr>
        <a:xfrm>
          <a:off x="0" y="0"/>
          <a:ext cx="0" cy="0"/>
          <a:chOff x="0" y="0"/>
          <a:chExt cx="0" cy="0"/>
        </a:xfrm>
      </p:grpSpPr>
      <p:sp>
        <p:nvSpPr>
          <p:cNvPr id="189" name="Google Shape;189;p6"/>
          <p:cNvSpPr/>
          <p:nvPr/>
        </p:nvSpPr>
        <p:spPr>
          <a:xfrm>
            <a:off x="241173" y="1097280"/>
            <a:ext cx="8661654" cy="4663440"/>
          </a:xfrm>
          <a:prstGeom prst="rect">
            <a:avLst/>
          </a:prstGeom>
          <a:no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Calibri"/>
              <a:ea typeface="Calibri"/>
              <a:cs typeface="Calibri"/>
              <a:sym typeface="Calibri"/>
            </a:endParaRPr>
          </a:p>
        </p:txBody>
      </p:sp>
      <p:sp>
        <p:nvSpPr>
          <p:cNvPr id="190" name="Google Shape;190;p6"/>
          <p:cNvSpPr txBox="1">
            <a:spLocks noGrp="1"/>
          </p:cNvSpPr>
          <p:nvPr>
            <p:ph type="title"/>
          </p:nvPr>
        </p:nvSpPr>
        <p:spPr>
          <a:xfrm>
            <a:off x="150861" y="1528459"/>
            <a:ext cx="3008249" cy="3697685"/>
          </a:xfrm>
          <a:prstGeom prst="rect">
            <a:avLst/>
          </a:prstGeom>
          <a:noFill/>
          <a:ln w="9525" cap="flat" cmpd="sng">
            <a:solidFill>
              <a:srgbClr val="FFD966"/>
            </a:solidFill>
            <a:prstDash val="solid"/>
            <a:round/>
            <a:headEnd type="none" w="sm" len="sm"/>
            <a:tailEnd type="none" w="sm" len="sm"/>
          </a:ln>
        </p:spPr>
        <p:txBody>
          <a:bodyPr spcFirstLastPara="1" vert="horz" wrap="square" lIns="68569" tIns="34275" rIns="68569" bIns="34275" rtlCol="0" anchor="ctr" anchorCtr="0">
            <a:normAutofit/>
          </a:bodyPr>
          <a:lstStyle/>
          <a:p>
            <a:pPr>
              <a:lnSpc>
                <a:spcPct val="90000"/>
              </a:lnSpc>
              <a:spcBef>
                <a:spcPts val="0"/>
              </a:spcBef>
              <a:buClr>
                <a:schemeClr val="lt1"/>
              </a:buClr>
              <a:buSzPts val="4400"/>
            </a:pPr>
            <a:r>
              <a:rPr lang="en-US" b="0" dirty="0">
                <a:solidFill>
                  <a:schemeClr val="bg1"/>
                </a:solidFill>
                <a:latin typeface="Calibri"/>
                <a:ea typeface="Calibri"/>
                <a:cs typeface="Calibri"/>
                <a:sym typeface="Calibri"/>
              </a:rPr>
              <a:t>NSF Graduate Research Fellowships</a:t>
            </a:r>
            <a:endParaRPr dirty="0">
              <a:solidFill>
                <a:schemeClr val="bg1"/>
              </a:solidFill>
            </a:endParaRPr>
          </a:p>
        </p:txBody>
      </p:sp>
      <p:sp>
        <p:nvSpPr>
          <p:cNvPr id="192" name="Google Shape;192;p6"/>
          <p:cNvSpPr txBox="1">
            <a:spLocks noGrp="1"/>
          </p:cNvSpPr>
          <p:nvPr>
            <p:ph idx="1"/>
          </p:nvPr>
        </p:nvSpPr>
        <p:spPr>
          <a:xfrm>
            <a:off x="3330227" y="1224251"/>
            <a:ext cx="5572600" cy="4409497"/>
          </a:xfrm>
          <a:prstGeom prst="rect">
            <a:avLst/>
          </a:prstGeom>
          <a:noFill/>
          <a:ln w="9525" cap="flat" cmpd="sng">
            <a:solidFill>
              <a:schemeClr val="accent4"/>
            </a:solidFill>
            <a:prstDash val="solid"/>
            <a:round/>
            <a:headEnd type="none" w="sm" len="sm"/>
            <a:tailEnd type="none" w="sm" len="sm"/>
          </a:ln>
        </p:spPr>
        <p:txBody>
          <a:bodyPr spcFirstLastPara="1" vert="horz" wrap="square" lIns="68569" tIns="34275" rIns="68569" bIns="34275" rtlCol="0" anchor="ctr" anchorCtr="0">
            <a:normAutofit/>
          </a:bodyPr>
          <a:lstStyle/>
          <a:p>
            <a:pPr marL="514350" indent="-340519">
              <a:lnSpc>
                <a:spcPct val="90000"/>
              </a:lnSpc>
              <a:spcBef>
                <a:spcPts val="0"/>
              </a:spcBef>
              <a:buClr>
                <a:schemeClr val="lt1"/>
              </a:buClr>
              <a:buSzPts val="2800"/>
              <a:buNone/>
            </a:pPr>
            <a:r>
              <a:rPr lang="en-US" dirty="0">
                <a:solidFill>
                  <a:schemeClr val="bg1"/>
                </a:solidFill>
                <a:latin typeface="Calibri"/>
                <a:ea typeface="Calibri"/>
                <a:cs typeface="Calibri"/>
                <a:sym typeface="Calibri"/>
              </a:rPr>
              <a:t>Five Year Awards – $147,000</a:t>
            </a:r>
            <a:endParaRPr dirty="0">
              <a:solidFill>
                <a:schemeClr val="bg1"/>
              </a:solidFill>
            </a:endParaRPr>
          </a:p>
          <a:p>
            <a:pPr marL="514350" indent="-340519">
              <a:lnSpc>
                <a:spcPct val="90000"/>
              </a:lnSpc>
              <a:spcBef>
                <a:spcPts val="750"/>
              </a:spcBef>
              <a:buClr>
                <a:schemeClr val="lt1"/>
              </a:buClr>
              <a:buSzPts val="2600"/>
              <a:buNone/>
            </a:pPr>
            <a:r>
              <a:rPr lang="en-US" sz="1950" i="1" u="sng" dirty="0">
                <a:solidFill>
                  <a:schemeClr val="bg1"/>
                </a:solidFill>
                <a:latin typeface="Calibri"/>
                <a:ea typeface="Calibri"/>
                <a:cs typeface="Calibri"/>
                <a:sym typeface="Calibri"/>
              </a:rPr>
              <a:t>Three</a:t>
            </a:r>
            <a:r>
              <a:rPr lang="en-US" sz="1950" dirty="0">
                <a:solidFill>
                  <a:schemeClr val="bg1"/>
                </a:solidFill>
                <a:latin typeface="Calibri"/>
                <a:ea typeface="Calibri"/>
                <a:cs typeface="Calibri"/>
                <a:sym typeface="Calibri"/>
              </a:rPr>
              <a:t> years of financial support</a:t>
            </a:r>
            <a:endParaRPr dirty="0">
              <a:solidFill>
                <a:schemeClr val="bg1"/>
              </a:solidFill>
            </a:endParaRPr>
          </a:p>
          <a:p>
            <a:pPr marL="514350" lvl="1" indent="-340519">
              <a:lnSpc>
                <a:spcPct val="90000"/>
              </a:lnSpc>
              <a:spcBef>
                <a:spcPts val="375"/>
              </a:spcBef>
              <a:buClr>
                <a:schemeClr val="lt1"/>
              </a:buClr>
              <a:buSzPts val="2400"/>
              <a:buChar char="•"/>
            </a:pPr>
            <a:r>
              <a:rPr lang="en-US" dirty="0">
                <a:solidFill>
                  <a:schemeClr val="bg1"/>
                </a:solidFill>
                <a:latin typeface="Calibri"/>
                <a:ea typeface="Calibri"/>
                <a:cs typeface="Calibri"/>
                <a:sym typeface="Calibri"/>
              </a:rPr>
              <a:t>$37,000 stipend each year to the graduate institution</a:t>
            </a:r>
            <a:endParaRPr dirty="0">
              <a:solidFill>
                <a:schemeClr val="bg1"/>
              </a:solidFill>
            </a:endParaRPr>
          </a:p>
          <a:p>
            <a:pPr marL="514350" lvl="1" indent="-340519">
              <a:lnSpc>
                <a:spcPct val="90000"/>
              </a:lnSpc>
              <a:spcBef>
                <a:spcPts val="375"/>
              </a:spcBef>
              <a:buClr>
                <a:schemeClr val="lt1"/>
              </a:buClr>
              <a:buSzPts val="2400"/>
              <a:buChar char="•"/>
            </a:pPr>
            <a:r>
              <a:rPr lang="en-US" dirty="0">
                <a:solidFill>
                  <a:schemeClr val="bg1"/>
                </a:solidFill>
                <a:latin typeface="Calibri"/>
                <a:ea typeface="Calibri"/>
                <a:cs typeface="Calibri"/>
                <a:sym typeface="Calibri"/>
              </a:rPr>
              <a:t>$12,000 educational allowance directly to graduate institution</a:t>
            </a:r>
            <a:r>
              <a:rPr lang="en-US" sz="2400" dirty="0">
                <a:solidFill>
                  <a:schemeClr val="bg1"/>
                </a:solidFill>
                <a:sym typeface="Calibri"/>
              </a:rPr>
              <a:t> (</a:t>
            </a:r>
            <a:r>
              <a:rPr lang="en-US" sz="1800" dirty="0">
                <a:solidFill>
                  <a:schemeClr val="bg1"/>
                </a:solidFill>
                <a:latin typeface="Calibri"/>
                <a:ea typeface="Calibri"/>
                <a:cs typeface="Calibri"/>
                <a:sym typeface="Calibri"/>
              </a:rPr>
              <a:t>In lieu of tuition and fees)</a:t>
            </a:r>
          </a:p>
          <a:p>
            <a:pPr marL="514350" lvl="2" indent="-340519">
              <a:lnSpc>
                <a:spcPct val="90000"/>
              </a:lnSpc>
              <a:spcBef>
                <a:spcPts val="375"/>
              </a:spcBef>
              <a:buClr>
                <a:schemeClr val="lt1"/>
              </a:buClr>
              <a:buSzPts val="2400"/>
            </a:pPr>
            <a:r>
              <a:rPr lang="en-US" sz="2800" dirty="0">
                <a:solidFill>
                  <a:schemeClr val="bg1"/>
                </a:solidFill>
                <a:latin typeface="Calibri"/>
                <a:cs typeface="Calibri"/>
              </a:rPr>
              <a:t>Portability – fellowship stays with you as long as you are enrolled in grad school full time, in an NSF recognized field</a:t>
            </a:r>
            <a:endParaRPr sz="2800" dirty="0">
              <a:solidFill>
                <a:schemeClr val="bg1"/>
              </a:solidFill>
              <a:latin typeface="Calibri"/>
              <a:cs typeface="Calibri"/>
            </a:endParaRPr>
          </a:p>
          <a:p>
            <a:pPr marL="514350" lvl="2" indent="-340519">
              <a:lnSpc>
                <a:spcPct val="90000"/>
              </a:lnSpc>
              <a:spcBef>
                <a:spcPts val="375"/>
              </a:spcBef>
              <a:buClr>
                <a:schemeClr val="lt1"/>
              </a:buClr>
              <a:buSzPts val="1600"/>
              <a:buNone/>
            </a:pPr>
            <a:endParaRPr sz="1200" dirty="0">
              <a:solidFill>
                <a:schemeClr val="bg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D1E3-4EE8-7DF3-960F-C550EF3AF393}"/>
              </a:ext>
            </a:extLst>
          </p:cNvPr>
          <p:cNvSpPr>
            <a:spLocks noGrp="1"/>
          </p:cNvSpPr>
          <p:nvPr>
            <p:ph type="title"/>
          </p:nvPr>
        </p:nvSpPr>
        <p:spPr/>
        <p:txBody>
          <a:bodyPr/>
          <a:lstStyle/>
          <a:p>
            <a:r>
              <a:rPr lang="en-US" dirty="0">
                <a:solidFill>
                  <a:schemeClr val="bg1"/>
                </a:solidFill>
              </a:rPr>
              <a:t>Eligibility</a:t>
            </a:r>
          </a:p>
        </p:txBody>
      </p:sp>
      <p:sp>
        <p:nvSpPr>
          <p:cNvPr id="3" name="Content Placeholder 2">
            <a:extLst>
              <a:ext uri="{FF2B5EF4-FFF2-40B4-BE49-F238E27FC236}">
                <a16:creationId xmlns:a16="http://schemas.microsoft.com/office/drawing/2014/main" id="{62E10A2F-9BBF-E004-2C37-9D941CFE4244}"/>
              </a:ext>
            </a:extLst>
          </p:cNvPr>
          <p:cNvSpPr>
            <a:spLocks noGrp="1"/>
          </p:cNvSpPr>
          <p:nvPr>
            <p:ph idx="1"/>
          </p:nvPr>
        </p:nvSpPr>
        <p:spPr/>
        <p:txBody>
          <a:bodyPr/>
          <a:lstStyle/>
          <a:p>
            <a:r>
              <a:rPr lang="en-US" dirty="0">
                <a:solidFill>
                  <a:schemeClr val="bg1"/>
                </a:solidFill>
              </a:rPr>
              <a:t>Fields of study</a:t>
            </a:r>
          </a:p>
          <a:p>
            <a:r>
              <a:rPr lang="en-US" dirty="0">
                <a:solidFill>
                  <a:schemeClr val="bg1"/>
                </a:solidFill>
              </a:rPr>
              <a:t>Applicant Eligibility</a:t>
            </a:r>
          </a:p>
          <a:p>
            <a:r>
              <a:rPr lang="en-US" dirty="0">
                <a:solidFill>
                  <a:schemeClr val="bg1"/>
                </a:solidFill>
              </a:rPr>
              <a:t>Eligibility verification</a:t>
            </a:r>
          </a:p>
          <a:p>
            <a:r>
              <a:rPr lang="en-US" dirty="0">
                <a:solidFill>
                  <a:schemeClr val="bg1"/>
                </a:solidFill>
              </a:rPr>
              <a:t>Eligibility level</a:t>
            </a:r>
          </a:p>
        </p:txBody>
      </p:sp>
    </p:spTree>
    <p:extLst>
      <p:ext uri="{BB962C8B-B14F-4D97-AF65-F5344CB8AC3E}">
        <p14:creationId xmlns:p14="http://schemas.microsoft.com/office/powerpoint/2010/main" val="366517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0E51-858B-5353-FB8C-27597CBCBD46}"/>
              </a:ext>
            </a:extLst>
          </p:cNvPr>
          <p:cNvSpPr>
            <a:spLocks noGrp="1"/>
          </p:cNvSpPr>
          <p:nvPr>
            <p:ph type="title"/>
          </p:nvPr>
        </p:nvSpPr>
        <p:spPr/>
        <p:txBody>
          <a:bodyPr/>
          <a:lstStyle/>
          <a:p>
            <a:r>
              <a:rPr lang="en-US" dirty="0">
                <a:solidFill>
                  <a:srgbClr val="FFCC66"/>
                </a:solidFill>
              </a:rPr>
              <a:t>Fields of Study</a:t>
            </a:r>
          </a:p>
        </p:txBody>
      </p:sp>
      <p:sp>
        <p:nvSpPr>
          <p:cNvPr id="3" name="Content Placeholder 2">
            <a:extLst>
              <a:ext uri="{FF2B5EF4-FFF2-40B4-BE49-F238E27FC236}">
                <a16:creationId xmlns:a16="http://schemas.microsoft.com/office/drawing/2014/main" id="{2C40436D-32B3-490F-A105-D7B8C2661E40}"/>
              </a:ext>
            </a:extLst>
          </p:cNvPr>
          <p:cNvSpPr>
            <a:spLocks noGrp="1"/>
          </p:cNvSpPr>
          <p:nvPr>
            <p:ph idx="1"/>
          </p:nvPr>
        </p:nvSpPr>
        <p:spPr/>
        <p:txBody>
          <a:bodyPr>
            <a:normAutofit/>
          </a:bodyPr>
          <a:lstStyle/>
          <a:p>
            <a:pPr marL="0" indent="0">
              <a:buNone/>
            </a:pPr>
            <a:r>
              <a:rPr lang="en-US" sz="2000" dirty="0">
                <a:solidFill>
                  <a:schemeClr val="bg1"/>
                </a:solidFill>
              </a:rPr>
              <a:t>Selection of a major field of study determines the application deadline, the broad disciplinary expertise of the reviewers who will review the application, and the discipline of the graduate program if the fellowship is excepted. This subfield category designates specific expertise of the reviewers. Applicants can select “other” if their specific subfield is not represented in the list of subfields under the major field of study.</a:t>
            </a:r>
          </a:p>
          <a:p>
            <a:pPr marL="0" indent="0">
              <a:buNone/>
            </a:pPr>
            <a:endParaRPr lang="en-US" sz="2000" dirty="0"/>
          </a:p>
          <a:p>
            <a:endParaRPr lang="en-US" sz="2000" dirty="0"/>
          </a:p>
        </p:txBody>
      </p:sp>
      <p:sp>
        <p:nvSpPr>
          <p:cNvPr id="4" name="Text Placeholder 3">
            <a:extLst>
              <a:ext uri="{FF2B5EF4-FFF2-40B4-BE49-F238E27FC236}">
                <a16:creationId xmlns:a16="http://schemas.microsoft.com/office/drawing/2014/main" id="{EA7D283F-EC0D-A3FA-3A2B-EEF2AE743FD5}"/>
              </a:ext>
            </a:extLst>
          </p:cNvPr>
          <p:cNvSpPr txBox="1">
            <a:spLocks/>
          </p:cNvSpPr>
          <p:nvPr/>
        </p:nvSpPr>
        <p:spPr>
          <a:xfrm>
            <a:off x="457200" y="3707017"/>
            <a:ext cx="7930018" cy="1892272"/>
          </a:xfrm>
          <a:prstGeom prst="rect">
            <a:avLst/>
          </a:prstGeom>
        </p:spPr>
        <p:txBody>
          <a:bodyPr numCol="2">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Chemistry</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Computer and Information Sciences </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Engineering</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Geosciences</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Life Sciences </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Materials Research</a:t>
            </a:r>
          </a:p>
          <a:p>
            <a:pPr marL="285750" indent="-285750">
              <a:lnSpc>
                <a:spcPts val="2100"/>
              </a:lnSpc>
              <a:buClr>
                <a:schemeClr val="bg1"/>
              </a:buClr>
              <a:buFont typeface="Arial" panose="020B0604020202020204" pitchFamily="34" charset="0"/>
              <a:buChar char="•"/>
              <a:tabLst>
                <a:tab pos="3656013" algn="l"/>
              </a:tabLst>
            </a:pPr>
            <a:endParaRPr lang="en-US" dirty="0">
              <a:solidFill>
                <a:schemeClr val="bg1"/>
              </a:solidFill>
            </a:endParaRPr>
          </a:p>
          <a:p>
            <a:pPr marL="285750" indent="-285750">
              <a:lnSpc>
                <a:spcPts val="2100"/>
              </a:lnSpc>
              <a:buClr>
                <a:schemeClr val="bg1"/>
              </a:buClr>
              <a:buFont typeface="Arial" panose="020B0604020202020204" pitchFamily="34" charset="0"/>
              <a:buChar char="•"/>
              <a:tabLst>
                <a:tab pos="3656013" algn="l"/>
              </a:tabLst>
            </a:pPr>
            <a:endParaRPr lang="en-US" dirty="0">
              <a:solidFill>
                <a:schemeClr val="bg1"/>
              </a:solidFill>
            </a:endParaRP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Mathematical Sciences</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Physics and Astronomy</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Psychology</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Social Sciences</a:t>
            </a:r>
          </a:p>
          <a:p>
            <a:pPr marL="285750" indent="-285750">
              <a:lnSpc>
                <a:spcPts val="2100"/>
              </a:lnSpc>
              <a:buClr>
                <a:schemeClr val="bg1"/>
              </a:buClr>
              <a:buFont typeface="Arial" panose="020B0604020202020204" pitchFamily="34" charset="0"/>
              <a:buChar char="•"/>
              <a:tabLst>
                <a:tab pos="3656013" algn="l"/>
              </a:tabLst>
            </a:pPr>
            <a:r>
              <a:rPr lang="en-US" dirty="0">
                <a:solidFill>
                  <a:schemeClr val="bg1"/>
                </a:solidFill>
              </a:rPr>
              <a:t>Stem education and Learning Research</a:t>
            </a:r>
          </a:p>
          <a:p>
            <a:pPr marL="285750" indent="-285750">
              <a:lnSpc>
                <a:spcPts val="2100"/>
              </a:lnSpc>
              <a:buClr>
                <a:schemeClr val="bg1"/>
              </a:buClr>
              <a:buFont typeface="Arial" panose="020B0604020202020204" pitchFamily="34" charset="0"/>
              <a:buChar char="•"/>
            </a:pPr>
            <a:endParaRPr lang="en-US" dirty="0">
              <a:solidFill>
                <a:schemeClr val="tx1"/>
              </a:solidFill>
            </a:endParaRPr>
          </a:p>
        </p:txBody>
      </p:sp>
      <p:sp>
        <p:nvSpPr>
          <p:cNvPr id="6" name="TextBox 5">
            <a:extLst>
              <a:ext uri="{FF2B5EF4-FFF2-40B4-BE49-F238E27FC236}">
                <a16:creationId xmlns:a16="http://schemas.microsoft.com/office/drawing/2014/main" id="{47A15712-E5C2-3AC2-739C-78B43110D503}"/>
              </a:ext>
            </a:extLst>
          </p:cNvPr>
          <p:cNvSpPr txBox="1"/>
          <p:nvPr/>
        </p:nvSpPr>
        <p:spPr>
          <a:xfrm>
            <a:off x="777551" y="5599289"/>
            <a:ext cx="7414727" cy="923330"/>
          </a:xfrm>
          <a:prstGeom prst="rect">
            <a:avLst/>
          </a:prstGeom>
          <a:noFill/>
        </p:spPr>
        <p:txBody>
          <a:bodyPr wrap="square" rtlCol="0">
            <a:spAutoFit/>
          </a:bodyPr>
          <a:lstStyle/>
          <a:p>
            <a:r>
              <a:rPr lang="en-US" dirty="0">
                <a:hlinkClick r:id="rId2"/>
              </a:rPr>
              <a:t>https://www.nsf.gov/about/research_areas.jsp</a:t>
            </a:r>
            <a:endParaRPr lang="en-US" dirty="0"/>
          </a:p>
          <a:p>
            <a:endParaRPr lang="en-US" dirty="0"/>
          </a:p>
          <a:p>
            <a:r>
              <a:rPr lang="en-US" dirty="0">
                <a:hlinkClick r:id="rId3"/>
              </a:rPr>
              <a:t>https://www.nsf.gov/funding/programs.jsp?org=SBE</a:t>
            </a:r>
            <a:r>
              <a:rPr lang="en-US" dirty="0"/>
              <a:t> </a:t>
            </a:r>
          </a:p>
        </p:txBody>
      </p:sp>
    </p:spTree>
    <p:extLst>
      <p:ext uri="{BB962C8B-B14F-4D97-AF65-F5344CB8AC3E}">
        <p14:creationId xmlns:p14="http://schemas.microsoft.com/office/powerpoint/2010/main" val="155142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829"/>
            <a:ext cx="8229600" cy="641497"/>
          </a:xfrm>
        </p:spPr>
        <p:txBody>
          <a:bodyPr>
            <a:normAutofit/>
          </a:bodyPr>
          <a:lstStyle/>
          <a:p>
            <a:r>
              <a:rPr lang="en-US" sz="3600" b="1" dirty="0">
                <a:solidFill>
                  <a:srgbClr val="FFCC66"/>
                </a:solidFill>
              </a:rPr>
              <a:t>APPLICANT ELIGIBILITY</a:t>
            </a:r>
            <a:endParaRPr lang="en-US" sz="3600" dirty="0">
              <a:solidFill>
                <a:srgbClr val="FFCC66"/>
              </a:solidFill>
            </a:endParaRPr>
          </a:p>
        </p:txBody>
      </p:sp>
      <p:graphicFrame>
        <p:nvGraphicFramePr>
          <p:cNvPr id="5" name="Content Placeholder 4">
            <a:extLst>
              <a:ext uri="{FF2B5EF4-FFF2-40B4-BE49-F238E27FC236}">
                <a16:creationId xmlns:a16="http://schemas.microsoft.com/office/drawing/2014/main" id="{C5BDEBBD-677C-C840-A246-F34E793ED387}"/>
              </a:ext>
            </a:extLst>
          </p:cNvPr>
          <p:cNvGraphicFramePr>
            <a:graphicFrameLocks noGrp="1"/>
          </p:cNvGraphicFramePr>
          <p:nvPr>
            <p:ph idx="1"/>
            <p:extLst>
              <p:ext uri="{D42A27DB-BD31-4B8C-83A1-F6EECF244321}">
                <p14:modId xmlns:p14="http://schemas.microsoft.com/office/powerpoint/2010/main" val="3658082268"/>
              </p:ext>
            </p:extLst>
          </p:nvPr>
        </p:nvGraphicFramePr>
        <p:xfrm>
          <a:off x="457199" y="2611614"/>
          <a:ext cx="8229600" cy="4511040"/>
        </p:xfrm>
        <a:graphic>
          <a:graphicData uri="http://schemas.openxmlformats.org/drawingml/2006/table">
            <a:tbl>
              <a:tblPr/>
              <a:tblGrid>
                <a:gridCol w="8229600">
                  <a:extLst>
                    <a:ext uri="{9D8B030D-6E8A-4147-A177-3AD203B41FA5}">
                      <a16:colId xmlns:a16="http://schemas.microsoft.com/office/drawing/2014/main" val="1425680625"/>
                    </a:ext>
                  </a:extLst>
                </a:gridCol>
              </a:tblGrid>
              <a:tr h="3954780">
                <a:tc>
                  <a:txBody>
                    <a:bodyPr/>
                    <a:lstStyle/>
                    <a:p>
                      <a:pPr marL="285750" indent="-285750">
                        <a:lnSpc>
                          <a:spcPct val="100000"/>
                        </a:lnSpc>
                        <a:spcAft>
                          <a:spcPts val="600"/>
                        </a:spcAft>
                        <a:buFont typeface="Arial" panose="020B0604020202020204" pitchFamily="34" charset="0"/>
                        <a:buChar char="•"/>
                      </a:pPr>
                      <a:r>
                        <a:rPr lang="en-US" sz="1600" dirty="0">
                          <a:solidFill>
                            <a:schemeClr val="bg1"/>
                          </a:solidFill>
                          <a:effectLst/>
                          <a:latin typeface="Arial" panose="020B0604020202020204" pitchFamily="34" charset="0"/>
                        </a:rPr>
                        <a:t>If previously offered a Graduate Research Fellowship, have declined by the acceptance deadline</a:t>
                      </a:r>
                    </a:p>
                    <a:p>
                      <a:pPr marL="285750" indent="-285750">
                        <a:lnSpc>
                          <a:spcPct val="100000"/>
                        </a:lnSpc>
                        <a:spcAft>
                          <a:spcPts val="600"/>
                        </a:spcAft>
                        <a:buFont typeface="Arial" panose="020B0604020202020204" pitchFamily="34" charset="0"/>
                        <a:buChar char="•"/>
                      </a:pPr>
                      <a:endParaRPr lang="en-US" sz="1600" dirty="0">
                        <a:solidFill>
                          <a:schemeClr val="bg1"/>
                        </a:solidFill>
                        <a:effectLst/>
                        <a:latin typeface="Arial" panose="020B0604020202020204" pitchFamily="34" charset="0"/>
                      </a:endParaRPr>
                    </a:p>
                    <a:p>
                      <a:pPr marL="285750" indent="-285750">
                        <a:lnSpc>
                          <a:spcPct val="100000"/>
                        </a:lnSpc>
                        <a:spcAft>
                          <a:spcPts val="600"/>
                        </a:spcAft>
                        <a:buFont typeface="Arial" panose="020B0604020202020204" pitchFamily="34" charset="0"/>
                        <a:buChar char="•"/>
                      </a:pPr>
                      <a:r>
                        <a:rPr lang="en-US" sz="1600" b="1" dirty="0">
                          <a:solidFill>
                            <a:schemeClr val="bg1"/>
                          </a:solidFill>
                          <a:effectLst/>
                          <a:latin typeface="Arial" panose="020B0604020202020204" pitchFamily="34" charset="0"/>
                        </a:rPr>
                        <a:t>Have never previously applied to GRFP while enrolled in a graduate degree program</a:t>
                      </a:r>
                    </a:p>
                    <a:p>
                      <a:pPr marL="285750" indent="-285750">
                        <a:lnSpc>
                          <a:spcPct val="100000"/>
                        </a:lnSpc>
                        <a:spcAft>
                          <a:spcPts val="600"/>
                        </a:spcAft>
                        <a:buFont typeface="Arial" panose="020B0604020202020204" pitchFamily="34" charset="0"/>
                        <a:buChar char="•"/>
                      </a:pPr>
                      <a:endParaRPr lang="en-US" sz="1600" b="1" dirty="0">
                        <a:solidFill>
                          <a:schemeClr val="bg1"/>
                        </a:solidFill>
                        <a:effectLst/>
                        <a:latin typeface="Arial" panose="020B0604020202020204" pitchFamily="34" charset="0"/>
                      </a:endParaRPr>
                    </a:p>
                    <a:p>
                      <a:pPr marL="285750" indent="-285750">
                        <a:lnSpc>
                          <a:spcPct val="100000"/>
                        </a:lnSpc>
                        <a:spcAft>
                          <a:spcPts val="600"/>
                        </a:spcAft>
                        <a:buFont typeface="Arial" panose="020B0604020202020204" pitchFamily="34" charset="0"/>
                        <a:buChar char="•"/>
                      </a:pPr>
                      <a:r>
                        <a:rPr lang="en-US" sz="1600" b="1" dirty="0">
                          <a:solidFill>
                            <a:schemeClr val="bg1"/>
                          </a:solidFill>
                          <a:effectLst/>
                          <a:latin typeface="Arial" panose="020B0604020202020204" pitchFamily="34" charset="0"/>
                        </a:rPr>
                        <a:t>Have never earned a doctoral or terminal degree in any field</a:t>
                      </a:r>
                    </a:p>
                    <a:p>
                      <a:pPr marL="285750" indent="-285750">
                        <a:lnSpc>
                          <a:spcPct val="100000"/>
                        </a:lnSpc>
                        <a:spcAft>
                          <a:spcPts val="600"/>
                        </a:spcAft>
                        <a:buFont typeface="Arial" panose="020B0604020202020204" pitchFamily="34" charset="0"/>
                        <a:buChar char="•"/>
                      </a:pPr>
                      <a:endParaRPr lang="en-US" sz="1600" b="1" dirty="0">
                        <a:solidFill>
                          <a:schemeClr val="bg1"/>
                        </a:solidFill>
                        <a:effectLst/>
                        <a:latin typeface="Arial" panose="020B0604020202020204" pitchFamily="34" charset="0"/>
                      </a:endParaRPr>
                    </a:p>
                    <a:p>
                      <a:pPr marL="285750" indent="-285750">
                        <a:lnSpc>
                          <a:spcPct val="100000"/>
                        </a:lnSpc>
                        <a:spcAft>
                          <a:spcPts val="600"/>
                        </a:spcAft>
                        <a:buFont typeface="Arial" panose="020B0604020202020204" pitchFamily="34" charset="0"/>
                        <a:buChar char="•"/>
                      </a:pPr>
                      <a:r>
                        <a:rPr lang="en-US" sz="1600" b="1" dirty="0">
                          <a:solidFill>
                            <a:schemeClr val="bg1"/>
                          </a:solidFill>
                          <a:effectLst/>
                          <a:latin typeface="Arial" panose="020B0604020202020204" pitchFamily="34" charset="0"/>
                        </a:rPr>
                        <a:t>Have never earned a master's or professional degree </a:t>
                      </a:r>
                      <a:r>
                        <a:rPr lang="en-US" sz="1600" dirty="0">
                          <a:solidFill>
                            <a:schemeClr val="bg1"/>
                          </a:solidFill>
                          <a:effectLst/>
                          <a:latin typeface="Arial" panose="020B0604020202020204" pitchFamily="34" charset="0"/>
                        </a:rPr>
                        <a:t>(see joint bachelor's-master's degree information below) in any field, or completed more than one academic year in a graduate degree-granting program, </a:t>
                      </a:r>
                      <a:r>
                        <a:rPr lang="en-US" sz="1600" b="1" dirty="0">
                          <a:solidFill>
                            <a:schemeClr val="bg1"/>
                          </a:solidFill>
                          <a:effectLst/>
                          <a:latin typeface="Arial" panose="020B0604020202020204" pitchFamily="34" charset="0"/>
                        </a:rPr>
                        <a:t>unless (i) returning to graduate study after an interruption of two (2) or more consecutive years immediately preceding the application deadline, and; (ii) are not enrolled in a graduate degree program at the application deadline</a:t>
                      </a:r>
                    </a:p>
                    <a:p>
                      <a:pPr marL="285750" indent="-285750">
                        <a:lnSpc>
                          <a:spcPct val="100000"/>
                        </a:lnSpc>
                        <a:spcAft>
                          <a:spcPts val="600"/>
                        </a:spcAft>
                        <a:buFont typeface="Arial" panose="020B0604020202020204" pitchFamily="34" charset="0"/>
                        <a:buChar char="•"/>
                      </a:pPr>
                      <a:endParaRPr lang="en-US" sz="1600" b="1" dirty="0">
                        <a:solidFill>
                          <a:schemeClr val="bg1"/>
                        </a:solidFill>
                        <a:effectLst/>
                        <a:latin typeface="Arial" panose="020B0604020202020204" pitchFamily="34" charset="0"/>
                      </a:endParaRPr>
                    </a:p>
                    <a:p>
                      <a:pPr marL="285750" indent="-285750">
                        <a:lnSpc>
                          <a:spcPct val="100000"/>
                        </a:lnSpc>
                        <a:spcAft>
                          <a:spcPts val="600"/>
                        </a:spcAft>
                        <a:buFont typeface="Arial" panose="020B0604020202020204" pitchFamily="34" charset="0"/>
                        <a:buChar char="•"/>
                      </a:pPr>
                      <a:r>
                        <a:rPr lang="en-US" sz="1600" dirty="0">
                          <a:solidFill>
                            <a:schemeClr val="bg1"/>
                          </a:solidFill>
                          <a:effectLst/>
                          <a:latin typeface="Arial" panose="020B0604020202020204" pitchFamily="34" charset="0"/>
                        </a:rPr>
                        <a:t>Not be a current NSF employee</a:t>
                      </a:r>
                    </a:p>
                  </a:txBody>
                  <a:tcPr marL="47625" marR="47625" marT="0" marB="0">
                    <a:lnL>
                      <a:noFill/>
                    </a:lnL>
                    <a:lnR>
                      <a:noFill/>
                    </a:lnR>
                    <a:lnT>
                      <a:noFill/>
                    </a:lnT>
                    <a:lnB>
                      <a:noFill/>
                    </a:lnB>
                  </a:tcPr>
                </a:tc>
                <a:extLst>
                  <a:ext uri="{0D108BD9-81ED-4DB2-BD59-A6C34878D82A}">
                    <a16:rowId xmlns:a16="http://schemas.microsoft.com/office/drawing/2014/main" val="2227455741"/>
                  </a:ext>
                </a:extLst>
              </a:tr>
            </a:tbl>
          </a:graphicData>
        </a:graphic>
      </p:graphicFrame>
      <p:graphicFrame>
        <p:nvGraphicFramePr>
          <p:cNvPr id="7" name="Table 6">
            <a:extLst>
              <a:ext uri="{FF2B5EF4-FFF2-40B4-BE49-F238E27FC236}">
                <a16:creationId xmlns:a16="http://schemas.microsoft.com/office/drawing/2014/main" id="{59141493-183E-5D42-801C-F92B0E7D837B}"/>
              </a:ext>
            </a:extLst>
          </p:cNvPr>
          <p:cNvGraphicFramePr>
            <a:graphicFrameLocks noGrp="1"/>
          </p:cNvGraphicFramePr>
          <p:nvPr>
            <p:extLst>
              <p:ext uri="{D42A27DB-BD31-4B8C-83A1-F6EECF244321}">
                <p14:modId xmlns:p14="http://schemas.microsoft.com/office/powerpoint/2010/main" val="393686198"/>
              </p:ext>
            </p:extLst>
          </p:nvPr>
        </p:nvGraphicFramePr>
        <p:xfrm>
          <a:off x="457199" y="718326"/>
          <a:ext cx="8043705" cy="1828800"/>
        </p:xfrm>
        <a:graphic>
          <a:graphicData uri="http://schemas.openxmlformats.org/drawingml/2006/table">
            <a:tbl>
              <a:tblPr/>
              <a:tblGrid>
                <a:gridCol w="8043705">
                  <a:extLst>
                    <a:ext uri="{9D8B030D-6E8A-4147-A177-3AD203B41FA5}">
                      <a16:colId xmlns:a16="http://schemas.microsoft.com/office/drawing/2014/main" val="1811006365"/>
                    </a:ext>
                  </a:extLst>
                </a:gridCol>
              </a:tblGrid>
              <a:tr h="1714453">
                <a:tc>
                  <a:txBody>
                    <a:bodyPr/>
                    <a:lstStyle/>
                    <a:p>
                      <a:pPr marL="0" indent="0">
                        <a:buFont typeface="Arial" panose="020B0604020202020204" pitchFamily="34" charset="0"/>
                        <a:buNone/>
                      </a:pPr>
                      <a:r>
                        <a:rPr lang="en-US" dirty="0">
                          <a:solidFill>
                            <a:schemeClr val="bg1"/>
                          </a:solidFill>
                          <a:effectLst/>
                          <a:latin typeface="Arial" panose="020B0604020202020204" pitchFamily="34" charset="0"/>
                        </a:rPr>
                        <a:t>BY</a:t>
                      </a:r>
                      <a:r>
                        <a:rPr lang="en-US" dirty="0">
                          <a:effectLst/>
                          <a:latin typeface="Arial" panose="020B0604020202020204" pitchFamily="34" charset="0"/>
                        </a:rPr>
                        <a:t> </a:t>
                      </a:r>
                      <a:r>
                        <a:rPr lang="en-US" dirty="0">
                          <a:solidFill>
                            <a:schemeClr val="bg1"/>
                          </a:solidFill>
                          <a:effectLst/>
                          <a:latin typeface="Arial" panose="020B0604020202020204" pitchFamily="34" charset="0"/>
                        </a:rPr>
                        <a:t>THE APPLICATION DEADLINE – October 2023</a:t>
                      </a:r>
                    </a:p>
                    <a:p>
                      <a:pPr marL="285750" indent="-285750">
                        <a:buFont typeface="Arial" panose="020B0604020202020204" pitchFamily="34" charset="0"/>
                        <a:buChar char="•"/>
                      </a:pPr>
                      <a:r>
                        <a:rPr lang="en-US" sz="1600" dirty="0">
                          <a:solidFill>
                            <a:schemeClr val="bg1"/>
                          </a:solidFill>
                          <a:effectLst/>
                          <a:latin typeface="Arial" panose="020B0604020202020204" pitchFamily="34" charset="0"/>
                        </a:rPr>
                        <a:t>Be a </a:t>
                      </a:r>
                      <a:r>
                        <a:rPr lang="en-US" sz="1600" b="1" dirty="0">
                          <a:solidFill>
                            <a:schemeClr val="bg1"/>
                          </a:solidFill>
                          <a:effectLst/>
                          <a:latin typeface="Arial" panose="020B0604020202020204" pitchFamily="34" charset="0"/>
                        </a:rPr>
                        <a:t>U.S. citizen, national, or permanent resident</a:t>
                      </a:r>
                    </a:p>
                    <a:p>
                      <a:pPr marL="285750" indent="-285750">
                        <a:buFont typeface="Arial" panose="020B0604020202020204" pitchFamily="34" charset="0"/>
                        <a:buChar char="•"/>
                      </a:pPr>
                      <a:endParaRPr lang="en-US" b="1" dirty="0">
                        <a:solidFill>
                          <a:schemeClr val="bg1"/>
                        </a:solidFill>
                        <a:effectLst/>
                        <a:latin typeface="Arial" panose="020B0604020202020204" pitchFamily="34" charset="0"/>
                      </a:endParaRPr>
                    </a:p>
                    <a:p>
                      <a:pPr marL="285750" indent="-285750">
                        <a:buFont typeface="Arial" panose="020B0604020202020204" pitchFamily="34" charset="0"/>
                        <a:buChar char="•"/>
                      </a:pPr>
                      <a:r>
                        <a:rPr lang="en-US" sz="1600" dirty="0">
                          <a:solidFill>
                            <a:schemeClr val="bg1"/>
                          </a:solidFill>
                          <a:effectLst/>
                          <a:latin typeface="Arial" panose="020B0604020202020204" pitchFamily="34" charset="0"/>
                        </a:rPr>
                        <a:t>Intend to enroll or be enrolled full-time in a research-based master's or doctoral degree program in an eligible Field of Study in STEM or STEM education</a:t>
                      </a:r>
                    </a:p>
                    <a:p>
                      <a:pPr marL="0" indent="0">
                        <a:buFont typeface="Arial" panose="020B0604020202020204" pitchFamily="34" charset="0"/>
                        <a:buNone/>
                      </a:pPr>
                      <a:br>
                        <a:rPr lang="en-US" dirty="0">
                          <a:solidFill>
                            <a:schemeClr val="bg1"/>
                          </a:solidFill>
                          <a:effectLst/>
                          <a:latin typeface="Arial" panose="020B0604020202020204" pitchFamily="34" charset="0"/>
                        </a:rPr>
                      </a:br>
                      <a:endParaRPr lang="en-US" dirty="0">
                        <a:solidFill>
                          <a:schemeClr val="bg1"/>
                        </a:solidFill>
                        <a:effectLst/>
                        <a:latin typeface="Arial" panose="020B060402020202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1494814447"/>
                  </a:ext>
                </a:extLst>
              </a:tr>
            </a:tbl>
          </a:graphicData>
        </a:graphic>
      </p:graphicFrame>
    </p:spTree>
    <p:extLst>
      <p:ext uri="{BB962C8B-B14F-4D97-AF65-F5344CB8AC3E}">
        <p14:creationId xmlns:p14="http://schemas.microsoft.com/office/powerpoint/2010/main" val="422705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8541-671A-D0C6-0CDC-50EE15B4EFF2}"/>
              </a:ext>
            </a:extLst>
          </p:cNvPr>
          <p:cNvSpPr>
            <a:spLocks noGrp="1"/>
          </p:cNvSpPr>
          <p:nvPr>
            <p:ph type="title"/>
          </p:nvPr>
        </p:nvSpPr>
        <p:spPr/>
        <p:txBody>
          <a:bodyPr/>
          <a:lstStyle/>
          <a:p>
            <a:r>
              <a:rPr lang="en-US" dirty="0">
                <a:solidFill>
                  <a:srgbClr val="FFCC66"/>
                </a:solidFill>
              </a:rPr>
              <a:t>Eligibility Verification</a:t>
            </a:r>
          </a:p>
        </p:txBody>
      </p:sp>
      <p:sp>
        <p:nvSpPr>
          <p:cNvPr id="3" name="Content Placeholder 2">
            <a:extLst>
              <a:ext uri="{FF2B5EF4-FFF2-40B4-BE49-F238E27FC236}">
                <a16:creationId xmlns:a16="http://schemas.microsoft.com/office/drawing/2014/main" id="{69E676DB-3D67-15CA-BF2C-F4D351F680E5}"/>
              </a:ext>
            </a:extLst>
          </p:cNvPr>
          <p:cNvSpPr>
            <a:spLocks noGrp="1"/>
          </p:cNvSpPr>
          <p:nvPr>
            <p:ph idx="1"/>
          </p:nvPr>
        </p:nvSpPr>
        <p:spPr/>
        <p:txBody>
          <a:bodyPr>
            <a:normAutofit fontScale="85000" lnSpcReduction="10000"/>
          </a:bodyPr>
          <a:lstStyle/>
          <a:p>
            <a:r>
              <a:rPr lang="en-US" dirty="0">
                <a:solidFill>
                  <a:schemeClr val="bg1"/>
                </a:solidFill>
              </a:rPr>
              <a:t>Use the NSF Online Eligibility Questionnaire</a:t>
            </a:r>
          </a:p>
          <a:p>
            <a:pPr lvl="1"/>
            <a:r>
              <a:rPr lang="en-US" dirty="0">
                <a:hlinkClick r:id="rId2"/>
              </a:rPr>
              <a:t>https://www.nsfgrfp.org/applicants/fellowship-eligibility/</a:t>
            </a:r>
            <a:r>
              <a:rPr lang="en-US" dirty="0"/>
              <a:t> </a:t>
            </a:r>
          </a:p>
          <a:p>
            <a:pPr lvl="1"/>
            <a:endParaRPr lang="en-US" dirty="0">
              <a:solidFill>
                <a:schemeClr val="bg1"/>
              </a:solidFill>
            </a:endParaRPr>
          </a:p>
          <a:p>
            <a:pPr lvl="1"/>
            <a:r>
              <a:rPr lang="en-US" dirty="0">
                <a:solidFill>
                  <a:schemeClr val="bg1"/>
                </a:solidFill>
              </a:rPr>
              <a:t>This eligibility questionnaire is provided as a tool to assist potential applicants for the NSF GRFP. The information contained in this questionnaire is based on the official eligibility information in the NSF GRF Program Solicitation but is not an official determination of an individual's eligibility.</a:t>
            </a:r>
          </a:p>
          <a:p>
            <a:pPr lvl="1"/>
            <a:endParaRPr lang="en-US" dirty="0">
              <a:solidFill>
                <a:schemeClr val="bg1"/>
              </a:solidFill>
            </a:endParaRPr>
          </a:p>
          <a:p>
            <a:pPr lvl="1"/>
            <a:r>
              <a:rPr lang="en-US" dirty="0">
                <a:solidFill>
                  <a:schemeClr val="bg1"/>
                </a:solidFill>
              </a:rPr>
              <a:t>Part of the application process is you certifying you are eligible!</a:t>
            </a:r>
          </a:p>
        </p:txBody>
      </p:sp>
    </p:spTree>
    <p:extLst>
      <p:ext uri="{BB962C8B-B14F-4D97-AF65-F5344CB8AC3E}">
        <p14:creationId xmlns:p14="http://schemas.microsoft.com/office/powerpoint/2010/main" val="192154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E65E3F1870AA4E88AEE99AD4BEC20C" ma:contentTypeVersion="7" ma:contentTypeDescription="Create a new document." ma:contentTypeScope="" ma:versionID="a2547b136d3e8d2f192de6f2a6645799">
  <xsd:schema xmlns:xsd="http://www.w3.org/2001/XMLSchema" xmlns:xs="http://www.w3.org/2001/XMLSchema" xmlns:p="http://schemas.microsoft.com/office/2006/metadata/properties" xmlns:ns2="61728b30-9a6d-473b-9882-be4643976298" xmlns:ns3="d464ec57-7226-4c99-9f27-90be6fee99f8" targetNamespace="http://schemas.microsoft.com/office/2006/metadata/properties" ma:root="true" ma:fieldsID="93ddd6909f5efdc006f251d6e201c782" ns2:_="" ns3:_="">
    <xsd:import namespace="61728b30-9a6d-473b-9882-be4643976298"/>
    <xsd:import namespace="d464ec57-7226-4c99-9f27-90be6fee99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28b30-9a6d-473b-9882-be4643976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4ec57-7226-4c99-9f27-90be6fee99f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464ec57-7226-4c99-9f27-90be6fee99f8">
      <UserInfo>
        <DisplayName>Argys, Laura</DisplayName>
        <AccountId>9</AccountId>
        <AccountType/>
      </UserInfo>
      <UserInfo>
        <DisplayName>Cornett, Maxwell</DisplayName>
        <AccountId>17</AccountId>
        <AccountType/>
      </UserInfo>
      <UserInfo>
        <DisplayName>Brown, Nadja M</DisplayName>
        <AccountId>18</AccountId>
        <AccountType/>
      </UserInfo>
      <UserInfo>
        <DisplayName>Andreassen, Aksel</DisplayName>
        <AccountId>19</AccountId>
        <AccountType/>
      </UserInfo>
      <UserInfo>
        <DisplayName>Ball, Nicole</DisplayName>
        <AccountId>20</AccountId>
        <AccountType/>
      </UserInfo>
      <UserInfo>
        <DisplayName>Clemons, Camryn</DisplayName>
        <AccountId>21</AccountId>
        <AccountType/>
      </UserInfo>
      <UserInfo>
        <DisplayName>Wagner, Katlyn</DisplayName>
        <AccountId>22</AccountId>
        <AccountType/>
      </UserInfo>
      <UserInfo>
        <DisplayName>Wright, Mirakle</DisplayName>
        <AccountId>23</AccountId>
        <AccountType/>
      </UserInfo>
      <UserInfo>
        <DisplayName>Saran, Nicole</DisplayName>
        <AccountId>24</AccountId>
        <AccountType/>
      </UserInfo>
      <UserInfo>
        <DisplayName>Scheideman, Fayelynn</DisplayName>
        <AccountId>25</AccountId>
        <AccountType/>
      </UserInfo>
      <UserInfo>
        <DisplayName>Marrs, Kaitlin</DisplayName>
        <AccountId>26</AccountId>
        <AccountType/>
      </UserInfo>
      <UserInfo>
        <DisplayName>Kirth, Angela</DisplayName>
        <AccountId>27</AccountId>
        <AccountType/>
      </UserInfo>
      <UserInfo>
        <DisplayName>Rockhold, Leia</DisplayName>
        <AccountId>28</AccountId>
        <AccountType/>
      </UserInfo>
      <UserInfo>
        <DisplayName>Jones, Gabrielle</DisplayName>
        <AccountId>29</AccountId>
        <AccountType/>
      </UserInfo>
      <UserInfo>
        <DisplayName>Nigl, Brianna</DisplayName>
        <AccountId>30</AccountId>
        <AccountType/>
      </UserInfo>
      <UserInfo>
        <DisplayName>Munnelly, Patrick</DisplayName>
        <AccountId>31</AccountId>
        <AccountType/>
      </UserInfo>
      <UserInfo>
        <DisplayName>Puente Puente, Jose</DisplayName>
        <AccountId>32</AccountId>
        <AccountType/>
      </UserInfo>
      <UserInfo>
        <DisplayName>Srinivasan, Sneha</DisplayName>
        <AccountId>33</AccountId>
        <AccountType/>
      </UserInfo>
      <UserInfo>
        <DisplayName>Knodell, Matthew</DisplayName>
        <AccountId>34</AccountId>
        <AccountType/>
      </UserInfo>
      <UserInfo>
        <DisplayName>Rhyne, Johnathan</DisplayName>
        <AccountId>35</AccountId>
        <AccountType/>
      </UserInfo>
      <UserInfo>
        <DisplayName>Ramirez, Keni</DisplayName>
        <AccountId>36</AccountId>
        <AccountType/>
      </UserInfo>
      <UserInfo>
        <DisplayName>Sogue, Sally</DisplayName>
        <AccountId>37</AccountId>
        <AccountType/>
      </UserInfo>
      <UserInfo>
        <DisplayName>Pharris, Benjamin</DisplayName>
        <AccountId>38</AccountId>
        <AccountType/>
      </UserInfo>
      <UserInfo>
        <DisplayName>Alghamdi, Ali</DisplayName>
        <AccountId>39</AccountId>
        <AccountType/>
      </UserInfo>
      <UserInfo>
        <DisplayName>Kocet, Michael</DisplayName>
        <AccountId>41</AccountId>
        <AccountType/>
      </UserInfo>
    </SharedWithUsers>
  </documentManagement>
</p:properties>
</file>

<file path=customXml/itemProps1.xml><?xml version="1.0" encoding="utf-8"?>
<ds:datastoreItem xmlns:ds="http://schemas.openxmlformats.org/officeDocument/2006/customXml" ds:itemID="{FD1B4946-936A-42C4-AB70-3A10CE802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28b30-9a6d-473b-9882-be4643976298"/>
    <ds:schemaRef ds:uri="d464ec57-7226-4c99-9f27-90be6fee9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DAAA6-B228-4F65-99C5-4EB1220AD3ED}">
  <ds:schemaRefs>
    <ds:schemaRef ds:uri="http://schemas.microsoft.com/sharepoint/v3/contenttype/forms"/>
  </ds:schemaRefs>
</ds:datastoreItem>
</file>

<file path=customXml/itemProps3.xml><?xml version="1.0" encoding="utf-8"?>
<ds:datastoreItem xmlns:ds="http://schemas.openxmlformats.org/officeDocument/2006/customXml" ds:itemID="{BC00059B-AE41-41F8-9C30-0F2C6EBBAC11}">
  <ds:schemaRefs>
    <ds:schemaRef ds:uri="http://purl.org/dc/terms/"/>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d464ec57-7226-4c99-9f27-90be6fee99f8"/>
    <ds:schemaRef ds:uri="http://schemas.microsoft.com/office/infopath/2007/PartnerControls"/>
    <ds:schemaRef ds:uri="http://schemas.openxmlformats.org/package/2006/metadata/core-properties"/>
    <ds:schemaRef ds:uri="61728b30-9a6d-473b-9882-be4643976298"/>
  </ds:schemaRefs>
</ds:datastoreItem>
</file>

<file path=docProps/app.xml><?xml version="1.0" encoding="utf-8"?>
<Properties xmlns="http://schemas.openxmlformats.org/officeDocument/2006/extended-properties" xmlns:vt="http://schemas.openxmlformats.org/officeDocument/2006/docPropsVTypes">
  <Template/>
  <TotalTime>17908</TotalTime>
  <Words>2807</Words>
  <Application>Microsoft Office PowerPoint</Application>
  <PresentationFormat>On-screen Show (4:3)</PresentationFormat>
  <Paragraphs>286</Paragraphs>
  <Slides>33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Open Sans</vt:lpstr>
      <vt:lpstr>Office Theme</vt:lpstr>
      <vt:lpstr>Applying for the 2024 NSF Graduate Research Fellowship (GRF) in Fall 2023</vt:lpstr>
      <vt:lpstr>Topics</vt:lpstr>
      <vt:lpstr>Purpose of the GRFP</vt:lpstr>
      <vt:lpstr>PowerPoint Presentation</vt:lpstr>
      <vt:lpstr>NSF Graduate Research Fellowships</vt:lpstr>
      <vt:lpstr>Eligibility</vt:lpstr>
      <vt:lpstr>Fields of Study</vt:lpstr>
      <vt:lpstr>APPLICANT ELIGIBILITY</vt:lpstr>
      <vt:lpstr>Eligibility Verification</vt:lpstr>
      <vt:lpstr>Levels of Applicants and Number of Times You Can Apply</vt:lpstr>
      <vt:lpstr>GRFP Application Materials and Review</vt:lpstr>
      <vt:lpstr>GRF APPLICATION </vt:lpstr>
      <vt:lpstr>PERSONAL, RELEVANT BACKGROUND AND FUTURE GOALS (3 PAGES)</vt:lpstr>
      <vt:lpstr>GRADUATE RESEARCH PLAN (2 PAGES)</vt:lpstr>
      <vt:lpstr>PowerPoint Presentation</vt:lpstr>
      <vt:lpstr>Selection Process</vt:lpstr>
      <vt:lpstr>Panel Review Process</vt:lpstr>
      <vt:lpstr>What’s in a Review??</vt:lpstr>
      <vt:lpstr>PowerPoint Presentation</vt:lpstr>
      <vt:lpstr>BROADER IMPACTS</vt:lpstr>
      <vt:lpstr>Advice from a Recent Reviewer</vt:lpstr>
      <vt:lpstr>Advice - Continued</vt:lpstr>
      <vt:lpstr>Advice - Continued</vt:lpstr>
      <vt:lpstr>Suggestions from a Recent Applicant/Awardee</vt:lpstr>
      <vt:lpstr>Submission Process</vt:lpstr>
      <vt:lpstr>Research.gov</vt:lpstr>
      <vt:lpstr>What to expect at Research.gov</vt:lpstr>
      <vt:lpstr>The first step is to Certify you are Eligible</vt:lpstr>
      <vt:lpstr>This is the application portal</vt:lpstr>
      <vt:lpstr>SUBMISSION: ALL APPLICATIONS MUST BE UPLOADED TO RESEARCH.GOV BY 5:00 PM LOCAL TIME (e.g., MDT)</vt:lpstr>
      <vt:lpstr>PowerPoint Presentation</vt:lpstr>
      <vt:lpstr>How we can help you moving forward</vt:lpstr>
      <vt:lpstr>Resources</vt:lpstr>
    </vt:vector>
  </TitlesOfParts>
  <Company>university of colorado at boulder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the GRF Program Guidelines http://www.nsf.gov/pubs/2015/nsf15597/nsf15597.htm</dc:title>
  <dc:creator>joann silverstein</dc:creator>
  <cp:lastModifiedBy>Argys, Laura</cp:lastModifiedBy>
  <cp:revision>370</cp:revision>
  <cp:lastPrinted>2023-04-21T15:28:23Z</cp:lastPrinted>
  <dcterms:created xsi:type="dcterms:W3CDTF">2015-09-21T00:07:22Z</dcterms:created>
  <dcterms:modified xsi:type="dcterms:W3CDTF">2023-08-25T14:18:11Z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0x0101005DE65E3F1870AA4E88AEE99AD4BEC20C</vt:lpwstr>
  </property>
</Properties>
</file>