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8"/>
  </p:notesMasterIdLst>
  <p:sldIdLst>
    <p:sldId id="273" r:id="rId5"/>
    <p:sldId id="293" r:id="rId6"/>
    <p:sldId id="306" r:id="rId7"/>
    <p:sldId id="300" r:id="rId8"/>
    <p:sldId id="259" r:id="rId9"/>
    <p:sldId id="261" r:id="rId10"/>
    <p:sldId id="301" r:id="rId11"/>
    <p:sldId id="296" r:id="rId12"/>
    <p:sldId id="258" r:id="rId13"/>
    <p:sldId id="295" r:id="rId14"/>
    <p:sldId id="297" r:id="rId15"/>
    <p:sldId id="307" r:id="rId16"/>
    <p:sldId id="263" r:id="rId17"/>
    <p:sldId id="315" r:id="rId18"/>
    <p:sldId id="310" r:id="rId19"/>
    <p:sldId id="311" r:id="rId20"/>
    <p:sldId id="312" r:id="rId21"/>
    <p:sldId id="313" r:id="rId22"/>
    <p:sldId id="278" r:id="rId23"/>
    <p:sldId id="288" r:id="rId24"/>
    <p:sldId id="260" r:id="rId25"/>
    <p:sldId id="314" r:id="rId26"/>
    <p:sldId id="308" r:id="rId27"/>
    <p:sldId id="281" r:id="rId28"/>
    <p:sldId id="291" r:id="rId29"/>
    <p:sldId id="305" r:id="rId30"/>
    <p:sldId id="267" r:id="rId31"/>
    <p:sldId id="268" r:id="rId32"/>
    <p:sldId id="286" r:id="rId33"/>
    <p:sldId id="287" r:id="rId34"/>
    <p:sldId id="277" r:id="rId35"/>
    <p:sldId id="303" r:id="rId36"/>
    <p:sldId id="299" r:id="rId3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0000FF"/>
    <a:srgbClr val="C76F0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9"/>
    <p:restoredTop sz="50000"/>
  </p:normalViewPr>
  <p:slideViewPr>
    <p:cSldViewPr snapToGrid="0" snapToObjects="1">
      <p:cViewPr varScale="1">
        <p:scale>
          <a:sx n="97" d="100"/>
          <a:sy n="97" d="100"/>
        </p:scale>
        <p:origin x="979" y="72"/>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snapToGrid="0" snapToObjects="1">
      <p:cViewPr varScale="1">
        <p:scale>
          <a:sx n="62" d="100"/>
          <a:sy n="62" d="100"/>
        </p:scale>
        <p:origin x="3226" y="6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BB17292-ED15-684A-9F52-340A4154D030}" type="datetimeFigureOut">
              <a:rPr lang="en-US" smtClean="0"/>
              <a:t>9/3/2024</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6BA399D-2DF5-EB4D-9890-7535134E832F}" type="slidenum">
              <a:rPr lang="en-US" smtClean="0"/>
              <a:t>‹#›</a:t>
            </a:fld>
            <a:endParaRPr lang="en-US" dirty="0"/>
          </a:p>
        </p:txBody>
      </p:sp>
    </p:spTree>
    <p:extLst>
      <p:ext uri="{BB962C8B-B14F-4D97-AF65-F5344CB8AC3E}">
        <p14:creationId xmlns:p14="http://schemas.microsoft.com/office/powerpoint/2010/main" val="1195320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BA399D-2DF5-EB4D-9890-7535134E832F}" type="slidenum">
              <a:rPr lang="en-US" smtClean="0"/>
              <a:t>1</a:t>
            </a:fld>
            <a:endParaRPr lang="en-US" dirty="0"/>
          </a:p>
        </p:txBody>
      </p:sp>
    </p:spTree>
    <p:extLst>
      <p:ext uri="{BB962C8B-B14F-4D97-AF65-F5344CB8AC3E}">
        <p14:creationId xmlns:p14="http://schemas.microsoft.com/office/powerpoint/2010/main" val="37184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4:notes"/>
          <p:cNvSpPr txBox="1">
            <a:spLocks noGrp="1"/>
          </p:cNvSpPr>
          <p:nvPr>
            <p:ph type="body" idx="1"/>
          </p:nvPr>
        </p:nvSpPr>
        <p:spPr>
          <a:xfrm>
            <a:off x="701040" y="4473892"/>
            <a:ext cx="5608320" cy="3660458"/>
          </a:xfrm>
          <a:prstGeom prst="rect">
            <a:avLst/>
          </a:prstGeom>
          <a:noFill/>
          <a:ln>
            <a:noFill/>
          </a:ln>
        </p:spPr>
        <p:txBody>
          <a:bodyPr spcFirstLastPara="1" wrap="square" lIns="93162" tIns="46568" rIns="93162" bIns="46568" anchor="t" anchorCtr="0">
            <a:noAutofit/>
          </a:bodyPr>
          <a:lstStyle/>
          <a:p>
            <a:pPr>
              <a:buSzPts val="1400"/>
            </a:pPr>
            <a:r>
              <a:rPr lang="en-US" dirty="0"/>
              <a:t>The historical success rate is approximately 15%  (12-18) </a:t>
            </a:r>
          </a:p>
          <a:p>
            <a:pPr>
              <a:buSzPts val="1400"/>
            </a:pPr>
            <a:endParaRPr dirty="0"/>
          </a:p>
        </p:txBody>
      </p:sp>
      <p:sp>
        <p:nvSpPr>
          <p:cNvPr id="168" name="Google Shape;168;p4: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6:notes"/>
          <p:cNvSpPr>
            <a:spLocks noGrp="1" noRot="1" noChangeAspect="1"/>
          </p:cNvSpPr>
          <p:nvPr>
            <p:ph type="sldImg" idx="2"/>
          </p:nvPr>
        </p:nvSpPr>
        <p:spPr>
          <a:xfrm>
            <a:off x="1457325" y="1181100"/>
            <a:ext cx="4251325" cy="3189288"/>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86" name="Google Shape;186;p6:notes"/>
          <p:cNvSpPr txBox="1">
            <a:spLocks noGrp="1"/>
          </p:cNvSpPr>
          <p:nvPr>
            <p:ph type="body" idx="1"/>
          </p:nvPr>
        </p:nvSpPr>
        <p:spPr>
          <a:xfrm>
            <a:off x="701040" y="4473892"/>
            <a:ext cx="5608320" cy="3660458"/>
          </a:xfrm>
          <a:prstGeom prst="rect">
            <a:avLst/>
          </a:prstGeom>
          <a:noFill/>
          <a:ln>
            <a:noFill/>
          </a:ln>
        </p:spPr>
        <p:txBody>
          <a:bodyPr spcFirstLastPara="1" wrap="square" lIns="93162" tIns="46568" rIns="93162" bIns="46568" anchor="t" anchorCtr="0">
            <a:noAutofit/>
          </a:bodyPr>
          <a:lstStyle/>
          <a:p>
            <a:pPr>
              <a:buSzPts val="1400"/>
            </a:pPr>
            <a:endParaRPr/>
          </a:p>
        </p:txBody>
      </p:sp>
      <p:sp>
        <p:nvSpPr>
          <p:cNvPr id="187" name="Google Shape;187;p6:notes"/>
          <p:cNvSpPr txBox="1">
            <a:spLocks noGrp="1"/>
          </p:cNvSpPr>
          <p:nvPr>
            <p:ph type="sldNum" idx="12"/>
          </p:nvPr>
        </p:nvSpPr>
        <p:spPr>
          <a:xfrm>
            <a:off x="3970938" y="8829967"/>
            <a:ext cx="3037840" cy="466433"/>
          </a:xfrm>
          <a:prstGeom prst="rect">
            <a:avLst/>
          </a:prstGeom>
          <a:noFill/>
          <a:ln>
            <a:noFill/>
          </a:ln>
        </p:spPr>
        <p:txBody>
          <a:bodyPr spcFirstLastPara="1" wrap="square" lIns="93162" tIns="46568" rIns="93162" bIns="46568" anchor="b" anchorCtr="0">
            <a:noAutofit/>
          </a:bodyPr>
          <a:lstStyle/>
          <a:p>
            <a:pPr>
              <a:buClr>
                <a:srgbClr val="000000"/>
              </a:buClr>
              <a:buSzPts val="1800"/>
            </a:pPr>
            <a:fld id="{00000000-1234-1234-1234-123412341234}" type="slidenum">
              <a:rPr lang="en-US" sz="1800">
                <a:solidFill>
                  <a:srgbClr val="000000"/>
                </a:solidFill>
                <a:latin typeface="Calibri"/>
                <a:ea typeface="Calibri"/>
                <a:cs typeface="Calibri"/>
                <a:sym typeface="Calibri"/>
              </a:rPr>
              <a:pPr>
                <a:buClr>
                  <a:srgbClr val="000000"/>
                </a:buClr>
                <a:buSzPts val="1800"/>
              </a:pPr>
              <a:t>6</a:t>
            </a:fld>
            <a:endParaRPr sz="1800">
              <a:solidFill>
                <a:srgbClr val="000000"/>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1234616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388627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3913299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919621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281451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2166967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1520862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4197332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943025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2205947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439137-5628-3A4F-85A7-325C5FFA7E37}" type="datetimeFigureOut">
              <a:rPr lang="en-US" smtClean="0"/>
              <a:t>9/3/2024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14DAF5-D006-AA4B-9B3C-E7306E31A5E9}" type="slidenum">
              <a:rPr lang="en-US" smtClean="0"/>
              <a:t>‹#›</a:t>
            </a:fld>
            <a:endParaRPr lang="en-US" dirty="0"/>
          </a:p>
        </p:txBody>
      </p:sp>
    </p:spTree>
    <p:extLst>
      <p:ext uri="{BB962C8B-B14F-4D97-AF65-F5344CB8AC3E}">
        <p14:creationId xmlns:p14="http://schemas.microsoft.com/office/powerpoint/2010/main" val="89301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39137-5628-3A4F-85A7-325C5FFA7E37}" type="datetimeFigureOut">
              <a:rPr lang="en-US" smtClean="0"/>
              <a:t>9/3/2024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14DAF5-D006-AA4B-9B3C-E7306E31A5E9}" type="slidenum">
              <a:rPr lang="en-US" smtClean="0"/>
              <a:t>‹#›</a:t>
            </a:fld>
            <a:endParaRPr lang="en-US" dirty="0"/>
          </a:p>
        </p:txBody>
      </p:sp>
    </p:spTree>
    <p:extLst>
      <p:ext uri="{BB962C8B-B14F-4D97-AF65-F5344CB8AC3E}">
        <p14:creationId xmlns:p14="http://schemas.microsoft.com/office/powerpoint/2010/main" val="1026364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Carol.Achziger@ucdenver.edu" TargetMode="External"/><Relationship Id="rId4" Type="http://schemas.openxmlformats.org/officeDocument/2006/relationships/hyperlink" Target="mailto:Laura.Argys@ucdenver.edu"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https://www.nsfgrfp.org/applicants/fellowship-eligibility/"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nsfgrfp.org/applicants/application_component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nsf.gov/pubs/2019/nsf19590/nsf19590.ht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research.gov/grfp/Login.do"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tracy.kohm@ucdenver.edu"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nsf.gov/pubs/2019/nsf19590/nsf19590.ht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Laura.Argys@ucdenver.edu" TargetMode="External"/><Relationship Id="rId2" Type="http://schemas.openxmlformats.org/officeDocument/2006/relationships/hyperlink" Target="mailto:Tracy.Kohm@ucdenver.edu"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mailto:Tracy.Kohm@ucdenver.edu" TargetMode="External"/><Relationship Id="rId3" Type="http://schemas.openxmlformats.org/officeDocument/2006/relationships/hyperlink" Target="https://nsfgrfp.org/" TargetMode="External"/><Relationship Id="rId7" Type="http://schemas.openxmlformats.org/officeDocument/2006/relationships/hyperlink" Target="mailto:Laura.Argys@ucdenver.edu" TargetMode="External"/><Relationship Id="rId2" Type="http://schemas.openxmlformats.org/officeDocument/2006/relationships/hyperlink" Target="https://nsfgrfp.org/applicants/application-resources/" TargetMode="External"/><Relationship Id="rId1" Type="http://schemas.openxmlformats.org/officeDocument/2006/relationships/slideLayout" Target="../slideLayouts/slideLayout2.xml"/><Relationship Id="rId6" Type="http://schemas.openxmlformats.org/officeDocument/2006/relationships/hyperlink" Target="https://www.nsfgrfp.org/events/" TargetMode="External"/><Relationship Id="rId5" Type="http://schemas.openxmlformats.org/officeDocument/2006/relationships/hyperlink" Target="https://www.nsfgrfp.org/resources/" TargetMode="External"/><Relationship Id="rId4" Type="http://schemas.openxmlformats.org/officeDocument/2006/relationships/hyperlink" Target="https://nsfgrfp.org/applicants/faqs/" TargetMode="External"/><Relationship Id="rId9" Type="http://schemas.openxmlformats.org/officeDocument/2006/relationships/hyperlink" Target="mailto:michael.kocet@ucdenver.ed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sf.gov/funding/programs.jsp?org=SBE" TargetMode="External"/><Relationship Id="rId2" Type="http://schemas.openxmlformats.org/officeDocument/2006/relationships/hyperlink" Target="https://www.nsf.gov/about/research_areas.js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69789" y="3928212"/>
            <a:ext cx="8604422" cy="1200329"/>
          </a:xfrm>
        </p:spPr>
        <p:txBody>
          <a:bodyPr wrap="square" anchor="b">
            <a:normAutofit/>
          </a:bodyPr>
          <a:lstStyle/>
          <a:p>
            <a:pPr algn="l">
              <a:lnSpc>
                <a:spcPct val="90000"/>
              </a:lnSpc>
            </a:pPr>
            <a:r>
              <a:rPr lang="en-US" sz="3900" b="1" dirty="0">
                <a:solidFill>
                  <a:schemeClr val="bg1"/>
                </a:solidFill>
              </a:rPr>
              <a:t>Applying for the 2025 NSF Graduate Research Fellowship (GRF) in Fall 2024</a:t>
            </a:r>
          </a:p>
        </p:txBody>
      </p:sp>
      <p:pic>
        <p:nvPicPr>
          <p:cNvPr id="6146" name="Picture 2" descr="National fellowship supports tomorrow&amp;#39;s engineering leaders">
            <a:extLst>
              <a:ext uri="{FF2B5EF4-FFF2-40B4-BE49-F238E27FC236}">
                <a16:creationId xmlns:a16="http://schemas.microsoft.com/office/drawing/2014/main" id="{CC250E3B-92C2-A547-90C4-C861C284E7D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282" b="27607"/>
          <a:stretch/>
        </p:blipFill>
        <p:spPr bwMode="auto">
          <a:xfrm>
            <a:off x="20" y="10"/>
            <a:ext cx="9143980" cy="3657590"/>
          </a:xfrm>
          <a:custGeom>
            <a:avLst/>
            <a:gdLst/>
            <a:ahLst/>
            <a:cxnLst/>
            <a:rect l="l" t="t" r="r" b="b"/>
            <a:pathLst>
              <a:path w="12192000" h="3657600">
                <a:moveTo>
                  <a:pt x="7230262" y="3468462"/>
                </a:moveTo>
                <a:lnTo>
                  <a:pt x="7197115" y="3474938"/>
                </a:lnTo>
                <a:lnTo>
                  <a:pt x="7214545" y="3473344"/>
                </a:lnTo>
                <a:cubicBezTo>
                  <a:pt x="7220308" y="3472558"/>
                  <a:pt x="7225785" y="3471224"/>
                  <a:pt x="7230262" y="3468462"/>
                </a:cubicBezTo>
                <a:close/>
                <a:moveTo>
                  <a:pt x="7009120" y="3411863"/>
                </a:moveTo>
                <a:lnTo>
                  <a:pt x="7021563" y="3422955"/>
                </a:lnTo>
                <a:lnTo>
                  <a:pt x="7021563" y="3422954"/>
                </a:lnTo>
                <a:close/>
                <a:moveTo>
                  <a:pt x="7768443" y="3303674"/>
                </a:moveTo>
                <a:lnTo>
                  <a:pt x="7768443" y="3303675"/>
                </a:lnTo>
                <a:lnTo>
                  <a:pt x="7792447" y="3326153"/>
                </a:lnTo>
                <a:cubicBezTo>
                  <a:pt x="7785969" y="3320057"/>
                  <a:pt x="7779301" y="3313961"/>
                  <a:pt x="7768443" y="3303674"/>
                </a:cubicBezTo>
                <a:close/>
                <a:moveTo>
                  <a:pt x="4038748" y="3301555"/>
                </a:moveTo>
                <a:lnTo>
                  <a:pt x="4030517" y="3313199"/>
                </a:lnTo>
                <a:cubicBezTo>
                  <a:pt x="4026230" y="3321105"/>
                  <a:pt x="4021242" y="3327345"/>
                  <a:pt x="4015609" y="3332050"/>
                </a:cubicBezTo>
                <a:lnTo>
                  <a:pt x="3996845" y="3341704"/>
                </a:lnTo>
                <a:cubicBezTo>
                  <a:pt x="4010562" y="3338155"/>
                  <a:pt x="4021944" y="3329011"/>
                  <a:pt x="4030518" y="3313199"/>
                </a:cubicBezTo>
                <a:close/>
                <a:moveTo>
                  <a:pt x="6245343" y="3298149"/>
                </a:moveTo>
                <a:lnTo>
                  <a:pt x="6274406" y="3304945"/>
                </a:lnTo>
                <a:lnTo>
                  <a:pt x="6291247" y="3311262"/>
                </a:lnTo>
                <a:lnTo>
                  <a:pt x="6291385" y="3311314"/>
                </a:lnTo>
                <a:lnTo>
                  <a:pt x="6306284" y="3317152"/>
                </a:lnTo>
                <a:lnTo>
                  <a:pt x="6308075" y="3317568"/>
                </a:lnTo>
                <a:lnTo>
                  <a:pt x="6313855" y="3319733"/>
                </a:lnTo>
                <a:cubicBezTo>
                  <a:pt x="6321454" y="3322121"/>
                  <a:pt x="6329151" y="3323858"/>
                  <a:pt x="6337048" y="3324296"/>
                </a:cubicBezTo>
                <a:lnTo>
                  <a:pt x="6308075" y="3317568"/>
                </a:lnTo>
                <a:lnTo>
                  <a:pt x="6291385" y="3311314"/>
                </a:lnTo>
                <a:lnTo>
                  <a:pt x="6276197" y="3305364"/>
                </a:lnTo>
                <a:lnTo>
                  <a:pt x="6274406" y="3304945"/>
                </a:lnTo>
                <a:lnTo>
                  <a:pt x="6268613" y="3302771"/>
                </a:lnTo>
                <a:cubicBezTo>
                  <a:pt x="6260996" y="3300370"/>
                  <a:pt x="6253273" y="3298613"/>
                  <a:pt x="6245343" y="3298149"/>
                </a:cubicBezTo>
                <a:close/>
                <a:moveTo>
                  <a:pt x="6558837" y="3268317"/>
                </a:moveTo>
                <a:cubicBezTo>
                  <a:pt x="6548970" y="3267668"/>
                  <a:pt x="6539355" y="3268073"/>
                  <a:pt x="6529984" y="3269763"/>
                </a:cubicBezTo>
                <a:lnTo>
                  <a:pt x="6589207" y="3273193"/>
                </a:lnTo>
                <a:cubicBezTo>
                  <a:pt x="6578825" y="3270668"/>
                  <a:pt x="6568705" y="3268966"/>
                  <a:pt x="6558837" y="3268317"/>
                </a:cubicBezTo>
                <a:close/>
                <a:moveTo>
                  <a:pt x="4834454" y="3207659"/>
                </a:moveTo>
                <a:cubicBezTo>
                  <a:pt x="4849504" y="3224138"/>
                  <a:pt x="4866316" y="3230376"/>
                  <a:pt x="4883986" y="3231901"/>
                </a:cubicBezTo>
                <a:lnTo>
                  <a:pt x="4858238" y="3225387"/>
                </a:lnTo>
                <a:cubicBezTo>
                  <a:pt x="4849945" y="3221578"/>
                  <a:pt x="4841981" y="3215898"/>
                  <a:pt x="4834454" y="3207659"/>
                </a:cubicBezTo>
                <a:close/>
                <a:moveTo>
                  <a:pt x="5056443" y="3205325"/>
                </a:moveTo>
                <a:lnTo>
                  <a:pt x="5072589" y="3206105"/>
                </a:lnTo>
                <a:cubicBezTo>
                  <a:pt x="5078053" y="3207563"/>
                  <a:pt x="5083590" y="3210326"/>
                  <a:pt x="5089162" y="3214707"/>
                </a:cubicBezTo>
                <a:cubicBezTo>
                  <a:pt x="5078020" y="3205944"/>
                  <a:pt x="5067015" y="3203658"/>
                  <a:pt x="5056443" y="3205325"/>
                </a:cubicBezTo>
                <a:close/>
                <a:moveTo>
                  <a:pt x="739852" y="2905443"/>
                </a:moveTo>
                <a:cubicBezTo>
                  <a:pt x="733899" y="2911992"/>
                  <a:pt x="728660" y="2919613"/>
                  <a:pt x="724278" y="2926662"/>
                </a:cubicBezTo>
                <a:cubicBezTo>
                  <a:pt x="719849" y="2933806"/>
                  <a:pt x="714527" y="2939152"/>
                  <a:pt x="708621" y="2942822"/>
                </a:cubicBezTo>
                <a:lnTo>
                  <a:pt x="691439" y="2948297"/>
                </a:lnTo>
                <a:lnTo>
                  <a:pt x="708622" y="2942822"/>
                </a:lnTo>
                <a:cubicBezTo>
                  <a:pt x="714527" y="2939152"/>
                  <a:pt x="719849" y="2933806"/>
                  <a:pt x="724279" y="2926662"/>
                </a:cubicBezTo>
                <a:cubicBezTo>
                  <a:pt x="728660" y="2919613"/>
                  <a:pt x="733899" y="2911992"/>
                  <a:pt x="739852" y="2905443"/>
                </a:cubicBezTo>
                <a:close/>
                <a:moveTo>
                  <a:pt x="8934151" y="2836933"/>
                </a:moveTo>
                <a:cubicBezTo>
                  <a:pt x="8940248" y="2842173"/>
                  <a:pt x="8947058" y="2847506"/>
                  <a:pt x="8954249" y="2851864"/>
                </a:cubicBezTo>
                <a:lnTo>
                  <a:pt x="8962389" y="2855163"/>
                </a:lnTo>
                <a:lnTo>
                  <a:pt x="8954250" y="2851864"/>
                </a:lnTo>
                <a:cubicBezTo>
                  <a:pt x="8947058" y="2847506"/>
                  <a:pt x="8940248" y="2842173"/>
                  <a:pt x="8934151" y="2836933"/>
                </a:cubicBezTo>
                <a:close/>
                <a:moveTo>
                  <a:pt x="2314816" y="2835337"/>
                </a:moveTo>
                <a:cubicBezTo>
                  <a:pt x="2309720" y="2836314"/>
                  <a:pt x="2304339" y="2838362"/>
                  <a:pt x="2300909" y="2840743"/>
                </a:cubicBezTo>
                <a:cubicBezTo>
                  <a:pt x="2267856" y="2863985"/>
                  <a:pt x="2242281" y="2875891"/>
                  <a:pt x="2216515" y="2876487"/>
                </a:cubicBezTo>
                <a:cubicBezTo>
                  <a:pt x="2242281" y="2875891"/>
                  <a:pt x="2267856" y="2863985"/>
                  <a:pt x="2300910" y="2840743"/>
                </a:cubicBezTo>
                <a:close/>
                <a:moveTo>
                  <a:pt x="1916629" y="2813600"/>
                </a:moveTo>
                <a:lnTo>
                  <a:pt x="1907132" y="2816930"/>
                </a:lnTo>
                <a:lnTo>
                  <a:pt x="1866619" y="2826615"/>
                </a:lnTo>
                <a:lnTo>
                  <a:pt x="1907133" y="2816930"/>
                </a:lnTo>
                <a:close/>
                <a:moveTo>
                  <a:pt x="2058204" y="2802832"/>
                </a:moveTo>
                <a:cubicBezTo>
                  <a:pt x="2076636" y="2804546"/>
                  <a:pt x="2095174" y="2805403"/>
                  <a:pt x="2108194" y="2817539"/>
                </a:cubicBezTo>
                <a:cubicBezTo>
                  <a:pt x="2095175" y="2805403"/>
                  <a:pt x="2076636" y="2804546"/>
                  <a:pt x="2058204" y="2802832"/>
                </a:cubicBezTo>
                <a:close/>
                <a:moveTo>
                  <a:pt x="0" y="0"/>
                </a:moveTo>
                <a:lnTo>
                  <a:pt x="12192000" y="0"/>
                </a:lnTo>
                <a:lnTo>
                  <a:pt x="12192000" y="810707"/>
                </a:lnTo>
                <a:cubicBezTo>
                  <a:pt x="12192000" y="826330"/>
                  <a:pt x="12192000" y="835855"/>
                  <a:pt x="12192000" y="845570"/>
                </a:cubicBezTo>
                <a:lnTo>
                  <a:pt x="12192000" y="1243302"/>
                </a:lnTo>
                <a:lnTo>
                  <a:pt x="12160947" y="1271923"/>
                </a:lnTo>
                <a:cubicBezTo>
                  <a:pt x="12118083" y="1293449"/>
                  <a:pt x="12072360" y="1312882"/>
                  <a:pt x="12026448" y="1332123"/>
                </a:cubicBezTo>
                <a:cubicBezTo>
                  <a:pt x="12013114" y="1337649"/>
                  <a:pt x="11998443" y="1340697"/>
                  <a:pt x="11986443" y="1348126"/>
                </a:cubicBezTo>
                <a:cubicBezTo>
                  <a:pt x="11931195" y="1382036"/>
                  <a:pt x="11877664" y="1418614"/>
                  <a:pt x="11821656" y="1451191"/>
                </a:cubicBezTo>
                <a:cubicBezTo>
                  <a:pt x="11763931" y="1484910"/>
                  <a:pt x="11712304" y="1524726"/>
                  <a:pt x="11672489" y="1578639"/>
                </a:cubicBezTo>
                <a:cubicBezTo>
                  <a:pt x="11635529" y="1628743"/>
                  <a:pt x="11599714" y="1679607"/>
                  <a:pt x="11562947" y="1729900"/>
                </a:cubicBezTo>
                <a:cubicBezTo>
                  <a:pt x="11553613" y="1742665"/>
                  <a:pt x="11545039" y="1757715"/>
                  <a:pt x="11532275" y="1765907"/>
                </a:cubicBezTo>
                <a:cubicBezTo>
                  <a:pt x="11505795" y="1783052"/>
                  <a:pt x="11476838" y="1796959"/>
                  <a:pt x="11448453" y="1811057"/>
                </a:cubicBezTo>
                <a:cubicBezTo>
                  <a:pt x="11424069" y="1823059"/>
                  <a:pt x="11398160" y="1832011"/>
                  <a:pt x="11374346" y="1844966"/>
                </a:cubicBezTo>
                <a:cubicBezTo>
                  <a:pt x="11355296" y="1855255"/>
                  <a:pt x="11338339" y="1869543"/>
                  <a:pt x="11320623" y="1882497"/>
                </a:cubicBezTo>
                <a:cubicBezTo>
                  <a:pt x="11305192" y="1893736"/>
                  <a:pt x="11288238" y="1903452"/>
                  <a:pt x="11275283" y="1916978"/>
                </a:cubicBezTo>
                <a:cubicBezTo>
                  <a:pt x="11243658" y="1949745"/>
                  <a:pt x="11211843" y="1981940"/>
                  <a:pt x="11172600" y="2006136"/>
                </a:cubicBezTo>
                <a:cubicBezTo>
                  <a:pt x="11133927" y="2030138"/>
                  <a:pt x="11097350" y="2057001"/>
                  <a:pt x="11058869" y="2081386"/>
                </a:cubicBezTo>
                <a:cubicBezTo>
                  <a:pt x="11021146" y="2105199"/>
                  <a:pt x="10987046" y="2131297"/>
                  <a:pt x="10967423" y="2173591"/>
                </a:cubicBezTo>
                <a:cubicBezTo>
                  <a:pt x="10958661" y="2192259"/>
                  <a:pt x="10946279" y="2212644"/>
                  <a:pt x="10929704" y="2223503"/>
                </a:cubicBezTo>
                <a:cubicBezTo>
                  <a:pt x="10906081" y="2238934"/>
                  <a:pt x="10876171" y="2244459"/>
                  <a:pt x="10850453" y="2257603"/>
                </a:cubicBezTo>
                <a:cubicBezTo>
                  <a:pt x="10820162" y="2273034"/>
                  <a:pt x="10785111" y="2286370"/>
                  <a:pt x="10764534" y="2310945"/>
                </a:cubicBezTo>
                <a:cubicBezTo>
                  <a:pt x="10746246" y="2332855"/>
                  <a:pt x="10727767" y="2349999"/>
                  <a:pt x="10703573" y="2363905"/>
                </a:cubicBezTo>
                <a:cubicBezTo>
                  <a:pt x="10686617" y="2373622"/>
                  <a:pt x="10674046" y="2391338"/>
                  <a:pt x="10656519" y="2399340"/>
                </a:cubicBezTo>
                <a:cubicBezTo>
                  <a:pt x="10633467" y="2410009"/>
                  <a:pt x="10610225" y="2418391"/>
                  <a:pt x="10590031" y="2434966"/>
                </a:cubicBezTo>
                <a:cubicBezTo>
                  <a:pt x="10569075" y="2452110"/>
                  <a:pt x="10545263" y="2465636"/>
                  <a:pt x="10523354" y="2481639"/>
                </a:cubicBezTo>
                <a:cubicBezTo>
                  <a:pt x="10511734" y="2490211"/>
                  <a:pt x="10502208" y="2501451"/>
                  <a:pt x="10490969" y="2510406"/>
                </a:cubicBezTo>
                <a:cubicBezTo>
                  <a:pt x="10470394" y="2526788"/>
                  <a:pt x="10449438" y="2542791"/>
                  <a:pt x="10428291" y="2558222"/>
                </a:cubicBezTo>
                <a:cubicBezTo>
                  <a:pt x="10407146" y="2573655"/>
                  <a:pt x="10386952" y="2591561"/>
                  <a:pt x="10363709" y="2602801"/>
                </a:cubicBezTo>
                <a:cubicBezTo>
                  <a:pt x="10324086" y="2621851"/>
                  <a:pt x="10280840" y="2633282"/>
                  <a:pt x="10242357" y="2653857"/>
                </a:cubicBezTo>
                <a:cubicBezTo>
                  <a:pt x="10203304" y="2674811"/>
                  <a:pt x="10166536" y="2701103"/>
                  <a:pt x="10131863" y="2728915"/>
                </a:cubicBezTo>
                <a:cubicBezTo>
                  <a:pt x="10104430" y="2750824"/>
                  <a:pt x="10078713" y="2772543"/>
                  <a:pt x="10044230" y="2783782"/>
                </a:cubicBezTo>
                <a:cubicBezTo>
                  <a:pt x="10024990" y="2790070"/>
                  <a:pt x="10004797" y="2803786"/>
                  <a:pt x="9993175" y="2819789"/>
                </a:cubicBezTo>
                <a:cubicBezTo>
                  <a:pt x="9968027" y="2854649"/>
                  <a:pt x="9935832" y="2879226"/>
                  <a:pt x="9899446" y="2900182"/>
                </a:cubicBezTo>
                <a:cubicBezTo>
                  <a:pt x="9850865" y="2928376"/>
                  <a:pt x="9802858" y="2957143"/>
                  <a:pt x="9754088" y="2984766"/>
                </a:cubicBezTo>
                <a:cubicBezTo>
                  <a:pt x="9725323" y="3001151"/>
                  <a:pt x="9696749" y="3018485"/>
                  <a:pt x="9666265" y="3030488"/>
                </a:cubicBezTo>
                <a:cubicBezTo>
                  <a:pt x="9603971" y="3055255"/>
                  <a:pt x="9540152" y="3076399"/>
                  <a:pt x="9477283" y="3099451"/>
                </a:cubicBezTo>
                <a:cubicBezTo>
                  <a:pt x="9456709" y="3106880"/>
                  <a:pt x="9437278" y="3117549"/>
                  <a:pt x="9416321" y="3124026"/>
                </a:cubicBezTo>
                <a:cubicBezTo>
                  <a:pt x="9393650" y="3131075"/>
                  <a:pt x="9369267" y="3133171"/>
                  <a:pt x="9346597" y="3140219"/>
                </a:cubicBezTo>
                <a:cubicBezTo>
                  <a:pt x="9308875" y="3151840"/>
                  <a:pt x="9272298" y="3166701"/>
                  <a:pt x="9234579" y="3178511"/>
                </a:cubicBezTo>
                <a:cubicBezTo>
                  <a:pt x="9161805" y="3201182"/>
                  <a:pt x="9088840" y="3222899"/>
                  <a:pt x="9015878" y="3244426"/>
                </a:cubicBezTo>
                <a:cubicBezTo>
                  <a:pt x="9000257" y="3248999"/>
                  <a:pt x="8983301" y="3249570"/>
                  <a:pt x="8967871" y="3254523"/>
                </a:cubicBezTo>
                <a:cubicBezTo>
                  <a:pt x="8926911" y="3267859"/>
                  <a:pt x="8886142" y="3282336"/>
                  <a:pt x="8845565" y="3297007"/>
                </a:cubicBezTo>
                <a:cubicBezTo>
                  <a:pt x="8820990" y="3305961"/>
                  <a:pt x="8796985" y="3317009"/>
                  <a:pt x="8772219" y="3325582"/>
                </a:cubicBezTo>
                <a:cubicBezTo>
                  <a:pt x="8752407" y="3332440"/>
                  <a:pt x="8732023" y="3337774"/>
                  <a:pt x="8711448" y="3341966"/>
                </a:cubicBezTo>
                <a:cubicBezTo>
                  <a:pt x="8693731" y="3345586"/>
                  <a:pt x="8675253" y="3345203"/>
                  <a:pt x="8657726" y="3349586"/>
                </a:cubicBezTo>
                <a:cubicBezTo>
                  <a:pt x="8610288" y="3361397"/>
                  <a:pt x="8563425" y="3374733"/>
                  <a:pt x="8516369" y="3387305"/>
                </a:cubicBezTo>
                <a:cubicBezTo>
                  <a:pt x="8497511" y="3392259"/>
                  <a:pt x="8478269" y="3395880"/>
                  <a:pt x="8459979" y="3402166"/>
                </a:cubicBezTo>
                <a:cubicBezTo>
                  <a:pt x="8411019" y="3418741"/>
                  <a:pt x="8362822" y="3437599"/>
                  <a:pt x="8313671" y="3453222"/>
                </a:cubicBezTo>
                <a:cubicBezTo>
                  <a:pt x="8272903" y="3466176"/>
                  <a:pt x="8230992" y="3475510"/>
                  <a:pt x="8189651" y="3486941"/>
                </a:cubicBezTo>
                <a:cubicBezTo>
                  <a:pt x="8172124" y="3491895"/>
                  <a:pt x="8155359" y="3498943"/>
                  <a:pt x="8137835" y="3503134"/>
                </a:cubicBezTo>
                <a:cubicBezTo>
                  <a:pt x="8098590" y="3512659"/>
                  <a:pt x="8058774" y="3520659"/>
                  <a:pt x="8019339" y="3530186"/>
                </a:cubicBezTo>
                <a:cubicBezTo>
                  <a:pt x="7996859" y="3535710"/>
                  <a:pt x="7975142" y="3545617"/>
                  <a:pt x="7952280" y="3549237"/>
                </a:cubicBezTo>
                <a:cubicBezTo>
                  <a:pt x="7897987" y="3557809"/>
                  <a:pt x="7843311" y="3563905"/>
                  <a:pt x="7788636" y="3570763"/>
                </a:cubicBezTo>
                <a:cubicBezTo>
                  <a:pt x="7732247" y="3577811"/>
                  <a:pt x="7676047" y="3585242"/>
                  <a:pt x="7619655" y="3591528"/>
                </a:cubicBezTo>
                <a:cubicBezTo>
                  <a:pt x="7588795" y="3594768"/>
                  <a:pt x="7557742" y="3595338"/>
                  <a:pt x="7526880" y="3598386"/>
                </a:cubicBezTo>
                <a:cubicBezTo>
                  <a:pt x="7499828" y="3601055"/>
                  <a:pt x="7472967" y="3606007"/>
                  <a:pt x="7445916" y="3609247"/>
                </a:cubicBezTo>
                <a:cubicBezTo>
                  <a:pt x="7422483" y="3611913"/>
                  <a:pt x="7398860" y="3613437"/>
                  <a:pt x="7375428" y="3616105"/>
                </a:cubicBezTo>
                <a:cubicBezTo>
                  <a:pt x="7337899" y="3620485"/>
                  <a:pt x="7300559" y="3625439"/>
                  <a:pt x="7263220" y="3630011"/>
                </a:cubicBezTo>
                <a:cubicBezTo>
                  <a:pt x="7247599" y="3631726"/>
                  <a:pt x="7231214" y="3636488"/>
                  <a:pt x="7216547" y="3633632"/>
                </a:cubicBezTo>
                <a:cubicBezTo>
                  <a:pt x="7179587" y="3626391"/>
                  <a:pt x="7143199" y="3628487"/>
                  <a:pt x="7106432" y="3633440"/>
                </a:cubicBezTo>
                <a:cubicBezTo>
                  <a:pt x="7093860" y="3635155"/>
                  <a:pt x="7080334" y="3634774"/>
                  <a:pt x="7068141" y="3631536"/>
                </a:cubicBezTo>
                <a:cubicBezTo>
                  <a:pt x="7043184" y="3625057"/>
                  <a:pt x="7018991" y="3615913"/>
                  <a:pt x="6994415" y="3607913"/>
                </a:cubicBezTo>
                <a:cubicBezTo>
                  <a:pt x="6991747" y="3606961"/>
                  <a:pt x="6988509" y="3606769"/>
                  <a:pt x="6985653" y="3606199"/>
                </a:cubicBezTo>
                <a:cubicBezTo>
                  <a:pt x="6969457" y="3602959"/>
                  <a:pt x="6953457" y="3599720"/>
                  <a:pt x="6937263" y="3596863"/>
                </a:cubicBezTo>
                <a:cubicBezTo>
                  <a:pt x="6928501" y="3595338"/>
                  <a:pt x="6919547" y="3595149"/>
                  <a:pt x="6910782" y="3593814"/>
                </a:cubicBezTo>
                <a:cubicBezTo>
                  <a:pt x="6876872" y="3588480"/>
                  <a:pt x="6839534" y="3597434"/>
                  <a:pt x="6810195" y="3574384"/>
                </a:cubicBezTo>
                <a:cubicBezTo>
                  <a:pt x="6791144" y="3559523"/>
                  <a:pt x="6772665" y="3562953"/>
                  <a:pt x="6752283" y="3565239"/>
                </a:cubicBezTo>
                <a:cubicBezTo>
                  <a:pt x="6736851" y="3566953"/>
                  <a:pt x="6721038" y="3566382"/>
                  <a:pt x="6705417" y="3566574"/>
                </a:cubicBezTo>
                <a:cubicBezTo>
                  <a:pt x="6677984" y="3567143"/>
                  <a:pt x="6650551" y="3567335"/>
                  <a:pt x="6623118" y="3568287"/>
                </a:cubicBezTo>
                <a:cubicBezTo>
                  <a:pt x="6614353" y="3568667"/>
                  <a:pt x="6605401" y="3573432"/>
                  <a:pt x="6596828" y="3572670"/>
                </a:cubicBezTo>
                <a:cubicBezTo>
                  <a:pt x="6557201" y="3569049"/>
                  <a:pt x="6517576" y="3563334"/>
                  <a:pt x="6477951" y="3560095"/>
                </a:cubicBezTo>
                <a:cubicBezTo>
                  <a:pt x="6455472" y="3558191"/>
                  <a:pt x="6432420" y="3561809"/>
                  <a:pt x="6410131" y="3559143"/>
                </a:cubicBezTo>
                <a:cubicBezTo>
                  <a:pt x="6384414" y="3556095"/>
                  <a:pt x="6359268" y="3548285"/>
                  <a:pt x="6333739" y="3543520"/>
                </a:cubicBezTo>
                <a:cubicBezTo>
                  <a:pt x="6326691" y="3542189"/>
                  <a:pt x="6318880" y="3543903"/>
                  <a:pt x="6311449" y="3544282"/>
                </a:cubicBezTo>
                <a:cubicBezTo>
                  <a:pt x="6303068" y="3544664"/>
                  <a:pt x="6294876" y="3545426"/>
                  <a:pt x="6286493" y="3545617"/>
                </a:cubicBezTo>
                <a:cubicBezTo>
                  <a:pt x="6260964" y="3545999"/>
                  <a:pt x="6235437" y="3545426"/>
                  <a:pt x="6209909" y="3546761"/>
                </a:cubicBezTo>
                <a:cubicBezTo>
                  <a:pt x="6194288" y="3547522"/>
                  <a:pt x="6177905" y="3555333"/>
                  <a:pt x="6163425" y="3552474"/>
                </a:cubicBezTo>
                <a:cubicBezTo>
                  <a:pt x="6133897" y="3546951"/>
                  <a:pt x="6104368" y="3559333"/>
                  <a:pt x="6074842" y="3549047"/>
                </a:cubicBezTo>
                <a:cubicBezTo>
                  <a:pt x="6065695" y="3545999"/>
                  <a:pt x="6053124" y="3553619"/>
                  <a:pt x="6042072" y="3553999"/>
                </a:cubicBezTo>
                <a:cubicBezTo>
                  <a:pt x="6014449" y="3554951"/>
                  <a:pt x="5986828" y="3554761"/>
                  <a:pt x="5959204" y="3554571"/>
                </a:cubicBezTo>
                <a:cubicBezTo>
                  <a:pt x="5934438" y="3554381"/>
                  <a:pt x="5908719" y="3557047"/>
                  <a:pt x="5884906" y="3551713"/>
                </a:cubicBezTo>
                <a:cubicBezTo>
                  <a:pt x="5859949" y="3545999"/>
                  <a:pt x="5837472" y="3546761"/>
                  <a:pt x="5813276" y="3553237"/>
                </a:cubicBezTo>
                <a:cubicBezTo>
                  <a:pt x="5796702" y="3557619"/>
                  <a:pt x="5779174" y="3558191"/>
                  <a:pt x="5762029" y="3559523"/>
                </a:cubicBezTo>
                <a:cubicBezTo>
                  <a:pt x="5743551" y="3561047"/>
                  <a:pt x="5723166" y="3557047"/>
                  <a:pt x="5706401" y="3563334"/>
                </a:cubicBezTo>
                <a:cubicBezTo>
                  <a:pt x="5656488" y="3582003"/>
                  <a:pt x="5605244" y="3586003"/>
                  <a:pt x="5553045" y="3586003"/>
                </a:cubicBezTo>
                <a:cubicBezTo>
                  <a:pt x="5543518" y="3586003"/>
                  <a:pt x="5533802" y="3583338"/>
                  <a:pt x="5524660" y="3580480"/>
                </a:cubicBezTo>
                <a:cubicBezTo>
                  <a:pt x="5471316" y="3563334"/>
                  <a:pt x="5417784" y="3564857"/>
                  <a:pt x="5363491" y="3575336"/>
                </a:cubicBezTo>
                <a:cubicBezTo>
                  <a:pt x="5352250" y="3577622"/>
                  <a:pt x="5339677" y="3578003"/>
                  <a:pt x="5328438" y="3575718"/>
                </a:cubicBezTo>
                <a:cubicBezTo>
                  <a:pt x="5296812" y="3569049"/>
                  <a:pt x="5266141" y="3557999"/>
                  <a:pt x="5234326" y="3553237"/>
                </a:cubicBezTo>
                <a:cubicBezTo>
                  <a:pt x="5181748" y="3545426"/>
                  <a:pt x="5136216" y="3571715"/>
                  <a:pt x="5089162" y="3588862"/>
                </a:cubicBezTo>
                <a:cubicBezTo>
                  <a:pt x="5044391" y="3605055"/>
                  <a:pt x="5006292" y="3641632"/>
                  <a:pt x="4953328" y="3633440"/>
                </a:cubicBezTo>
                <a:cubicBezTo>
                  <a:pt x="4947996" y="3632678"/>
                  <a:pt x="4942089" y="3637822"/>
                  <a:pt x="4936184" y="3639155"/>
                </a:cubicBezTo>
                <a:cubicBezTo>
                  <a:pt x="4919991" y="3642776"/>
                  <a:pt x="4903799" y="3647155"/>
                  <a:pt x="4887415" y="3648872"/>
                </a:cubicBezTo>
                <a:cubicBezTo>
                  <a:pt x="4867412" y="3651158"/>
                  <a:pt x="4847027" y="3650397"/>
                  <a:pt x="4827024" y="3652301"/>
                </a:cubicBezTo>
                <a:cubicBezTo>
                  <a:pt x="4814166" y="3653444"/>
                  <a:pt x="4801401" y="3655539"/>
                  <a:pt x="4788661" y="3657349"/>
                </a:cubicBezTo>
                <a:lnTo>
                  <a:pt x="4785776" y="3657600"/>
                </a:lnTo>
                <a:lnTo>
                  <a:pt x="4726469" y="3657600"/>
                </a:lnTo>
                <a:lnTo>
                  <a:pt x="4719697" y="3656730"/>
                </a:lnTo>
                <a:cubicBezTo>
                  <a:pt x="4709482" y="3654539"/>
                  <a:pt x="4699289" y="3651920"/>
                  <a:pt x="4689098" y="3650205"/>
                </a:cubicBezTo>
                <a:cubicBezTo>
                  <a:pt x="4660331" y="3645442"/>
                  <a:pt x="4628705" y="3646776"/>
                  <a:pt x="4603368" y="3634584"/>
                </a:cubicBezTo>
                <a:cubicBezTo>
                  <a:pt x="4576318" y="3621629"/>
                  <a:pt x="4550599" y="3615723"/>
                  <a:pt x="4522596" y="3619723"/>
                </a:cubicBezTo>
                <a:cubicBezTo>
                  <a:pt x="4513260" y="3621057"/>
                  <a:pt x="4501257" y="3629059"/>
                  <a:pt x="4497068" y="3637249"/>
                </a:cubicBezTo>
                <a:cubicBezTo>
                  <a:pt x="4487731" y="3655538"/>
                  <a:pt x="4474969" y="3658778"/>
                  <a:pt x="4457632" y="3652490"/>
                </a:cubicBezTo>
                <a:cubicBezTo>
                  <a:pt x="4442581" y="3647155"/>
                  <a:pt x="4424104" y="3644490"/>
                  <a:pt x="4413817" y="3634201"/>
                </a:cubicBezTo>
                <a:cubicBezTo>
                  <a:pt x="4384668" y="3605055"/>
                  <a:pt x="4347518" y="3604103"/>
                  <a:pt x="4311323" y="3596293"/>
                </a:cubicBezTo>
                <a:cubicBezTo>
                  <a:pt x="4289227" y="3591528"/>
                  <a:pt x="4268649" y="3591338"/>
                  <a:pt x="4246551" y="3594576"/>
                </a:cubicBezTo>
                <a:cubicBezTo>
                  <a:pt x="4198546" y="3601816"/>
                  <a:pt x="4151870" y="3591528"/>
                  <a:pt x="4105766" y="3578384"/>
                </a:cubicBezTo>
                <a:cubicBezTo>
                  <a:pt x="4075285" y="3569622"/>
                  <a:pt x="4044043" y="3564287"/>
                  <a:pt x="4013753" y="3555333"/>
                </a:cubicBezTo>
                <a:cubicBezTo>
                  <a:pt x="3991083" y="3548474"/>
                  <a:pt x="3968414" y="3540282"/>
                  <a:pt x="3947648" y="3529234"/>
                </a:cubicBezTo>
                <a:cubicBezTo>
                  <a:pt x="3917546" y="3513040"/>
                  <a:pt x="3891259" y="3488655"/>
                  <a:pt x="3852966" y="3495133"/>
                </a:cubicBezTo>
                <a:cubicBezTo>
                  <a:pt x="3819245" y="3500847"/>
                  <a:pt x="3788766" y="3488847"/>
                  <a:pt x="3757902" y="3477416"/>
                </a:cubicBezTo>
                <a:cubicBezTo>
                  <a:pt x="3735231" y="3469034"/>
                  <a:pt x="3712565" y="3460459"/>
                  <a:pt x="3689131" y="3455126"/>
                </a:cubicBezTo>
                <a:cubicBezTo>
                  <a:pt x="3661315" y="3448839"/>
                  <a:pt x="3629882" y="3451507"/>
                  <a:pt x="3605116" y="3439885"/>
                </a:cubicBezTo>
                <a:cubicBezTo>
                  <a:pt x="3579206" y="3427693"/>
                  <a:pt x="3557682" y="3435885"/>
                  <a:pt x="3534629" y="3439315"/>
                </a:cubicBezTo>
                <a:cubicBezTo>
                  <a:pt x="3497862" y="3444649"/>
                  <a:pt x="3461282" y="3454555"/>
                  <a:pt x="3424135" y="3441982"/>
                </a:cubicBezTo>
                <a:cubicBezTo>
                  <a:pt x="3378986" y="3426741"/>
                  <a:pt x="3334216" y="3410358"/>
                  <a:pt x="3288877" y="3395880"/>
                </a:cubicBezTo>
                <a:cubicBezTo>
                  <a:pt x="3271348" y="3390353"/>
                  <a:pt x="3252492" y="3388067"/>
                  <a:pt x="3234202" y="3385591"/>
                </a:cubicBezTo>
                <a:cubicBezTo>
                  <a:pt x="3216867" y="3383495"/>
                  <a:pt x="3196102" y="3388830"/>
                  <a:pt x="3182763" y="3380829"/>
                </a:cubicBezTo>
                <a:cubicBezTo>
                  <a:pt x="3148472" y="3360255"/>
                  <a:pt x="3113231" y="3350158"/>
                  <a:pt x="3073604" y="3350158"/>
                </a:cubicBezTo>
                <a:cubicBezTo>
                  <a:pt x="3058743" y="3350158"/>
                  <a:pt x="3044264" y="3341584"/>
                  <a:pt x="3029216" y="3340059"/>
                </a:cubicBezTo>
                <a:cubicBezTo>
                  <a:pt x="3008639" y="3338155"/>
                  <a:pt x="2985016" y="3333011"/>
                  <a:pt x="2967110" y="3340251"/>
                </a:cubicBezTo>
                <a:cubicBezTo>
                  <a:pt x="2925008" y="3357397"/>
                  <a:pt x="2890910" y="3343107"/>
                  <a:pt x="2854140" y="3326153"/>
                </a:cubicBezTo>
                <a:cubicBezTo>
                  <a:pt x="2817943" y="3309389"/>
                  <a:pt x="2779842" y="3296055"/>
                  <a:pt x="2741360" y="3285003"/>
                </a:cubicBezTo>
                <a:cubicBezTo>
                  <a:pt x="2726882" y="3281003"/>
                  <a:pt x="2709548" y="3287672"/>
                  <a:pt x="2693543" y="3289005"/>
                </a:cubicBezTo>
                <a:cubicBezTo>
                  <a:pt x="2687827" y="3289386"/>
                  <a:pt x="2681540" y="3289958"/>
                  <a:pt x="2676398" y="3288053"/>
                </a:cubicBezTo>
                <a:cubicBezTo>
                  <a:pt x="2626677" y="3269763"/>
                  <a:pt x="2576191" y="3255857"/>
                  <a:pt x="2522279" y="3265382"/>
                </a:cubicBezTo>
                <a:cubicBezTo>
                  <a:pt x="2517327" y="3266335"/>
                  <a:pt x="2511800" y="3264239"/>
                  <a:pt x="2506847" y="3262905"/>
                </a:cubicBezTo>
                <a:cubicBezTo>
                  <a:pt x="2482652" y="3256047"/>
                  <a:pt x="2459029" y="3245189"/>
                  <a:pt x="2434456" y="3242712"/>
                </a:cubicBezTo>
                <a:cubicBezTo>
                  <a:pt x="2373874" y="3236616"/>
                  <a:pt x="2312915" y="3234138"/>
                  <a:pt x="2251948" y="3230138"/>
                </a:cubicBezTo>
                <a:cubicBezTo>
                  <a:pt x="2248138" y="3229949"/>
                  <a:pt x="2244137" y="3229949"/>
                  <a:pt x="2240710" y="3228614"/>
                </a:cubicBezTo>
                <a:cubicBezTo>
                  <a:pt x="2218229" y="3220422"/>
                  <a:pt x="2198608" y="3223090"/>
                  <a:pt x="2179556" y="3238711"/>
                </a:cubicBezTo>
                <a:cubicBezTo>
                  <a:pt x="2171173" y="3245569"/>
                  <a:pt x="2159743" y="3249189"/>
                  <a:pt x="2149267" y="3252999"/>
                </a:cubicBezTo>
                <a:cubicBezTo>
                  <a:pt x="2133834" y="3258715"/>
                  <a:pt x="2118023" y="3264239"/>
                  <a:pt x="2102021" y="3267859"/>
                </a:cubicBezTo>
                <a:cubicBezTo>
                  <a:pt x="2086208" y="3271288"/>
                  <a:pt x="2069254" y="3276049"/>
                  <a:pt x="2054013" y="3273384"/>
                </a:cubicBezTo>
                <a:cubicBezTo>
                  <a:pt x="2026581" y="3268622"/>
                  <a:pt x="2000479" y="3257953"/>
                  <a:pt x="1973429" y="3250903"/>
                </a:cubicBezTo>
                <a:cubicBezTo>
                  <a:pt x="1964094" y="3248426"/>
                  <a:pt x="1953806" y="3248809"/>
                  <a:pt x="1944092" y="3248617"/>
                </a:cubicBezTo>
                <a:cubicBezTo>
                  <a:pt x="1921800" y="3248047"/>
                  <a:pt x="1898940" y="3253571"/>
                  <a:pt x="1878748" y="3237759"/>
                </a:cubicBezTo>
                <a:cubicBezTo>
                  <a:pt x="1860079" y="3222899"/>
                  <a:pt x="1841216" y="3227280"/>
                  <a:pt x="1821596" y="3238520"/>
                </a:cubicBezTo>
                <a:cubicBezTo>
                  <a:pt x="1807497" y="3246522"/>
                  <a:pt x="1791496" y="3252809"/>
                  <a:pt x="1775684" y="3255857"/>
                </a:cubicBezTo>
                <a:cubicBezTo>
                  <a:pt x="1753965" y="3260047"/>
                  <a:pt x="1732439" y="3261763"/>
                  <a:pt x="1709006" y="3259285"/>
                </a:cubicBezTo>
                <a:cubicBezTo>
                  <a:pt x="1692431" y="3257571"/>
                  <a:pt x="1678904" y="3256809"/>
                  <a:pt x="1665950" y="3246713"/>
                </a:cubicBezTo>
                <a:cubicBezTo>
                  <a:pt x="1663856" y="3245189"/>
                  <a:pt x="1660046" y="3244807"/>
                  <a:pt x="1657188" y="3244999"/>
                </a:cubicBezTo>
                <a:cubicBezTo>
                  <a:pt x="1619658" y="3248237"/>
                  <a:pt x="1582510" y="3246522"/>
                  <a:pt x="1544598" y="3244234"/>
                </a:cubicBezTo>
                <a:cubicBezTo>
                  <a:pt x="1496403" y="3241189"/>
                  <a:pt x="1445725" y="3250141"/>
                  <a:pt x="1404006" y="3282146"/>
                </a:cubicBezTo>
                <a:cubicBezTo>
                  <a:pt x="1397909" y="3286910"/>
                  <a:pt x="1388765" y="3289005"/>
                  <a:pt x="1380762" y="3290149"/>
                </a:cubicBezTo>
                <a:cubicBezTo>
                  <a:pt x="1343044" y="3295101"/>
                  <a:pt x="1305132" y="3298530"/>
                  <a:pt x="1267411" y="3304055"/>
                </a:cubicBezTo>
                <a:cubicBezTo>
                  <a:pt x="1246837" y="3307103"/>
                  <a:pt x="1225310" y="3309770"/>
                  <a:pt x="1206641" y="3318153"/>
                </a:cubicBezTo>
                <a:cubicBezTo>
                  <a:pt x="1188354" y="3326343"/>
                  <a:pt x="1173681" y="3336059"/>
                  <a:pt x="1162823" y="3318915"/>
                </a:cubicBezTo>
                <a:cubicBezTo>
                  <a:pt x="1143394" y="3328059"/>
                  <a:pt x="1126437" y="3335680"/>
                  <a:pt x="1109865" y="3343870"/>
                </a:cubicBezTo>
                <a:cubicBezTo>
                  <a:pt x="1103767" y="3346918"/>
                  <a:pt x="1098623" y="3351872"/>
                  <a:pt x="1092527" y="3354730"/>
                </a:cubicBezTo>
                <a:cubicBezTo>
                  <a:pt x="1086048" y="3357778"/>
                  <a:pt x="1078810" y="3359682"/>
                  <a:pt x="1071762" y="3361207"/>
                </a:cubicBezTo>
                <a:cubicBezTo>
                  <a:pt x="1040327" y="3368065"/>
                  <a:pt x="1008894" y="3374351"/>
                  <a:pt x="977653" y="3381782"/>
                </a:cubicBezTo>
                <a:cubicBezTo>
                  <a:pt x="971554" y="3383305"/>
                  <a:pt x="966411" y="3389401"/>
                  <a:pt x="960887" y="3393401"/>
                </a:cubicBezTo>
                <a:cubicBezTo>
                  <a:pt x="957266" y="3396070"/>
                  <a:pt x="953648" y="3400070"/>
                  <a:pt x="949646" y="3400642"/>
                </a:cubicBezTo>
                <a:cubicBezTo>
                  <a:pt x="919165" y="3405214"/>
                  <a:pt x="888877" y="3410549"/>
                  <a:pt x="858205" y="3412834"/>
                </a:cubicBezTo>
                <a:cubicBezTo>
                  <a:pt x="832486" y="3414738"/>
                  <a:pt x="807719" y="3414168"/>
                  <a:pt x="801053" y="3447315"/>
                </a:cubicBezTo>
                <a:cubicBezTo>
                  <a:pt x="799909" y="3453032"/>
                  <a:pt x="791717" y="3459128"/>
                  <a:pt x="785432" y="3461984"/>
                </a:cubicBezTo>
                <a:cubicBezTo>
                  <a:pt x="767524" y="3470176"/>
                  <a:pt x="748471" y="3475701"/>
                  <a:pt x="730754" y="3484082"/>
                </a:cubicBezTo>
                <a:cubicBezTo>
                  <a:pt x="672650" y="3512088"/>
                  <a:pt x="611880" y="3529805"/>
                  <a:pt x="546917" y="3526566"/>
                </a:cubicBezTo>
                <a:cubicBezTo>
                  <a:pt x="526724" y="3525614"/>
                  <a:pt x="507102" y="3515326"/>
                  <a:pt x="494337" y="3511515"/>
                </a:cubicBezTo>
                <a:cubicBezTo>
                  <a:pt x="457572" y="3526566"/>
                  <a:pt x="426709" y="3541045"/>
                  <a:pt x="394511" y="3551903"/>
                </a:cubicBezTo>
                <a:cubicBezTo>
                  <a:pt x="366127" y="3561619"/>
                  <a:pt x="336408" y="3567715"/>
                  <a:pt x="307259" y="3574763"/>
                </a:cubicBezTo>
                <a:cubicBezTo>
                  <a:pt x="296590" y="3577432"/>
                  <a:pt x="285732" y="3578955"/>
                  <a:pt x="274873" y="3580290"/>
                </a:cubicBezTo>
                <a:cubicBezTo>
                  <a:pt x="240965" y="3584480"/>
                  <a:pt x="205529" y="3574384"/>
                  <a:pt x="172384" y="3590386"/>
                </a:cubicBezTo>
                <a:cubicBezTo>
                  <a:pt x="155046" y="3598768"/>
                  <a:pt x="137898" y="3608865"/>
                  <a:pt x="119613" y="3613247"/>
                </a:cubicBezTo>
                <a:cubicBezTo>
                  <a:pt x="99990" y="3618009"/>
                  <a:pt x="80794" y="3625439"/>
                  <a:pt x="61197" y="3630750"/>
                </a:cubicBezTo>
                <a:lnTo>
                  <a:pt x="544" y="3635521"/>
                </a:lnTo>
                <a:lnTo>
                  <a:pt x="544" y="3508282"/>
                </a:lnTo>
                <a:lnTo>
                  <a:pt x="0" y="3508282"/>
                </a:lnTo>
                <a:close/>
              </a:path>
            </a:pathLst>
          </a:custGeom>
          <a:noFill/>
          <a:effectLst>
            <a:outerShdw blurRad="381000" dist="152400" dir="5400000" algn="t" rotWithShape="0">
              <a:prstClr val="black">
                <a:alpha val="20000"/>
              </a:prstClr>
            </a:outerShdw>
          </a:effectLst>
          <a:extLst>
            <a:ext uri="{909E8E84-426E-40DD-AFC4-6F175D3DCCD1}">
              <a14:hiddenFill xmlns:a14="http://schemas.microsoft.com/office/drawing/2010/main">
                <a:solidFill>
                  <a:srgbClr val="FFFFFF"/>
                </a:solidFill>
              </a14:hiddenFill>
            </a:ext>
          </a:extLst>
        </p:spPr>
      </p:pic>
      <p:sp>
        <p:nvSpPr>
          <p:cNvPr id="4" name="Subtitle 2">
            <a:extLst>
              <a:ext uri="{FF2B5EF4-FFF2-40B4-BE49-F238E27FC236}">
                <a16:creationId xmlns:a16="http://schemas.microsoft.com/office/drawing/2014/main" id="{67F06C06-5BFE-FBDA-9F12-2CA2670B7DC1}"/>
              </a:ext>
            </a:extLst>
          </p:cNvPr>
          <p:cNvSpPr txBox="1">
            <a:spLocks/>
          </p:cNvSpPr>
          <p:nvPr/>
        </p:nvSpPr>
        <p:spPr>
          <a:xfrm>
            <a:off x="269789" y="5331816"/>
            <a:ext cx="2853119" cy="1457436"/>
          </a:xfrm>
          <a:prstGeom prst="rect">
            <a:avLst/>
          </a:prstGeom>
        </p:spPr>
        <p:txBody>
          <a:bodyPr vert="horz" lIns="91440" tIns="45720" rIns="91440" bIns="45720" rtlCol="0" anchor="t">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90000"/>
              </a:lnSpc>
            </a:pPr>
            <a:r>
              <a:rPr lang="en-US" sz="1500" b="1" dirty="0">
                <a:solidFill>
                  <a:schemeClr val="bg1"/>
                </a:solidFill>
              </a:rPr>
              <a:t>Laura Argys  </a:t>
            </a:r>
          </a:p>
          <a:p>
            <a:pPr algn="l">
              <a:lnSpc>
                <a:spcPct val="90000"/>
              </a:lnSpc>
            </a:pPr>
            <a:r>
              <a:rPr lang="en-US" sz="1500" b="1" dirty="0">
                <a:solidFill>
                  <a:schemeClr val="bg1"/>
                </a:solidFill>
                <a:hlinkClick r:id="rId4"/>
              </a:rPr>
              <a:t>Laura.Argys@ucdenver.edu</a:t>
            </a:r>
            <a:r>
              <a:rPr lang="en-US" sz="1500" b="1" dirty="0">
                <a:solidFill>
                  <a:schemeClr val="bg1"/>
                </a:solidFill>
              </a:rPr>
              <a:t> </a:t>
            </a:r>
          </a:p>
          <a:p>
            <a:pPr algn="l">
              <a:lnSpc>
                <a:spcPct val="90000"/>
              </a:lnSpc>
            </a:pPr>
            <a:r>
              <a:rPr lang="en-US" sz="1500" b="1" dirty="0">
                <a:solidFill>
                  <a:schemeClr val="bg1"/>
                </a:solidFill>
              </a:rPr>
              <a:t>Associate Dean for Research </a:t>
            </a:r>
            <a:br>
              <a:rPr lang="en-US" sz="1500" b="1" dirty="0">
                <a:solidFill>
                  <a:schemeClr val="bg1"/>
                </a:solidFill>
              </a:rPr>
            </a:br>
            <a:r>
              <a:rPr lang="en-US" sz="1500" b="1" dirty="0">
                <a:solidFill>
                  <a:schemeClr val="bg1"/>
                </a:solidFill>
              </a:rPr>
              <a:t>and Creative Activities </a:t>
            </a:r>
          </a:p>
          <a:p>
            <a:pPr algn="l">
              <a:lnSpc>
                <a:spcPct val="90000"/>
              </a:lnSpc>
            </a:pPr>
            <a:r>
              <a:rPr lang="en-US" sz="1500" b="1" dirty="0">
                <a:solidFill>
                  <a:schemeClr val="bg1"/>
                </a:solidFill>
              </a:rPr>
              <a:t>Professor of Economics</a:t>
            </a:r>
          </a:p>
          <a:p>
            <a:pPr algn="l">
              <a:lnSpc>
                <a:spcPct val="90000"/>
              </a:lnSpc>
            </a:pPr>
            <a:r>
              <a:rPr lang="en-US" sz="1500" b="1" dirty="0">
                <a:solidFill>
                  <a:schemeClr val="bg1"/>
                </a:solidFill>
              </a:rPr>
              <a:t>College of Liberal Arts &amp; Sciences</a:t>
            </a:r>
          </a:p>
          <a:p>
            <a:pPr algn="l">
              <a:lnSpc>
                <a:spcPct val="90000"/>
              </a:lnSpc>
            </a:pPr>
            <a:endParaRPr lang="en-US" sz="1500" b="1" dirty="0">
              <a:solidFill>
                <a:schemeClr val="bg1"/>
              </a:solidFill>
            </a:endParaRPr>
          </a:p>
        </p:txBody>
      </p:sp>
      <p:sp>
        <p:nvSpPr>
          <p:cNvPr id="5" name="Subtitle 2">
            <a:extLst>
              <a:ext uri="{FF2B5EF4-FFF2-40B4-BE49-F238E27FC236}">
                <a16:creationId xmlns:a16="http://schemas.microsoft.com/office/drawing/2014/main" id="{CE8B30EF-8376-16B6-47F7-32C5EE21A0B8}"/>
              </a:ext>
            </a:extLst>
          </p:cNvPr>
          <p:cNvSpPr txBox="1">
            <a:spLocks/>
          </p:cNvSpPr>
          <p:nvPr/>
        </p:nvSpPr>
        <p:spPr>
          <a:xfrm>
            <a:off x="5937959" y="5331816"/>
            <a:ext cx="2936252" cy="1348272"/>
          </a:xfrm>
          <a:prstGeom prst="rect">
            <a:avLst/>
          </a:prstGeom>
        </p:spPr>
        <p:txBody>
          <a:bodyPr vert="horz" lIns="91440" tIns="45720" rIns="91440" bIns="45720" rtlCol="0" anchor="t">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90000"/>
              </a:lnSpc>
            </a:pPr>
            <a:endParaRPr lang="en-US" sz="1500" b="1" dirty="0">
              <a:solidFill>
                <a:schemeClr val="bg1"/>
              </a:solidFill>
            </a:endParaRPr>
          </a:p>
          <a:p>
            <a:pPr algn="l">
              <a:lnSpc>
                <a:spcPct val="90000"/>
              </a:lnSpc>
            </a:pPr>
            <a:endParaRPr lang="en-US" sz="1500" b="1" dirty="0">
              <a:solidFill>
                <a:schemeClr val="bg1"/>
              </a:solidFill>
            </a:endParaRPr>
          </a:p>
        </p:txBody>
      </p:sp>
      <p:sp>
        <p:nvSpPr>
          <p:cNvPr id="8" name="Subtitle 2">
            <a:extLst>
              <a:ext uri="{FF2B5EF4-FFF2-40B4-BE49-F238E27FC236}">
                <a16:creationId xmlns:a16="http://schemas.microsoft.com/office/drawing/2014/main" id="{57BD21C0-08DD-2B93-3444-D056CFB06F5D}"/>
              </a:ext>
            </a:extLst>
          </p:cNvPr>
          <p:cNvSpPr txBox="1">
            <a:spLocks/>
          </p:cNvSpPr>
          <p:nvPr/>
        </p:nvSpPr>
        <p:spPr>
          <a:xfrm>
            <a:off x="5937959" y="5400565"/>
            <a:ext cx="2654041" cy="1457436"/>
          </a:xfrm>
          <a:prstGeom prst="rect">
            <a:avLst/>
          </a:prstGeom>
        </p:spPr>
        <p:txBody>
          <a:bodyPr vert="horz" lIns="91440" tIns="45720" rIns="91440" bIns="45720" rtlCol="0" anchor="t">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90000"/>
              </a:lnSpc>
            </a:pPr>
            <a:r>
              <a:rPr lang="en-US" sz="1500" b="1" dirty="0">
                <a:solidFill>
                  <a:schemeClr val="bg1"/>
                </a:solidFill>
              </a:rPr>
              <a:t>Tracy Kohm </a:t>
            </a:r>
          </a:p>
          <a:p>
            <a:pPr algn="l">
              <a:lnSpc>
                <a:spcPct val="90000"/>
              </a:lnSpc>
            </a:pPr>
            <a:r>
              <a:rPr lang="en-US" sz="1500" b="1" dirty="0">
                <a:solidFill>
                  <a:schemeClr val="bg1"/>
                </a:solidFill>
                <a:hlinkClick r:id="rId5"/>
              </a:rPr>
              <a:t>Tracy.Kohm@ucdenver.edu</a:t>
            </a:r>
            <a:r>
              <a:rPr lang="en-US" sz="1500" b="1" dirty="0">
                <a:solidFill>
                  <a:schemeClr val="bg1"/>
                </a:solidFill>
              </a:rPr>
              <a:t> </a:t>
            </a:r>
          </a:p>
          <a:p>
            <a:pPr algn="l">
              <a:lnSpc>
                <a:spcPct val="90000"/>
              </a:lnSpc>
            </a:pPr>
            <a:r>
              <a:rPr lang="en-US" sz="1500" b="1" dirty="0">
                <a:solidFill>
                  <a:schemeClr val="bg1"/>
                </a:solidFill>
              </a:rPr>
              <a:t>Grants Management Specialist</a:t>
            </a:r>
          </a:p>
          <a:p>
            <a:pPr algn="l">
              <a:lnSpc>
                <a:spcPct val="90000"/>
              </a:lnSpc>
            </a:pPr>
            <a:r>
              <a:rPr lang="en-US" sz="1500" b="1" dirty="0">
                <a:solidFill>
                  <a:schemeClr val="bg1"/>
                </a:solidFill>
              </a:rPr>
              <a:t>College of Liberal Arts &amp; Sciences</a:t>
            </a:r>
          </a:p>
          <a:p>
            <a:pPr algn="l">
              <a:lnSpc>
                <a:spcPct val="90000"/>
              </a:lnSpc>
            </a:pPr>
            <a:endParaRPr lang="en-US" sz="1500" b="1" dirty="0">
              <a:solidFill>
                <a:schemeClr val="bg1"/>
              </a:solidFill>
            </a:endParaRPr>
          </a:p>
        </p:txBody>
      </p:sp>
      <p:sp>
        <p:nvSpPr>
          <p:cNvPr id="3" name="Subtitle 2">
            <a:extLst>
              <a:ext uri="{FF2B5EF4-FFF2-40B4-BE49-F238E27FC236}">
                <a16:creationId xmlns:a16="http://schemas.microsoft.com/office/drawing/2014/main" id="{6AD93E78-F770-CAA6-3A86-EC8A3C22F893}"/>
              </a:ext>
            </a:extLst>
          </p:cNvPr>
          <p:cNvSpPr txBox="1">
            <a:spLocks/>
          </p:cNvSpPr>
          <p:nvPr/>
        </p:nvSpPr>
        <p:spPr>
          <a:xfrm>
            <a:off x="3319624" y="5420773"/>
            <a:ext cx="2654041" cy="1457436"/>
          </a:xfrm>
          <a:prstGeom prst="rect">
            <a:avLst/>
          </a:prstGeom>
        </p:spPr>
        <p:txBody>
          <a:bodyPr vert="horz" lIns="91440" tIns="45720" rIns="91440" bIns="45720" rtlCol="0" anchor="t">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90000"/>
              </a:lnSpc>
            </a:pPr>
            <a:r>
              <a:rPr lang="en-US" sz="1500" b="1" dirty="0">
                <a:solidFill>
                  <a:schemeClr val="bg1"/>
                </a:solidFill>
              </a:rPr>
              <a:t>Carol Achziger </a:t>
            </a:r>
          </a:p>
          <a:p>
            <a:pPr algn="l">
              <a:lnSpc>
                <a:spcPct val="90000"/>
              </a:lnSpc>
            </a:pPr>
            <a:r>
              <a:rPr lang="en-US" sz="1500" b="1" dirty="0">
                <a:solidFill>
                  <a:schemeClr val="bg1"/>
                </a:solidFill>
                <a:hlinkClick r:id="rId5"/>
              </a:rPr>
              <a:t>Carol.Achziger@ucdenver.edu</a:t>
            </a:r>
            <a:r>
              <a:rPr lang="en-US" sz="1500" b="1" dirty="0">
                <a:solidFill>
                  <a:schemeClr val="bg1"/>
                </a:solidFill>
              </a:rPr>
              <a:t> </a:t>
            </a:r>
          </a:p>
          <a:p>
            <a:pPr algn="l">
              <a:lnSpc>
                <a:spcPct val="90000"/>
              </a:lnSpc>
            </a:pPr>
            <a:r>
              <a:rPr lang="en-US" sz="1500" b="1" dirty="0">
                <a:solidFill>
                  <a:schemeClr val="bg1"/>
                </a:solidFill>
              </a:rPr>
              <a:t>Grants Development Coordinator</a:t>
            </a:r>
          </a:p>
          <a:p>
            <a:pPr algn="l">
              <a:lnSpc>
                <a:spcPct val="90000"/>
              </a:lnSpc>
            </a:pPr>
            <a:r>
              <a:rPr lang="en-US" sz="1500" b="1" dirty="0">
                <a:solidFill>
                  <a:schemeClr val="bg1"/>
                </a:solidFill>
              </a:rPr>
              <a:t>College of Liberal Arts &amp; Sciences</a:t>
            </a:r>
          </a:p>
          <a:p>
            <a:pPr algn="l">
              <a:lnSpc>
                <a:spcPct val="90000"/>
              </a:lnSpc>
            </a:pPr>
            <a:endParaRPr lang="en-US" sz="1500" b="1" dirty="0">
              <a:solidFill>
                <a:schemeClr val="bg1"/>
              </a:solidFill>
            </a:endParaRPr>
          </a:p>
        </p:txBody>
      </p:sp>
    </p:spTree>
    <p:extLst>
      <p:ext uri="{BB962C8B-B14F-4D97-AF65-F5344CB8AC3E}">
        <p14:creationId xmlns:p14="http://schemas.microsoft.com/office/powerpoint/2010/main" val="771956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F8541-671A-D0C6-0CDC-50EE15B4EFF2}"/>
              </a:ext>
            </a:extLst>
          </p:cNvPr>
          <p:cNvSpPr>
            <a:spLocks noGrp="1"/>
          </p:cNvSpPr>
          <p:nvPr>
            <p:ph type="title"/>
          </p:nvPr>
        </p:nvSpPr>
        <p:spPr/>
        <p:txBody>
          <a:bodyPr/>
          <a:lstStyle/>
          <a:p>
            <a:r>
              <a:rPr lang="en-US" dirty="0">
                <a:solidFill>
                  <a:srgbClr val="FFCC66"/>
                </a:solidFill>
              </a:rPr>
              <a:t>Eligibility Verification</a:t>
            </a:r>
          </a:p>
        </p:txBody>
      </p:sp>
      <p:sp>
        <p:nvSpPr>
          <p:cNvPr id="3" name="Content Placeholder 2">
            <a:extLst>
              <a:ext uri="{FF2B5EF4-FFF2-40B4-BE49-F238E27FC236}">
                <a16:creationId xmlns:a16="http://schemas.microsoft.com/office/drawing/2014/main" id="{69E676DB-3D67-15CA-BF2C-F4D351F680E5}"/>
              </a:ext>
            </a:extLst>
          </p:cNvPr>
          <p:cNvSpPr>
            <a:spLocks noGrp="1"/>
          </p:cNvSpPr>
          <p:nvPr>
            <p:ph idx="1"/>
          </p:nvPr>
        </p:nvSpPr>
        <p:spPr/>
        <p:txBody>
          <a:bodyPr>
            <a:normAutofit fontScale="85000" lnSpcReduction="10000"/>
          </a:bodyPr>
          <a:lstStyle/>
          <a:p>
            <a:r>
              <a:rPr lang="en-US" dirty="0">
                <a:solidFill>
                  <a:schemeClr val="bg1"/>
                </a:solidFill>
              </a:rPr>
              <a:t>Use the NSF Online Eligibility Questionnaires</a:t>
            </a:r>
          </a:p>
          <a:p>
            <a:pPr lvl="1"/>
            <a:r>
              <a:rPr lang="en-US" dirty="0">
                <a:hlinkClick r:id="rId2"/>
              </a:rPr>
              <a:t>https://www.nsfgrfp.org/applicants/fellowship-eligibility/</a:t>
            </a:r>
            <a:r>
              <a:rPr lang="en-US" dirty="0"/>
              <a:t> </a:t>
            </a:r>
          </a:p>
          <a:p>
            <a:pPr lvl="1"/>
            <a:endParaRPr lang="en-US" dirty="0">
              <a:solidFill>
                <a:schemeClr val="bg1"/>
              </a:solidFill>
            </a:endParaRPr>
          </a:p>
          <a:p>
            <a:pPr lvl="1"/>
            <a:r>
              <a:rPr lang="en-US" dirty="0">
                <a:solidFill>
                  <a:schemeClr val="bg1"/>
                </a:solidFill>
              </a:rPr>
              <a:t>This eligibility questionnaires are provided as a tool to assist potential applicants for the NSF GRFP. The information contained in the questionnaires are based on the official eligibility information in the NSF GRF Program Solicitation but are not an official determination of an individual's eligibility.</a:t>
            </a:r>
          </a:p>
          <a:p>
            <a:pPr lvl="1"/>
            <a:endParaRPr lang="en-US" dirty="0">
              <a:solidFill>
                <a:schemeClr val="bg1"/>
              </a:solidFill>
            </a:endParaRPr>
          </a:p>
          <a:p>
            <a:pPr lvl="1"/>
            <a:r>
              <a:rPr lang="en-US" dirty="0">
                <a:solidFill>
                  <a:schemeClr val="bg1"/>
                </a:solidFill>
              </a:rPr>
              <a:t>Part of the application process is you certifying you are eligible!</a:t>
            </a:r>
          </a:p>
        </p:txBody>
      </p:sp>
    </p:spTree>
    <p:extLst>
      <p:ext uri="{BB962C8B-B14F-4D97-AF65-F5344CB8AC3E}">
        <p14:creationId xmlns:p14="http://schemas.microsoft.com/office/powerpoint/2010/main" val="1921549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218F3-B571-F362-4A13-2AE40A3C9B73}"/>
              </a:ext>
            </a:extLst>
          </p:cNvPr>
          <p:cNvSpPr>
            <a:spLocks noGrp="1"/>
          </p:cNvSpPr>
          <p:nvPr>
            <p:ph type="title"/>
          </p:nvPr>
        </p:nvSpPr>
        <p:spPr/>
        <p:txBody>
          <a:bodyPr>
            <a:normAutofit fontScale="90000"/>
          </a:bodyPr>
          <a:lstStyle/>
          <a:p>
            <a:r>
              <a:rPr lang="en-US" dirty="0">
                <a:solidFill>
                  <a:srgbClr val="FFCC66"/>
                </a:solidFill>
              </a:rPr>
              <a:t>Levels of Applicants and Number of Times You Can Apply</a:t>
            </a:r>
          </a:p>
        </p:txBody>
      </p:sp>
      <p:sp>
        <p:nvSpPr>
          <p:cNvPr id="3" name="Content Placeholder 2">
            <a:extLst>
              <a:ext uri="{FF2B5EF4-FFF2-40B4-BE49-F238E27FC236}">
                <a16:creationId xmlns:a16="http://schemas.microsoft.com/office/drawing/2014/main" id="{B414334B-872B-54FA-B1D9-B9379AFDD6D4}"/>
              </a:ext>
            </a:extLst>
          </p:cNvPr>
          <p:cNvSpPr>
            <a:spLocks noGrp="1"/>
          </p:cNvSpPr>
          <p:nvPr>
            <p:ph idx="1"/>
          </p:nvPr>
        </p:nvSpPr>
        <p:spPr/>
        <p:txBody>
          <a:bodyPr>
            <a:normAutofit fontScale="85000" lnSpcReduction="20000"/>
          </a:bodyPr>
          <a:lstStyle/>
          <a:p>
            <a:r>
              <a:rPr lang="en-US" dirty="0">
                <a:solidFill>
                  <a:schemeClr val="bg1"/>
                </a:solidFill>
              </a:rPr>
              <a:t>Level 1  - Can apply unlimited number of times until enter any post-bac studies</a:t>
            </a:r>
          </a:p>
          <a:p>
            <a:pPr lvl="1"/>
            <a:r>
              <a:rPr lang="en-US" dirty="0">
                <a:solidFill>
                  <a:schemeClr val="bg1"/>
                </a:solidFill>
              </a:rPr>
              <a:t>Undergraduate students in their Senior year</a:t>
            </a:r>
          </a:p>
          <a:p>
            <a:pPr lvl="1"/>
            <a:r>
              <a:rPr lang="en-US" dirty="0">
                <a:solidFill>
                  <a:schemeClr val="bg1"/>
                </a:solidFill>
              </a:rPr>
              <a:t>Individuals who hold Baccalaureate degrees and have not pursued any graduate studies</a:t>
            </a:r>
          </a:p>
          <a:p>
            <a:r>
              <a:rPr lang="en-US" dirty="0">
                <a:solidFill>
                  <a:schemeClr val="bg1"/>
                </a:solidFill>
              </a:rPr>
              <a:t>Levels 2 – 4 – Can apply only 1 time</a:t>
            </a:r>
          </a:p>
          <a:p>
            <a:pPr lvl="1"/>
            <a:r>
              <a:rPr lang="en-US" dirty="0">
                <a:solidFill>
                  <a:schemeClr val="bg1"/>
                </a:solidFill>
              </a:rPr>
              <a:t>First year Grad students</a:t>
            </a:r>
          </a:p>
          <a:p>
            <a:pPr lvl="1"/>
            <a:r>
              <a:rPr lang="en-US" dirty="0">
                <a:solidFill>
                  <a:schemeClr val="bg1"/>
                </a:solidFill>
              </a:rPr>
              <a:t>Students enrolled in Bachelors - Master’s Programs</a:t>
            </a:r>
          </a:p>
          <a:p>
            <a:pPr lvl="1"/>
            <a:r>
              <a:rPr lang="en-US" dirty="0">
                <a:solidFill>
                  <a:schemeClr val="bg1"/>
                </a:solidFill>
              </a:rPr>
              <a:t>Grad students who have not completed more than 1 year of graduate study</a:t>
            </a:r>
          </a:p>
          <a:p>
            <a:pPr lvl="1"/>
            <a:r>
              <a:rPr lang="en-US" dirty="0">
                <a:solidFill>
                  <a:schemeClr val="bg1"/>
                </a:solidFill>
              </a:rPr>
              <a:t>Returning Grad students who </a:t>
            </a:r>
            <a:r>
              <a:rPr lang="en-US">
                <a:solidFill>
                  <a:schemeClr val="bg1"/>
                </a:solidFill>
              </a:rPr>
              <a:t>had  </a:t>
            </a:r>
            <a:r>
              <a:rPr lang="en-US" dirty="0">
                <a:solidFill>
                  <a:schemeClr val="bg1"/>
                </a:solidFill>
              </a:rPr>
              <a:t>2 or more years break or not currently enrolled</a:t>
            </a:r>
          </a:p>
        </p:txBody>
      </p:sp>
    </p:spTree>
    <p:extLst>
      <p:ext uri="{BB962C8B-B14F-4D97-AF65-F5344CB8AC3E}">
        <p14:creationId xmlns:p14="http://schemas.microsoft.com/office/powerpoint/2010/main" val="1227067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4D842-BC49-3BF3-C5A7-C30332045D48}"/>
              </a:ext>
            </a:extLst>
          </p:cNvPr>
          <p:cNvSpPr>
            <a:spLocks noGrp="1"/>
          </p:cNvSpPr>
          <p:nvPr>
            <p:ph type="title"/>
          </p:nvPr>
        </p:nvSpPr>
        <p:spPr/>
        <p:txBody>
          <a:bodyPr/>
          <a:lstStyle/>
          <a:p>
            <a:r>
              <a:rPr lang="en-US" dirty="0">
                <a:solidFill>
                  <a:srgbClr val="FFCC66"/>
                </a:solidFill>
              </a:rPr>
              <a:t>PART II</a:t>
            </a:r>
          </a:p>
        </p:txBody>
      </p:sp>
      <p:sp>
        <p:nvSpPr>
          <p:cNvPr id="3" name="Content Placeholder 2">
            <a:extLst>
              <a:ext uri="{FF2B5EF4-FFF2-40B4-BE49-F238E27FC236}">
                <a16:creationId xmlns:a16="http://schemas.microsoft.com/office/drawing/2014/main" id="{9989999E-CA49-DED5-BB2D-AAFE4AD0939A}"/>
              </a:ext>
            </a:extLst>
          </p:cNvPr>
          <p:cNvSpPr>
            <a:spLocks noGrp="1"/>
          </p:cNvSpPr>
          <p:nvPr>
            <p:ph idx="1"/>
          </p:nvPr>
        </p:nvSpPr>
        <p:spPr>
          <a:xfrm>
            <a:off x="739425" y="1600200"/>
            <a:ext cx="8229600" cy="4525963"/>
          </a:xfrm>
        </p:spPr>
        <p:txBody>
          <a:bodyPr>
            <a:normAutofit/>
          </a:bodyPr>
          <a:lstStyle/>
          <a:p>
            <a:r>
              <a:rPr lang="en-US" dirty="0">
                <a:solidFill>
                  <a:schemeClr val="bg1"/>
                </a:solidFill>
              </a:rPr>
              <a:t>Part II</a:t>
            </a:r>
          </a:p>
          <a:p>
            <a:pPr lvl="1"/>
            <a:r>
              <a:rPr lang="en-US" dirty="0">
                <a:solidFill>
                  <a:schemeClr val="bg1"/>
                </a:solidFill>
              </a:rPr>
              <a:t>Application Materials </a:t>
            </a:r>
          </a:p>
          <a:p>
            <a:pPr lvl="1"/>
            <a:r>
              <a:rPr lang="en-US" dirty="0">
                <a:solidFill>
                  <a:schemeClr val="bg1"/>
                </a:solidFill>
              </a:rPr>
              <a:t>Reference letter registration</a:t>
            </a:r>
          </a:p>
          <a:p>
            <a:pPr lvl="1"/>
            <a:r>
              <a:rPr lang="en-US" dirty="0">
                <a:solidFill>
                  <a:schemeClr val="bg1"/>
                </a:solidFill>
              </a:rPr>
              <a:t>Routing</a:t>
            </a:r>
          </a:p>
          <a:p>
            <a:pPr lvl="1"/>
            <a:r>
              <a:rPr lang="en-US" dirty="0">
                <a:solidFill>
                  <a:schemeClr val="bg1"/>
                </a:solidFill>
              </a:rPr>
              <a:t>Application submission due dates</a:t>
            </a:r>
          </a:p>
          <a:p>
            <a:endParaRPr lang="en-US" dirty="0"/>
          </a:p>
        </p:txBody>
      </p:sp>
    </p:spTree>
    <p:extLst>
      <p:ext uri="{BB962C8B-B14F-4D97-AF65-F5344CB8AC3E}">
        <p14:creationId xmlns:p14="http://schemas.microsoft.com/office/powerpoint/2010/main" val="2267171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28884"/>
            <a:ext cx="8229600" cy="882335"/>
          </a:xfrm>
          <a:ln>
            <a:solidFill>
              <a:schemeClr val="accent6"/>
            </a:solidFill>
          </a:ln>
        </p:spPr>
        <p:txBody>
          <a:bodyPr>
            <a:normAutofit/>
          </a:bodyPr>
          <a:lstStyle/>
          <a:p>
            <a:r>
              <a:rPr lang="en-US" sz="3600" b="1" dirty="0">
                <a:solidFill>
                  <a:srgbClr val="C76F0C"/>
                </a:solidFill>
              </a:rPr>
              <a:t>GRF APPLICATION</a:t>
            </a:r>
            <a:r>
              <a:rPr lang="en-US" sz="3600" dirty="0">
                <a:solidFill>
                  <a:srgbClr val="C76F0C"/>
                </a:solidFill>
                <a:effectLst/>
              </a:rPr>
              <a:t> </a:t>
            </a:r>
            <a:r>
              <a:rPr lang="en-US" sz="3600" b="1" dirty="0">
                <a:solidFill>
                  <a:srgbClr val="C76F0C"/>
                </a:solidFill>
                <a:effectLst/>
              </a:rPr>
              <a:t>COMPONENTS</a:t>
            </a:r>
            <a:r>
              <a:rPr lang="en-US" sz="3600" dirty="0">
                <a:solidFill>
                  <a:srgbClr val="C76F0C"/>
                </a:solidFill>
                <a:effectLst/>
              </a:rPr>
              <a:t> </a:t>
            </a:r>
            <a:endParaRPr lang="en-US" sz="3600" dirty="0">
              <a:solidFill>
                <a:srgbClr val="C76F0C"/>
              </a:solidFill>
            </a:endParaRPr>
          </a:p>
        </p:txBody>
      </p:sp>
      <p:sp>
        <p:nvSpPr>
          <p:cNvPr id="3" name="Content Placeholder 2"/>
          <p:cNvSpPr>
            <a:spLocks noGrp="1"/>
          </p:cNvSpPr>
          <p:nvPr>
            <p:ph idx="1"/>
          </p:nvPr>
        </p:nvSpPr>
        <p:spPr>
          <a:xfrm>
            <a:off x="165539" y="1011219"/>
            <a:ext cx="8860220" cy="5520210"/>
          </a:xfrm>
        </p:spPr>
        <p:txBody>
          <a:bodyPr>
            <a:normAutofit fontScale="55000" lnSpcReduction="20000"/>
          </a:bodyPr>
          <a:lstStyle/>
          <a:p>
            <a:pPr marL="0" indent="0" algn="ctr">
              <a:buNone/>
            </a:pPr>
            <a:r>
              <a:rPr lang="en-US" dirty="0">
                <a:hlinkClick r:id="rId2"/>
              </a:rPr>
              <a:t>https://nsfgrfp.org/applicants/application_components</a:t>
            </a:r>
            <a:r>
              <a:rPr lang="en-US" dirty="0"/>
              <a:t> </a:t>
            </a:r>
            <a:br>
              <a:rPr lang="en-US" dirty="0"/>
            </a:br>
            <a:r>
              <a:rPr lang="en-US" dirty="0">
                <a:solidFill>
                  <a:schemeClr val="bg1"/>
                </a:solidFill>
              </a:rPr>
              <a:t>FORMATTING REQUIREMENT: </a:t>
            </a:r>
            <a:br>
              <a:rPr lang="en-US" dirty="0">
                <a:solidFill>
                  <a:schemeClr val="bg1"/>
                </a:solidFill>
              </a:rPr>
            </a:br>
            <a:endParaRPr lang="en-US" b="1" dirty="0">
              <a:solidFill>
                <a:schemeClr val="bg1"/>
              </a:solidFill>
            </a:endParaRPr>
          </a:p>
          <a:p>
            <a:pPr marL="514350" indent="-514350">
              <a:buFont typeface="+mj-lt"/>
              <a:buAutoNum type="arabicPeriod"/>
            </a:pPr>
            <a:r>
              <a:rPr lang="en-US" b="1" dirty="0">
                <a:solidFill>
                  <a:schemeClr val="bg1"/>
                </a:solidFill>
              </a:rPr>
              <a:t>BIOGRAPHIC INFORMATION: </a:t>
            </a:r>
          </a:p>
          <a:p>
            <a:pPr lvl="1">
              <a:buFont typeface="Arial" panose="020B0604020202020204" pitchFamily="34" charset="0"/>
              <a:buChar char="•"/>
            </a:pPr>
            <a:r>
              <a:rPr lang="en-US" b="1" dirty="0">
                <a:solidFill>
                  <a:schemeClr val="bg1"/>
                </a:solidFill>
              </a:rPr>
              <a:t>CV: Education, Work and Other Experience</a:t>
            </a:r>
          </a:p>
          <a:p>
            <a:pPr lvl="1">
              <a:buFont typeface="Arial" panose="020B0604020202020204" pitchFamily="34" charset="0"/>
              <a:buChar char="•"/>
            </a:pPr>
            <a:r>
              <a:rPr lang="en-US" b="1" dirty="0">
                <a:solidFill>
                  <a:schemeClr val="bg1"/>
                </a:solidFill>
              </a:rPr>
              <a:t>Include publications, presentations, awards &amp; fellowships in </a:t>
            </a:r>
            <a:br>
              <a:rPr lang="en-US" b="1" dirty="0">
                <a:solidFill>
                  <a:schemeClr val="bg1"/>
                </a:solidFill>
              </a:rPr>
            </a:br>
            <a:r>
              <a:rPr lang="en-US" b="1" dirty="0">
                <a:solidFill>
                  <a:schemeClr val="bg1"/>
                </a:solidFill>
              </a:rPr>
              <a:t>“Other experience” box</a:t>
            </a:r>
          </a:p>
          <a:p>
            <a:pPr lvl="1">
              <a:buFont typeface="Arial" panose="020B0604020202020204" pitchFamily="34" charset="0"/>
              <a:buChar char="•"/>
            </a:pPr>
            <a:r>
              <a:rPr lang="en-US" b="1" dirty="0">
                <a:solidFill>
                  <a:schemeClr val="bg1"/>
                </a:solidFill>
              </a:rPr>
              <a:t>Transcripts (official transcripts for second year graduate students required) </a:t>
            </a:r>
          </a:p>
          <a:p>
            <a:pPr lvl="1">
              <a:buFont typeface="Arial" panose="020B0604020202020204" pitchFamily="34" charset="0"/>
              <a:buChar char="•"/>
            </a:pPr>
            <a:r>
              <a:rPr lang="en-US" b="1" dirty="0">
                <a:solidFill>
                  <a:schemeClr val="bg1"/>
                </a:solidFill>
              </a:rPr>
              <a:t>NSF is strongly recommending that applicants in the beginning of year 2 of their graduate degree program should provide enrollment verification or a registrar-issued document that shows the enrollment start date (See pages 14 and 15 of RFP)</a:t>
            </a:r>
          </a:p>
          <a:p>
            <a:pPr marL="971550" lvl="1" indent="-514350">
              <a:buFont typeface="+mj-lt"/>
              <a:buAutoNum type="alphaLcParenR"/>
            </a:pPr>
            <a:endParaRPr lang="en-US" b="1" dirty="0">
              <a:solidFill>
                <a:schemeClr val="bg1"/>
              </a:solidFill>
            </a:endParaRPr>
          </a:p>
          <a:p>
            <a:pPr marL="514350" indent="-514350">
              <a:buFont typeface="+mj-lt"/>
              <a:buAutoNum type="arabicPeriod"/>
            </a:pPr>
            <a:r>
              <a:rPr lang="en-US" b="1" dirty="0">
                <a:solidFill>
                  <a:schemeClr val="bg1"/>
                </a:solidFill>
              </a:rPr>
              <a:t>PERSONAL, RELEVANT BACKGROUND, AND FUTURE GOALS STATEMENT  (3 PAGES)</a:t>
            </a:r>
          </a:p>
          <a:p>
            <a:pPr marL="0" indent="0">
              <a:buNone/>
            </a:pPr>
            <a:r>
              <a:rPr lang="en-US" b="1" dirty="0">
                <a:solidFill>
                  <a:schemeClr val="bg1"/>
                </a:solidFill>
              </a:rPr>
              <a:t> </a:t>
            </a:r>
          </a:p>
          <a:p>
            <a:pPr marL="0" indent="0">
              <a:buNone/>
            </a:pPr>
            <a:r>
              <a:rPr lang="en-US" b="1" dirty="0">
                <a:solidFill>
                  <a:schemeClr val="bg1"/>
                </a:solidFill>
              </a:rPr>
              <a:t>3.     GRADUATE RESEARCH PLAN STATEMENT (2 PAGES)</a:t>
            </a:r>
          </a:p>
          <a:p>
            <a:pPr marL="514350" indent="-514350">
              <a:buFont typeface="+mj-lt"/>
              <a:buAutoNum type="arabicPeriod"/>
            </a:pPr>
            <a:endParaRPr lang="en-US" b="1" dirty="0">
              <a:solidFill>
                <a:schemeClr val="bg1"/>
              </a:solidFill>
            </a:endParaRPr>
          </a:p>
          <a:p>
            <a:pPr marL="0" indent="0">
              <a:buNone/>
            </a:pPr>
            <a:r>
              <a:rPr lang="en-US" b="1" dirty="0">
                <a:solidFill>
                  <a:schemeClr val="bg1"/>
                </a:solidFill>
              </a:rPr>
              <a:t>4.     NAMES AND EMAIL ADDRESSES OF REFERENCE WRITERS</a:t>
            </a:r>
          </a:p>
          <a:p>
            <a:r>
              <a:rPr lang="en-US" sz="3100" b="1" dirty="0">
                <a:solidFill>
                  <a:schemeClr val="bg1"/>
                </a:solidFill>
              </a:rPr>
              <a:t>At least two must be received for review; three are allowed </a:t>
            </a:r>
          </a:p>
          <a:p>
            <a:r>
              <a:rPr lang="en-US" sz="3100" b="1" dirty="0">
                <a:solidFill>
                  <a:schemeClr val="bg1"/>
                </a:solidFill>
              </a:rPr>
              <a:t>Five may be submitted, but only top three letters are considered</a:t>
            </a:r>
          </a:p>
          <a:p>
            <a:r>
              <a:rPr lang="en-US" sz="3100" b="1" dirty="0">
                <a:solidFill>
                  <a:schemeClr val="bg1"/>
                </a:solidFill>
              </a:rPr>
              <a:t>Email notification will be sent from the system to the address you supply, </a:t>
            </a:r>
            <a:br>
              <a:rPr lang="en-US" sz="3100" b="1" dirty="0">
                <a:solidFill>
                  <a:schemeClr val="bg1"/>
                </a:solidFill>
              </a:rPr>
            </a:br>
            <a:r>
              <a:rPr lang="en-US" sz="3100" b="1" dirty="0">
                <a:solidFill>
                  <a:schemeClr val="bg1"/>
                </a:solidFill>
              </a:rPr>
              <a:t>and the reference must log-in using that email (regardless of their other NSF affiliated emails) </a:t>
            </a:r>
          </a:p>
        </p:txBody>
      </p:sp>
    </p:spTree>
    <p:extLst>
      <p:ext uri="{BB962C8B-B14F-4D97-AF65-F5344CB8AC3E}">
        <p14:creationId xmlns:p14="http://schemas.microsoft.com/office/powerpoint/2010/main" val="3390403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BF787-8D98-8B58-B449-FFE8095ABA2A}"/>
              </a:ext>
            </a:extLst>
          </p:cNvPr>
          <p:cNvSpPr>
            <a:spLocks noGrp="1"/>
          </p:cNvSpPr>
          <p:nvPr>
            <p:ph type="title"/>
          </p:nvPr>
        </p:nvSpPr>
        <p:spPr>
          <a:xfrm>
            <a:off x="457200" y="274638"/>
            <a:ext cx="8229600" cy="3154362"/>
          </a:xfrm>
        </p:spPr>
        <p:txBody>
          <a:bodyPr>
            <a:normAutofit fontScale="90000"/>
          </a:bodyPr>
          <a:lstStyle/>
          <a:p>
            <a:r>
              <a:rPr lang="en-US" dirty="0">
                <a:solidFill>
                  <a:schemeClr val="bg1"/>
                </a:solidFill>
              </a:rPr>
              <a:t>FORMATTING REQUIREMENTS:    </a:t>
            </a:r>
            <a:br>
              <a:rPr lang="en-US" sz="3600" dirty="0">
                <a:solidFill>
                  <a:schemeClr val="bg1"/>
                </a:solidFill>
              </a:rPr>
            </a:br>
            <a:r>
              <a:rPr lang="en-US" sz="3600" b="0" dirty="0">
                <a:solidFill>
                  <a:schemeClr val="bg1"/>
                </a:solidFill>
                <a:effectLst/>
              </a:rPr>
              <a:t>Standard 8.5″ x 11″ page size  </a:t>
            </a:r>
            <a:br>
              <a:rPr lang="en-US" sz="3600" b="0" dirty="0">
                <a:solidFill>
                  <a:schemeClr val="bg1"/>
                </a:solidFill>
                <a:effectLst/>
              </a:rPr>
            </a:br>
            <a:r>
              <a:rPr lang="en-US" sz="3600" b="0" dirty="0">
                <a:solidFill>
                  <a:schemeClr val="bg1"/>
                </a:solidFill>
                <a:effectLst/>
              </a:rPr>
              <a:t>PDF File Format Only </a:t>
            </a:r>
            <a:br>
              <a:rPr lang="en-US" sz="3600" b="0" dirty="0">
                <a:solidFill>
                  <a:schemeClr val="bg1"/>
                </a:solidFill>
                <a:effectLst/>
              </a:rPr>
            </a:br>
            <a:r>
              <a:rPr lang="en-US" sz="3600" b="0" dirty="0">
                <a:solidFill>
                  <a:schemeClr val="bg1"/>
                </a:solidFill>
                <a:effectLst/>
              </a:rPr>
              <a:t>1″ margins on all sides, no text inside 1″ margins (no header, footer, name, or page number)</a:t>
            </a:r>
            <a:br>
              <a:rPr lang="en-US" sz="4400" dirty="0">
                <a:solidFill>
                  <a:schemeClr val="bg1"/>
                </a:solidFill>
              </a:rPr>
            </a:br>
            <a:endParaRPr lang="en-US" dirty="0"/>
          </a:p>
        </p:txBody>
      </p:sp>
      <p:sp>
        <p:nvSpPr>
          <p:cNvPr id="5" name="Content Placeholder 4">
            <a:extLst>
              <a:ext uri="{FF2B5EF4-FFF2-40B4-BE49-F238E27FC236}">
                <a16:creationId xmlns:a16="http://schemas.microsoft.com/office/drawing/2014/main" id="{99514011-7274-79CD-0867-EE2074A64DD0}"/>
              </a:ext>
            </a:extLst>
          </p:cNvPr>
          <p:cNvSpPr txBox="1">
            <a:spLocks noGrp="1"/>
          </p:cNvSpPr>
          <p:nvPr>
            <p:ph idx="1"/>
          </p:nvPr>
        </p:nvSpPr>
        <p:spPr>
          <a:xfrm>
            <a:off x="567559" y="3113690"/>
            <a:ext cx="8229600" cy="3231654"/>
          </a:xfrm>
          <a:prstGeom prst="rect">
            <a:avLst/>
          </a:prstGeom>
          <a:solidFill>
            <a:schemeClr val="tx1"/>
          </a:solidFill>
        </p:spPr>
        <p:txBody>
          <a:bodyPr wrap="square" rtlCol="0">
            <a:spAutoFit/>
          </a:bodyPr>
          <a:lstStyle/>
          <a:p>
            <a:pPr marL="742950" lvl="1" indent="-285750">
              <a:buFont typeface="Arial" panose="020B0604020202020204" pitchFamily="34" charset="0"/>
              <a:buChar char="•"/>
            </a:pPr>
            <a:r>
              <a:rPr lang="en-US" sz="2000" b="0" dirty="0">
                <a:solidFill>
                  <a:schemeClr val="bg1"/>
                </a:solidFill>
                <a:effectLst/>
              </a:rPr>
              <a:t>Times New Roman font for all text</a:t>
            </a:r>
          </a:p>
          <a:p>
            <a:pPr marL="742950" lvl="1" indent="-285750">
              <a:buFont typeface="Arial" panose="020B0604020202020204" pitchFamily="34" charset="0"/>
              <a:buChar char="•"/>
            </a:pPr>
            <a:r>
              <a:rPr lang="en-US" sz="2000" b="0" dirty="0">
                <a:solidFill>
                  <a:schemeClr val="bg1"/>
                </a:solidFill>
                <a:effectLst/>
              </a:rPr>
              <a:t>Cambria Math font for equations</a:t>
            </a:r>
          </a:p>
          <a:p>
            <a:pPr marL="742950" lvl="1" indent="-285750">
              <a:buFont typeface="Arial" panose="020B0604020202020204" pitchFamily="34" charset="0"/>
              <a:buChar char="•"/>
            </a:pPr>
            <a:r>
              <a:rPr lang="en-US" sz="2000" b="0" dirty="0">
                <a:solidFill>
                  <a:schemeClr val="bg1"/>
                </a:solidFill>
                <a:effectLst/>
              </a:rPr>
              <a:t>Symbol font for non-alphabetic characters </a:t>
            </a:r>
          </a:p>
          <a:p>
            <a:pPr marL="742950" lvl="1" indent="-285750">
              <a:buFont typeface="Arial" panose="020B0604020202020204" pitchFamily="34" charset="0"/>
              <a:buChar char="•"/>
            </a:pPr>
            <a:r>
              <a:rPr lang="en-US" sz="2000" b="0" dirty="0">
                <a:solidFill>
                  <a:schemeClr val="bg1"/>
                </a:solidFill>
                <a:effectLst/>
              </a:rPr>
              <a:t>It is recommended that equations and symbols be inserted as an image</a:t>
            </a:r>
          </a:p>
          <a:p>
            <a:pPr marL="742950" lvl="1" indent="-285750">
              <a:buFont typeface="Arial" panose="020B0604020202020204" pitchFamily="34" charset="0"/>
              <a:buChar char="•"/>
            </a:pPr>
            <a:r>
              <a:rPr lang="en-US" sz="2000" b="0" dirty="0">
                <a:solidFill>
                  <a:schemeClr val="bg1"/>
                </a:solidFill>
                <a:effectLst/>
              </a:rPr>
              <a:t>Minimum of 11-point font, except text that is part of an image</a:t>
            </a:r>
          </a:p>
          <a:p>
            <a:pPr marL="742950" lvl="1" indent="-285750">
              <a:buFont typeface="Arial" panose="020B0604020202020204" pitchFamily="34" charset="0"/>
              <a:buChar char="•"/>
            </a:pPr>
            <a:r>
              <a:rPr lang="en-US" sz="2000" b="0" dirty="0">
                <a:solidFill>
                  <a:schemeClr val="bg1"/>
                </a:solidFill>
                <a:effectLst/>
              </a:rPr>
              <a:t>No less than single-spacing (approximately 6 lines per inch)</a:t>
            </a:r>
          </a:p>
          <a:p>
            <a:pPr marL="742950" lvl="1" indent="-285750">
              <a:buFont typeface="Arial" panose="020B0604020202020204" pitchFamily="34" charset="0"/>
              <a:buChar char="•"/>
            </a:pPr>
            <a:r>
              <a:rPr lang="en-US" sz="2000" b="0" dirty="0">
                <a:solidFill>
                  <a:schemeClr val="bg1"/>
                </a:solidFill>
                <a:effectLst/>
              </a:rPr>
              <a:t>Do not use line spacing options such as “exactly 11 point,” that are less than single spaced</a:t>
            </a:r>
            <a:endParaRPr lang="en-US" sz="2000" dirty="0"/>
          </a:p>
        </p:txBody>
      </p:sp>
    </p:spTree>
    <p:extLst>
      <p:ext uri="{BB962C8B-B14F-4D97-AF65-F5344CB8AC3E}">
        <p14:creationId xmlns:p14="http://schemas.microsoft.com/office/powerpoint/2010/main" val="3947621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CA82A-F52B-60A8-55CB-7752F87CA059}"/>
              </a:ext>
            </a:extLst>
          </p:cNvPr>
          <p:cNvSpPr>
            <a:spLocks noGrp="1"/>
          </p:cNvSpPr>
          <p:nvPr>
            <p:ph type="title"/>
          </p:nvPr>
        </p:nvSpPr>
        <p:spPr>
          <a:xfrm>
            <a:off x="457200" y="274638"/>
            <a:ext cx="8229600" cy="1828800"/>
          </a:xfrm>
        </p:spPr>
        <p:txBody>
          <a:bodyPr>
            <a:normAutofit fontScale="90000"/>
          </a:bodyPr>
          <a:lstStyle/>
          <a:p>
            <a:r>
              <a:rPr lang="en-US" dirty="0"/>
              <a:t>What are </a:t>
            </a:r>
            <a:r>
              <a:rPr lang="en-US" dirty="0">
                <a:solidFill>
                  <a:srgbClr val="0000FF"/>
                </a:solidFill>
              </a:rPr>
              <a:t>INTELLECTUAL MERRIT </a:t>
            </a:r>
            <a:r>
              <a:rPr lang="en-US" dirty="0"/>
              <a:t>and </a:t>
            </a:r>
            <a:r>
              <a:rPr lang="en-US" dirty="0">
                <a:solidFill>
                  <a:srgbClr val="00B050"/>
                </a:solidFill>
              </a:rPr>
              <a:t>BROADER IMPACTS</a:t>
            </a:r>
            <a:r>
              <a:rPr lang="en-US" dirty="0"/>
              <a:t>? </a:t>
            </a:r>
            <a:br>
              <a:rPr lang="en-US" dirty="0"/>
            </a:br>
            <a:r>
              <a:rPr lang="en-US" sz="2700" dirty="0"/>
              <a:t>More on this distinction in video 3</a:t>
            </a:r>
          </a:p>
        </p:txBody>
      </p:sp>
      <p:sp>
        <p:nvSpPr>
          <p:cNvPr id="3" name="Content Placeholder 2">
            <a:extLst>
              <a:ext uri="{FF2B5EF4-FFF2-40B4-BE49-F238E27FC236}">
                <a16:creationId xmlns:a16="http://schemas.microsoft.com/office/drawing/2014/main" id="{E2D228AD-07AA-E925-BBD4-9D3E6CC77C81}"/>
              </a:ext>
            </a:extLst>
          </p:cNvPr>
          <p:cNvSpPr>
            <a:spLocks noGrp="1"/>
          </p:cNvSpPr>
          <p:nvPr>
            <p:ph idx="1"/>
          </p:nvPr>
        </p:nvSpPr>
        <p:spPr>
          <a:xfrm>
            <a:off x="299544" y="2270236"/>
            <a:ext cx="8229600" cy="1891861"/>
          </a:xfrm>
          <a:gradFill>
            <a:gsLst>
              <a:gs pos="0">
                <a:srgbClr val="0000FF"/>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marL="0" indent="0">
              <a:buNone/>
            </a:pPr>
            <a:r>
              <a:rPr lang="en-US" sz="3400" b="1" dirty="0"/>
              <a:t>Intellectual Merit is the potential of your research to advance knowledge and transform your field of research and study. </a:t>
            </a:r>
            <a:endParaRPr lang="en-US" sz="3400" dirty="0"/>
          </a:p>
        </p:txBody>
      </p:sp>
      <p:sp>
        <p:nvSpPr>
          <p:cNvPr id="4" name="TextBox 3">
            <a:extLst>
              <a:ext uri="{FF2B5EF4-FFF2-40B4-BE49-F238E27FC236}">
                <a16:creationId xmlns:a16="http://schemas.microsoft.com/office/drawing/2014/main" id="{CF02E320-197F-2F66-F178-6F55E4567595}"/>
              </a:ext>
            </a:extLst>
          </p:cNvPr>
          <p:cNvSpPr txBox="1"/>
          <p:nvPr/>
        </p:nvSpPr>
        <p:spPr>
          <a:xfrm>
            <a:off x="764627" y="4338851"/>
            <a:ext cx="8229600" cy="2339102"/>
          </a:xfrm>
          <a:prstGeom prst="rect">
            <a:avLst/>
          </a:prstGeom>
          <a:gradFill>
            <a:gsLst>
              <a:gs pos="0">
                <a:srgbClr val="00B050"/>
              </a:gs>
              <a:gs pos="74000">
                <a:srgbClr val="92D050"/>
              </a:gs>
              <a:gs pos="83000">
                <a:schemeClr val="accent3">
                  <a:lumMod val="60000"/>
                  <a:lumOff val="40000"/>
                </a:schemeClr>
              </a:gs>
              <a:gs pos="100000">
                <a:schemeClr val="bg1">
                  <a:lumMod val="95000"/>
                </a:schemeClr>
              </a:gs>
            </a:gsLst>
            <a:lin ang="5400000" scaled="1"/>
          </a:gradFill>
        </p:spPr>
        <p:txBody>
          <a:bodyPr wrap="square" rtlCol="0">
            <a:spAutoFit/>
          </a:bodyPr>
          <a:lstStyle/>
          <a:p>
            <a:r>
              <a:rPr lang="en-US" sz="3200" b="1" dirty="0"/>
              <a:t>Broader Impacts criterion encompasses the potential to benefit society and contribute to the achievement of specific, desired societal outcomes.</a:t>
            </a:r>
          </a:p>
          <a:p>
            <a:endParaRPr lang="en-US" dirty="0"/>
          </a:p>
        </p:txBody>
      </p:sp>
    </p:spTree>
    <p:extLst>
      <p:ext uri="{BB962C8B-B14F-4D97-AF65-F5344CB8AC3E}">
        <p14:creationId xmlns:p14="http://schemas.microsoft.com/office/powerpoint/2010/main" val="2625809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4EA20-3BC4-5C41-B5FC-092B2396BB93}"/>
              </a:ext>
            </a:extLst>
          </p:cNvPr>
          <p:cNvSpPr>
            <a:spLocks noGrp="1"/>
          </p:cNvSpPr>
          <p:nvPr>
            <p:ph type="title"/>
          </p:nvPr>
        </p:nvSpPr>
        <p:spPr>
          <a:xfrm>
            <a:off x="457200" y="439528"/>
            <a:ext cx="8229600" cy="1302562"/>
          </a:xfrm>
        </p:spPr>
        <p:txBody>
          <a:bodyPr>
            <a:normAutofit fontScale="90000"/>
          </a:bodyPr>
          <a:lstStyle/>
          <a:p>
            <a:r>
              <a:rPr lang="en-US" sz="3100" b="1" dirty="0">
                <a:solidFill>
                  <a:schemeClr val="bg1"/>
                </a:solidFill>
              </a:rPr>
              <a:t>PERSONAL, RELEVANT BACKGROUND AND FUTURE GOALS (3 PAGES)</a:t>
            </a:r>
            <a:br>
              <a:rPr lang="en-US" sz="4000" b="1" dirty="0">
                <a:solidFill>
                  <a:schemeClr val="bg1"/>
                </a:solidFill>
              </a:rPr>
            </a:br>
            <a:r>
              <a:rPr lang="en-US" sz="2400" b="1" u="sng" dirty="0">
                <a:solidFill>
                  <a:srgbClr val="C00000"/>
                </a:solidFill>
              </a:rPr>
              <a:t>Clearly marked sections for</a:t>
            </a:r>
            <a:r>
              <a:rPr lang="en-US" sz="2400" b="1" dirty="0">
                <a:solidFill>
                  <a:srgbClr val="C00000"/>
                </a:solidFill>
              </a:rPr>
              <a:t> </a:t>
            </a:r>
            <a:br>
              <a:rPr lang="en-US" sz="2400" b="1" dirty="0">
                <a:solidFill>
                  <a:srgbClr val="C00000"/>
                </a:solidFill>
              </a:rPr>
            </a:br>
            <a:r>
              <a:rPr lang="en-US" sz="2400" b="1" dirty="0">
                <a:solidFill>
                  <a:srgbClr val="0000FF"/>
                </a:solidFill>
              </a:rPr>
              <a:t>INTELLECTUAL MERIT (IM) </a:t>
            </a:r>
            <a:r>
              <a:rPr lang="en-US" sz="2400" b="1" dirty="0">
                <a:solidFill>
                  <a:srgbClr val="C00000"/>
                </a:solidFill>
              </a:rPr>
              <a:t>and </a:t>
            </a:r>
            <a:r>
              <a:rPr lang="en-US" sz="2400" b="1" dirty="0">
                <a:solidFill>
                  <a:srgbClr val="00B050"/>
                </a:solidFill>
              </a:rPr>
              <a:t>BROADER IMPACTS (BI)</a:t>
            </a:r>
            <a:br>
              <a:rPr lang="en-US" sz="2400" b="1" dirty="0">
                <a:solidFill>
                  <a:srgbClr val="00B050"/>
                </a:solidFill>
              </a:rPr>
            </a:br>
            <a:endParaRPr lang="en-US" sz="2400" dirty="0">
              <a:solidFill>
                <a:srgbClr val="00B050"/>
              </a:solidFill>
            </a:endParaRPr>
          </a:p>
        </p:txBody>
      </p:sp>
      <p:sp>
        <p:nvSpPr>
          <p:cNvPr id="3" name="Content Placeholder 2">
            <a:extLst>
              <a:ext uri="{FF2B5EF4-FFF2-40B4-BE49-F238E27FC236}">
                <a16:creationId xmlns:a16="http://schemas.microsoft.com/office/drawing/2014/main" id="{CB74462F-5223-4047-8FFA-B67A90914577}"/>
              </a:ext>
            </a:extLst>
          </p:cNvPr>
          <p:cNvSpPr>
            <a:spLocks noGrp="1"/>
          </p:cNvSpPr>
          <p:nvPr>
            <p:ph idx="1"/>
          </p:nvPr>
        </p:nvSpPr>
        <p:spPr>
          <a:xfrm>
            <a:off x="246791" y="1876097"/>
            <a:ext cx="8792307" cy="475330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marL="457200" indent="-457200">
              <a:buFont typeface="+mj-lt"/>
              <a:buAutoNum type="arabicPeriod"/>
            </a:pPr>
            <a:r>
              <a:rPr lang="en-US" sz="2000" b="1"/>
              <a:t>Outline </a:t>
            </a:r>
            <a:r>
              <a:rPr lang="en-US" sz="2000" b="1" dirty="0"/>
              <a:t>your educational and professional development plans and career goals: </a:t>
            </a:r>
            <a:r>
              <a:rPr lang="en-US" sz="2000" b="1" i="1" dirty="0"/>
              <a:t>“</a:t>
            </a:r>
            <a:r>
              <a:rPr lang="en-US" sz="1800" i="1" dirty="0"/>
              <a:t>How do you envision that graduate school will prepare you for a career that allows you to contribute to scientific understanding and broadly benefit society?”</a:t>
            </a:r>
            <a:r>
              <a:rPr lang="en-US" sz="1200" b="1" i="1" dirty="0"/>
              <a:t> </a:t>
            </a:r>
            <a:r>
              <a:rPr lang="en-US" sz="2000" b="1" dirty="0"/>
              <a:t>Your personal, educational and/or professional experiences with specific examples of research and/or professional activities</a:t>
            </a:r>
          </a:p>
          <a:p>
            <a:pPr marL="457200" indent="-457200">
              <a:buFont typeface="+mj-lt"/>
              <a:buAutoNum type="arabicPeriod"/>
            </a:pPr>
            <a:r>
              <a:rPr lang="en-US" sz="2000" b="1" dirty="0"/>
              <a:t>Address how you will use the GRF to advance knowledge in STEM fields (IM), benefits to society, potential for your future leadership and global engagement (BI)</a:t>
            </a:r>
          </a:p>
          <a:p>
            <a:pPr marL="457200" indent="-457200">
              <a:buFont typeface="+mj-lt"/>
              <a:buAutoNum type="arabicPeriod"/>
            </a:pPr>
            <a:r>
              <a:rPr lang="en-US" sz="2000" b="1" dirty="0"/>
              <a:t>Emphasize your fascination (passion) with research (origin and examples); unique characteristics (experience); individual strengths (self-assessment); GRF and your future (specific goals and plans); balance independence (initiative) and collaboration</a:t>
            </a:r>
          </a:p>
          <a:p>
            <a:pPr marL="457200" indent="-457200">
              <a:buFont typeface="+mj-lt"/>
              <a:buAutoNum type="arabicPeriod"/>
            </a:pPr>
            <a:r>
              <a:rPr lang="en-US" sz="2000" b="1" dirty="0"/>
              <a:t>Narrative form can be good, but this is not a biography</a:t>
            </a:r>
            <a:br>
              <a:rPr lang="en-US" sz="1600" b="1" u="sng" dirty="0"/>
            </a:br>
            <a:endParaRPr lang="en-US" sz="1600" b="1" u="sng" dirty="0"/>
          </a:p>
        </p:txBody>
      </p:sp>
    </p:spTree>
    <p:extLst>
      <p:ext uri="{BB962C8B-B14F-4D97-AF65-F5344CB8AC3E}">
        <p14:creationId xmlns:p14="http://schemas.microsoft.com/office/powerpoint/2010/main" val="14320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7A686-8CB8-654A-B02C-23B31B8FB863}"/>
              </a:ext>
            </a:extLst>
          </p:cNvPr>
          <p:cNvSpPr>
            <a:spLocks noGrp="1"/>
          </p:cNvSpPr>
          <p:nvPr>
            <p:ph type="title"/>
          </p:nvPr>
        </p:nvSpPr>
        <p:spPr>
          <a:xfrm>
            <a:off x="457200" y="274639"/>
            <a:ext cx="8229600" cy="1640872"/>
          </a:xfrm>
        </p:spPr>
        <p:txBody>
          <a:bodyPr>
            <a:normAutofit/>
          </a:bodyPr>
          <a:lstStyle/>
          <a:p>
            <a:r>
              <a:rPr lang="en-US" sz="4000" b="1" dirty="0">
                <a:solidFill>
                  <a:schemeClr val="bg1"/>
                </a:solidFill>
              </a:rPr>
              <a:t>GRADUATE RESEARCH PLAN (2 PAGES)</a:t>
            </a:r>
            <a:r>
              <a:rPr lang="en-US" sz="4000" b="1" u="sng" dirty="0">
                <a:solidFill>
                  <a:schemeClr val="bg1"/>
                </a:solidFill>
              </a:rPr>
              <a:t> </a:t>
            </a:r>
            <a:br>
              <a:rPr lang="en-US" sz="2700" b="1" u="sng" dirty="0">
                <a:solidFill>
                  <a:srgbClr val="C00000"/>
                </a:solidFill>
              </a:rPr>
            </a:br>
            <a:r>
              <a:rPr lang="en-US" sz="2700" b="1" u="sng" dirty="0">
                <a:solidFill>
                  <a:srgbClr val="C00000"/>
                </a:solidFill>
              </a:rPr>
              <a:t>Clearly marked sections for</a:t>
            </a:r>
            <a:r>
              <a:rPr lang="en-US" sz="2700" b="1" dirty="0">
                <a:solidFill>
                  <a:srgbClr val="C00000"/>
                </a:solidFill>
              </a:rPr>
              <a:t> </a:t>
            </a:r>
            <a:br>
              <a:rPr lang="en-US" sz="2700" b="1" dirty="0">
                <a:solidFill>
                  <a:srgbClr val="C00000"/>
                </a:solidFill>
              </a:rPr>
            </a:br>
            <a:r>
              <a:rPr lang="en-US" sz="2700" b="1" dirty="0">
                <a:solidFill>
                  <a:srgbClr val="0000FF"/>
                </a:solidFill>
              </a:rPr>
              <a:t>INTELLECTUAL MERIT (IM) </a:t>
            </a:r>
            <a:r>
              <a:rPr lang="en-US" sz="2700" b="1" dirty="0">
                <a:solidFill>
                  <a:srgbClr val="C00000"/>
                </a:solidFill>
              </a:rPr>
              <a:t>and </a:t>
            </a:r>
            <a:r>
              <a:rPr lang="en-US" sz="2700" b="1" dirty="0">
                <a:solidFill>
                  <a:srgbClr val="00B050"/>
                </a:solidFill>
              </a:rPr>
              <a:t>BROADER IMPACTS (BI)</a:t>
            </a:r>
            <a:endParaRPr lang="en-US" sz="3200" dirty="0">
              <a:solidFill>
                <a:srgbClr val="00B050"/>
              </a:solidFill>
            </a:endParaRPr>
          </a:p>
        </p:txBody>
      </p:sp>
      <p:sp>
        <p:nvSpPr>
          <p:cNvPr id="3" name="Content Placeholder 2">
            <a:extLst>
              <a:ext uri="{FF2B5EF4-FFF2-40B4-BE49-F238E27FC236}">
                <a16:creationId xmlns:a16="http://schemas.microsoft.com/office/drawing/2014/main" id="{D5CE2E86-C94B-A54E-A766-205FD15B3DF4}"/>
              </a:ext>
            </a:extLst>
          </p:cNvPr>
          <p:cNvSpPr>
            <a:spLocks noGrp="1"/>
          </p:cNvSpPr>
          <p:nvPr>
            <p:ph idx="1"/>
          </p:nvPr>
        </p:nvSpPr>
        <p:spPr>
          <a:xfrm>
            <a:off x="362164" y="2002221"/>
            <a:ext cx="8419672" cy="4461641"/>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r>
              <a:rPr lang="en-US" sz="2200" b="1" dirty="0"/>
              <a:t>Present an original research topic you will pursue in graduate school</a:t>
            </a:r>
          </a:p>
          <a:p>
            <a:r>
              <a:rPr lang="en-US" sz="2200" b="1" dirty="0"/>
              <a:t>Describe the research idea, your approach, and resources needed</a:t>
            </a:r>
          </a:p>
          <a:p>
            <a:r>
              <a:rPr lang="en-US" sz="2200" b="1" u="sng" dirty="0"/>
              <a:t>Limit to only important/relevant literature citations</a:t>
            </a:r>
            <a:r>
              <a:rPr lang="en-US" sz="2200" u="sng" dirty="0"/>
              <a:t> </a:t>
            </a:r>
          </a:p>
          <a:p>
            <a:r>
              <a:rPr lang="en-US" sz="2200" b="1" dirty="0"/>
              <a:t>The research topic discussed must be in a field listed in the </a:t>
            </a:r>
            <a:r>
              <a:rPr lang="en-US" sz="2200" b="1" dirty="0">
                <a:hlinkClick r:id="rId2"/>
              </a:rPr>
              <a:t>Solicitation</a:t>
            </a:r>
            <a:r>
              <a:rPr lang="en-US" sz="2200" b="1" dirty="0"/>
              <a:t> (Appendix X, Fields of Study).</a:t>
            </a:r>
          </a:p>
          <a:p>
            <a:pPr marL="0" indent="0">
              <a:buNone/>
            </a:pPr>
            <a:endParaRPr lang="en-US" sz="2000" dirty="0"/>
          </a:p>
          <a:p>
            <a:pPr marL="0" indent="0">
              <a:buNone/>
            </a:pPr>
            <a:r>
              <a:rPr lang="en-US" sz="2400" b="1" dirty="0"/>
              <a:t>Emphasize: Excitement; contribution of your unique technical knowledge and skills; mentoring and training you expect</a:t>
            </a:r>
            <a:r>
              <a:rPr lang="en-US" sz="2400" dirty="0"/>
              <a:t>; </a:t>
            </a:r>
            <a:r>
              <a:rPr lang="en-US" sz="2400" b="1" dirty="0"/>
              <a:t>feasibility of completion</a:t>
            </a:r>
            <a:r>
              <a:rPr lang="en-US" sz="2400" dirty="0"/>
              <a:t>; </a:t>
            </a:r>
            <a:r>
              <a:rPr lang="en-US" sz="2400" b="1" dirty="0"/>
              <a:t>"big picture" importance of your research; and a realistic plan of activities and tasks.</a:t>
            </a:r>
          </a:p>
        </p:txBody>
      </p:sp>
    </p:spTree>
    <p:extLst>
      <p:ext uri="{BB962C8B-B14F-4D97-AF65-F5344CB8AC3E}">
        <p14:creationId xmlns:p14="http://schemas.microsoft.com/office/powerpoint/2010/main" val="629346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99545" y="289038"/>
            <a:ext cx="8715363" cy="6411558"/>
          </a:xfrm>
        </p:spPr>
        <p:txBody>
          <a:bodyPr>
            <a:normAutofit fontScale="55000" lnSpcReduction="20000"/>
          </a:bodyPr>
          <a:lstStyle/>
          <a:p>
            <a:pPr marL="0" indent="0">
              <a:buNone/>
            </a:pPr>
            <a:r>
              <a:rPr lang="en-US" sz="8000" b="1" dirty="0">
                <a:solidFill>
                  <a:schemeClr val="bg1"/>
                </a:solidFill>
              </a:rPr>
              <a:t>REFERENCE LETTERS (MAXIMUM LENGTH 2 PAGES, SINGLE SPACE)</a:t>
            </a:r>
          </a:p>
          <a:p>
            <a:pPr marL="0" indent="0">
              <a:buNone/>
            </a:pPr>
            <a:br>
              <a:rPr lang="en-US" sz="5800" b="1" dirty="0">
                <a:solidFill>
                  <a:schemeClr val="bg1"/>
                </a:solidFill>
              </a:rPr>
            </a:br>
            <a:r>
              <a:rPr lang="en-US" sz="5800" b="1" dirty="0">
                <a:solidFill>
                  <a:schemeClr val="bg1"/>
                </a:solidFill>
              </a:rPr>
              <a:t>Should address the NSF Merit Review Criteria of Intellectual Merit and Broader Impacts, labelled. </a:t>
            </a:r>
            <a:br>
              <a:rPr lang="en-US" sz="3800" b="1" dirty="0">
                <a:solidFill>
                  <a:schemeClr val="bg1"/>
                </a:solidFill>
              </a:rPr>
            </a:br>
            <a:br>
              <a:rPr lang="en-US" sz="3800" b="1" dirty="0">
                <a:solidFill>
                  <a:schemeClr val="bg1"/>
                </a:solidFill>
              </a:rPr>
            </a:br>
            <a:r>
              <a:rPr lang="en-US" sz="3800" b="1" dirty="0">
                <a:solidFill>
                  <a:schemeClr val="bg1"/>
                </a:solidFill>
              </a:rPr>
              <a:t>CONTENT should include comments on the applicant’s:</a:t>
            </a:r>
          </a:p>
          <a:p>
            <a:pPr marL="0" indent="0">
              <a:buNone/>
            </a:pPr>
            <a:endParaRPr lang="en-US" sz="1600" b="1" dirty="0">
              <a:solidFill>
                <a:schemeClr val="bg1"/>
              </a:solidFill>
            </a:endParaRPr>
          </a:p>
          <a:p>
            <a:pPr lvl="1"/>
            <a:r>
              <a:rPr lang="en-US" sz="3800" b="1" dirty="0">
                <a:solidFill>
                  <a:schemeClr val="bg1"/>
                </a:solidFill>
              </a:rPr>
              <a:t>relationship to the letter writer </a:t>
            </a:r>
          </a:p>
          <a:p>
            <a:pPr lvl="1"/>
            <a:r>
              <a:rPr lang="en-US" sz="3800" b="1" dirty="0">
                <a:solidFill>
                  <a:schemeClr val="bg1"/>
                </a:solidFill>
              </a:rPr>
              <a:t>potential for contributing to US science and engineering workforce, </a:t>
            </a:r>
          </a:p>
          <a:p>
            <a:pPr lvl="1"/>
            <a:r>
              <a:rPr lang="en-US" sz="3800" b="1" dirty="0">
                <a:solidFill>
                  <a:schemeClr val="bg1"/>
                </a:solidFill>
              </a:rPr>
              <a:t>academic potential and relevant prior experiences</a:t>
            </a:r>
          </a:p>
          <a:p>
            <a:pPr lvl="1"/>
            <a:r>
              <a:rPr lang="en-US" sz="3800" b="1" dirty="0">
                <a:solidFill>
                  <a:schemeClr val="bg1"/>
                </a:solidFill>
              </a:rPr>
              <a:t>proposed research </a:t>
            </a:r>
          </a:p>
          <a:p>
            <a:pPr lvl="1"/>
            <a:r>
              <a:rPr lang="en-US" sz="3800" b="1" dirty="0">
                <a:solidFill>
                  <a:schemeClr val="bg1"/>
                </a:solidFill>
              </a:rPr>
              <a:t>other information to aid reviewers in on the CLAS website</a:t>
            </a:r>
          </a:p>
          <a:p>
            <a:pPr marL="0" indent="0">
              <a:buNone/>
            </a:pPr>
            <a:endParaRPr lang="en-US" sz="4200" b="1" dirty="0">
              <a:solidFill>
                <a:schemeClr val="bg1"/>
              </a:solidFill>
            </a:endParaRPr>
          </a:p>
          <a:p>
            <a:pPr marL="0" indent="0">
              <a:buNone/>
            </a:pPr>
            <a:endParaRPr lang="en-US" sz="4200" b="1" dirty="0">
              <a:solidFill>
                <a:schemeClr val="bg1"/>
              </a:solidFill>
            </a:endParaRPr>
          </a:p>
          <a:p>
            <a:pPr marL="0" indent="0" algn="ctr">
              <a:buNone/>
            </a:pPr>
            <a:r>
              <a:rPr lang="en-US" sz="4200" b="1" dirty="0">
                <a:solidFill>
                  <a:schemeClr val="bg1"/>
                </a:solidFill>
              </a:rPr>
              <a:t>DUE OCTOBER 11, 2024</a:t>
            </a:r>
          </a:p>
          <a:p>
            <a:pPr marL="0" indent="0" algn="ctr">
              <a:buNone/>
            </a:pPr>
            <a:r>
              <a:rPr lang="en-US" sz="4200" b="1" dirty="0">
                <a:solidFill>
                  <a:schemeClr val="bg1"/>
                </a:solidFill>
              </a:rPr>
              <a:t>Before Applications are due!!</a:t>
            </a:r>
          </a:p>
          <a:p>
            <a:endParaRPr lang="en-US" dirty="0"/>
          </a:p>
        </p:txBody>
      </p:sp>
    </p:spTree>
    <p:extLst>
      <p:ext uri="{BB962C8B-B14F-4D97-AF65-F5344CB8AC3E}">
        <p14:creationId xmlns:p14="http://schemas.microsoft.com/office/powerpoint/2010/main" val="863198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Box 4"/>
          <p:cNvSpPr txBox="1"/>
          <p:nvPr/>
        </p:nvSpPr>
        <p:spPr>
          <a:xfrm>
            <a:off x="681868" y="5318762"/>
            <a:ext cx="8134141" cy="461665"/>
          </a:xfrm>
          <a:prstGeom prst="rect">
            <a:avLst/>
          </a:prstGeom>
          <a:noFill/>
        </p:spPr>
        <p:txBody>
          <a:bodyPr wrap="square" rtlCol="0">
            <a:spAutoFit/>
          </a:bodyPr>
          <a:lstStyle/>
          <a:p>
            <a:r>
              <a:rPr lang="en-US" sz="2400" b="1" dirty="0">
                <a:solidFill>
                  <a:srgbClr val="C00000"/>
                </a:solidFill>
              </a:rPr>
              <a:t>DAY/TIME DEADLINES ARE RIGID. </a:t>
            </a:r>
          </a:p>
        </p:txBody>
      </p:sp>
      <p:graphicFrame>
        <p:nvGraphicFramePr>
          <p:cNvPr id="12" name="Content Placeholder 11">
            <a:extLst>
              <a:ext uri="{FF2B5EF4-FFF2-40B4-BE49-F238E27FC236}">
                <a16:creationId xmlns:a16="http://schemas.microsoft.com/office/drawing/2014/main" id="{27B0C831-CD9C-CB37-F2DD-8AE6BA23074D}"/>
              </a:ext>
            </a:extLst>
          </p:cNvPr>
          <p:cNvGraphicFramePr>
            <a:graphicFrameLocks noGrp="1"/>
          </p:cNvGraphicFramePr>
          <p:nvPr>
            <p:ph idx="1"/>
          </p:nvPr>
        </p:nvGraphicFramePr>
        <p:xfrm>
          <a:off x="335874" y="2088931"/>
          <a:ext cx="8544910" cy="4182625"/>
        </p:xfrm>
        <a:graphic>
          <a:graphicData uri="http://schemas.openxmlformats.org/drawingml/2006/table">
            <a:tbl>
              <a:tblPr firstRow="1" bandRow="1">
                <a:tableStyleId>{5C22544A-7EE6-4342-B048-85BDC9FD1C3A}</a:tableStyleId>
              </a:tblPr>
              <a:tblGrid>
                <a:gridCol w="5600952">
                  <a:extLst>
                    <a:ext uri="{9D8B030D-6E8A-4147-A177-3AD203B41FA5}">
                      <a16:colId xmlns:a16="http://schemas.microsoft.com/office/drawing/2014/main" val="4114864331"/>
                    </a:ext>
                  </a:extLst>
                </a:gridCol>
                <a:gridCol w="2943958">
                  <a:extLst>
                    <a:ext uri="{9D8B030D-6E8A-4147-A177-3AD203B41FA5}">
                      <a16:colId xmlns:a16="http://schemas.microsoft.com/office/drawing/2014/main" val="2235498144"/>
                    </a:ext>
                  </a:extLst>
                </a:gridCol>
              </a:tblGrid>
              <a:tr h="1356527">
                <a:tc>
                  <a:txBody>
                    <a:bodyPr/>
                    <a:lstStyle/>
                    <a:p>
                      <a:br>
                        <a:rPr lang="en-US" sz="2200" dirty="0"/>
                      </a:br>
                      <a:br>
                        <a:rPr lang="en-US" sz="2200" dirty="0"/>
                      </a:br>
                      <a:r>
                        <a:rPr lang="en-US" sz="2200" dirty="0"/>
                        <a:t>Subject Areas</a:t>
                      </a:r>
                    </a:p>
                  </a:txBody>
                  <a:tcPr>
                    <a:gradFill>
                      <a:gsLst>
                        <a:gs pos="0">
                          <a:schemeClr val="accent1">
                            <a:lumMod val="5000"/>
                            <a:lumOff val="95000"/>
                          </a:schemeClr>
                        </a:gs>
                        <a:gs pos="30000">
                          <a:schemeClr val="bg2"/>
                        </a:gs>
                        <a:gs pos="55000">
                          <a:schemeClr val="accent1">
                            <a:lumMod val="45000"/>
                            <a:lumOff val="55000"/>
                          </a:schemeClr>
                        </a:gs>
                        <a:gs pos="100000">
                          <a:srgbClr val="0000FF"/>
                        </a:gs>
                      </a:gsLst>
                      <a:lin ang="5400000" scaled="1"/>
                    </a:gradFill>
                  </a:tcPr>
                </a:tc>
                <a:tc>
                  <a:txBody>
                    <a:bodyPr/>
                    <a:lstStyle/>
                    <a:p>
                      <a:br>
                        <a:rPr lang="en-US" sz="2200" dirty="0"/>
                      </a:br>
                      <a:br>
                        <a:rPr lang="en-US" sz="2200" dirty="0"/>
                      </a:br>
                      <a:r>
                        <a:rPr lang="en-US" sz="2200" dirty="0"/>
                        <a:t>NSF GRF Due Date</a:t>
                      </a:r>
                    </a:p>
                  </a:txBody>
                  <a:tcPr>
                    <a:gradFill>
                      <a:gsLst>
                        <a:gs pos="0">
                          <a:schemeClr val="accent1">
                            <a:lumMod val="5000"/>
                            <a:lumOff val="95000"/>
                          </a:schemeClr>
                        </a:gs>
                        <a:gs pos="30000">
                          <a:schemeClr val="bg2"/>
                        </a:gs>
                        <a:gs pos="55000">
                          <a:schemeClr val="accent1">
                            <a:lumMod val="45000"/>
                            <a:lumOff val="55000"/>
                          </a:schemeClr>
                        </a:gs>
                        <a:gs pos="100000">
                          <a:srgbClr val="0000FF"/>
                        </a:gs>
                      </a:gsLst>
                      <a:lin ang="5400000" scaled="1"/>
                    </a:gradFill>
                  </a:tcPr>
                </a:tc>
                <a:extLst>
                  <a:ext uri="{0D108BD9-81ED-4DB2-BD59-A6C34878D82A}">
                    <a16:rowId xmlns:a16="http://schemas.microsoft.com/office/drawing/2014/main" val="3598803298"/>
                  </a:ext>
                </a:extLst>
              </a:tr>
              <a:tr h="791307">
                <a:tc>
                  <a:txBody>
                    <a:bodyPr/>
                    <a:lstStyle/>
                    <a:p>
                      <a:r>
                        <a:rPr lang="en-US" dirty="0"/>
                        <a:t>Chemistry, Geosciences, Mathematical Sciences</a:t>
                      </a:r>
                      <a:br>
                        <a:rPr lang="en-US" dirty="0"/>
                      </a:br>
                      <a:r>
                        <a:rPr lang="en-US" dirty="0"/>
                        <a:t>Physics, Astronomy</a:t>
                      </a:r>
                    </a:p>
                  </a:txBody>
                  <a:tcPr/>
                </a:tc>
                <a:tc>
                  <a:txBody>
                    <a:bodyPr/>
                    <a:lstStyle/>
                    <a:p>
                      <a:r>
                        <a:rPr lang="en-US" dirty="0"/>
                        <a:t>October 15, 2024</a:t>
                      </a:r>
                    </a:p>
                  </a:txBody>
                  <a:tcPr/>
                </a:tc>
                <a:extLst>
                  <a:ext uri="{0D108BD9-81ED-4DB2-BD59-A6C34878D82A}">
                    <a16:rowId xmlns:a16="http://schemas.microsoft.com/office/drawing/2014/main" val="3851939965"/>
                  </a:ext>
                </a:extLst>
              </a:tr>
              <a:tr h="452176">
                <a:tc>
                  <a:txBody>
                    <a:bodyPr/>
                    <a:lstStyle/>
                    <a:p>
                      <a:r>
                        <a:rPr lang="en-US" dirty="0"/>
                        <a:t>Life Sciences</a:t>
                      </a:r>
                    </a:p>
                  </a:txBody>
                  <a:tcPr/>
                </a:tc>
                <a:tc>
                  <a:txBody>
                    <a:bodyPr/>
                    <a:lstStyle/>
                    <a:p>
                      <a:r>
                        <a:rPr lang="en-US" dirty="0"/>
                        <a:t>October 16, 2024</a:t>
                      </a:r>
                    </a:p>
                  </a:txBody>
                  <a:tcPr/>
                </a:tc>
                <a:extLst>
                  <a:ext uri="{0D108BD9-81ED-4DB2-BD59-A6C34878D82A}">
                    <a16:rowId xmlns:a16="http://schemas.microsoft.com/office/drawing/2014/main" val="206973525"/>
                  </a:ext>
                </a:extLst>
              </a:tr>
              <a:tr h="452176">
                <a:tc>
                  <a:txBody>
                    <a:bodyPr/>
                    <a:lstStyle/>
                    <a:p>
                      <a:r>
                        <a:rPr lang="en-US" dirty="0"/>
                        <a:t>Engineering</a:t>
                      </a:r>
                    </a:p>
                  </a:txBody>
                  <a:tcPr/>
                </a:tc>
                <a:tc>
                  <a:txBody>
                    <a:bodyPr/>
                    <a:lstStyle/>
                    <a:p>
                      <a:r>
                        <a:rPr lang="en-US" dirty="0"/>
                        <a:t>October 17, 2024</a:t>
                      </a:r>
                    </a:p>
                  </a:txBody>
                  <a:tcPr/>
                </a:tc>
                <a:extLst>
                  <a:ext uri="{0D108BD9-81ED-4DB2-BD59-A6C34878D82A}">
                    <a16:rowId xmlns:a16="http://schemas.microsoft.com/office/drawing/2014/main" val="2507779886"/>
                  </a:ext>
                </a:extLst>
              </a:tr>
              <a:tr h="1130439">
                <a:tc>
                  <a:txBody>
                    <a:bodyPr/>
                    <a:lstStyle/>
                    <a:p>
                      <a:r>
                        <a:rPr lang="en-US" dirty="0"/>
                        <a:t>Computer and Information Science and Engineering Materials Research, Psychology, Social Sciences, </a:t>
                      </a:r>
                      <a:br>
                        <a:rPr lang="en-US" dirty="0"/>
                      </a:br>
                      <a:r>
                        <a:rPr lang="en-US" dirty="0"/>
                        <a:t>STEM Education &amp; Learning Research</a:t>
                      </a:r>
                    </a:p>
                  </a:txBody>
                  <a:tcPr/>
                </a:tc>
                <a:tc>
                  <a:txBody>
                    <a:bodyPr/>
                    <a:lstStyle/>
                    <a:p>
                      <a:r>
                        <a:rPr lang="en-US" dirty="0"/>
                        <a:t>October 18, 2024</a:t>
                      </a:r>
                    </a:p>
                  </a:txBody>
                  <a:tcPr/>
                </a:tc>
                <a:extLst>
                  <a:ext uri="{0D108BD9-81ED-4DB2-BD59-A6C34878D82A}">
                    <a16:rowId xmlns:a16="http://schemas.microsoft.com/office/drawing/2014/main" val="4080914379"/>
                  </a:ext>
                </a:extLst>
              </a:tr>
            </a:tbl>
          </a:graphicData>
        </a:graphic>
      </p:graphicFrame>
      <p:sp>
        <p:nvSpPr>
          <p:cNvPr id="2" name="Title 1"/>
          <p:cNvSpPr>
            <a:spLocks noGrp="1"/>
          </p:cNvSpPr>
          <p:nvPr>
            <p:ph type="title"/>
          </p:nvPr>
        </p:nvSpPr>
        <p:spPr>
          <a:xfrm>
            <a:off x="335874" y="386254"/>
            <a:ext cx="8544910" cy="2041635"/>
          </a:xfrm>
          <a:gradFill>
            <a:gsLst>
              <a:gs pos="0">
                <a:schemeClr val="accent1">
                  <a:lumMod val="5000"/>
                  <a:lumOff val="95000"/>
                </a:schemeClr>
              </a:gs>
              <a:gs pos="30000">
                <a:schemeClr val="bg2"/>
              </a:gs>
              <a:gs pos="55000">
                <a:schemeClr val="accent1">
                  <a:lumMod val="45000"/>
                  <a:lumOff val="55000"/>
                </a:schemeClr>
              </a:gs>
              <a:gs pos="100000">
                <a:srgbClr val="0000FF"/>
              </a:gs>
            </a:gsLst>
            <a:lin ang="5400000" scaled="1"/>
          </a:gradFill>
        </p:spPr>
        <p:txBody>
          <a:bodyPr>
            <a:normAutofit/>
          </a:bodyPr>
          <a:lstStyle/>
          <a:p>
            <a:r>
              <a:rPr lang="en-US" sz="2200" b="1" u="sng" dirty="0"/>
              <a:t>IF YOU ARE A CLAS STUDENT AND YOU ARE ATTENDING GRAD SCHOOL HERE YOU WILL ROUTE </a:t>
            </a:r>
            <a:r>
              <a:rPr lang="en-US" sz="2200" b="1" u="sng" dirty="0">
                <a:solidFill>
                  <a:schemeClr val="tx1"/>
                </a:solidFill>
              </a:rPr>
              <a:t>5 FULL BUSINESS DAYS BEFORE YOUR NSF DEADLINE BY EMAILING tracy.kohm@ucdenver.edu</a:t>
            </a:r>
            <a:endParaRPr lang="en-US" sz="2200" b="1" u="sng" dirty="0"/>
          </a:p>
        </p:txBody>
      </p:sp>
    </p:spTree>
    <p:extLst>
      <p:ext uri="{BB962C8B-B14F-4D97-AF65-F5344CB8AC3E}">
        <p14:creationId xmlns:p14="http://schemas.microsoft.com/office/powerpoint/2010/main" val="1229037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4D842-BC49-3BF3-C5A7-C30332045D48}"/>
              </a:ext>
            </a:extLst>
          </p:cNvPr>
          <p:cNvSpPr>
            <a:spLocks noGrp="1"/>
          </p:cNvSpPr>
          <p:nvPr>
            <p:ph type="title"/>
          </p:nvPr>
        </p:nvSpPr>
        <p:spPr/>
        <p:txBody>
          <a:bodyPr/>
          <a:lstStyle/>
          <a:p>
            <a:r>
              <a:rPr lang="en-US" dirty="0">
                <a:solidFill>
                  <a:srgbClr val="FFCC66"/>
                </a:solidFill>
              </a:rPr>
              <a:t>Topics</a:t>
            </a:r>
          </a:p>
        </p:txBody>
      </p:sp>
      <p:sp>
        <p:nvSpPr>
          <p:cNvPr id="3" name="Content Placeholder 2">
            <a:extLst>
              <a:ext uri="{FF2B5EF4-FFF2-40B4-BE49-F238E27FC236}">
                <a16:creationId xmlns:a16="http://schemas.microsoft.com/office/drawing/2014/main" id="{9989999E-CA49-DED5-BB2D-AAFE4AD0939A}"/>
              </a:ext>
            </a:extLst>
          </p:cNvPr>
          <p:cNvSpPr>
            <a:spLocks noGrp="1"/>
          </p:cNvSpPr>
          <p:nvPr>
            <p:ph idx="1"/>
          </p:nvPr>
        </p:nvSpPr>
        <p:spPr>
          <a:xfrm>
            <a:off x="739425" y="1166327"/>
            <a:ext cx="8229600" cy="5551713"/>
          </a:xfrm>
        </p:spPr>
        <p:txBody>
          <a:bodyPr>
            <a:normAutofit fontScale="70000" lnSpcReduction="20000"/>
          </a:bodyPr>
          <a:lstStyle/>
          <a:p>
            <a:r>
              <a:rPr lang="en-US" dirty="0">
                <a:solidFill>
                  <a:schemeClr val="bg1"/>
                </a:solidFill>
              </a:rPr>
              <a:t>Part I </a:t>
            </a:r>
          </a:p>
          <a:p>
            <a:pPr lvl="1"/>
            <a:r>
              <a:rPr lang="en-US" dirty="0">
                <a:solidFill>
                  <a:schemeClr val="bg1"/>
                </a:solidFill>
              </a:rPr>
              <a:t>NSF GRF Program Purpose and Description</a:t>
            </a:r>
          </a:p>
          <a:p>
            <a:pPr lvl="1"/>
            <a:r>
              <a:rPr lang="en-US" dirty="0">
                <a:solidFill>
                  <a:schemeClr val="bg1"/>
                </a:solidFill>
              </a:rPr>
              <a:t>Eligibility</a:t>
            </a:r>
          </a:p>
          <a:p>
            <a:pPr lvl="2"/>
            <a:r>
              <a:rPr lang="en-US" dirty="0">
                <a:solidFill>
                  <a:schemeClr val="bg1"/>
                </a:solidFill>
              </a:rPr>
              <a:t>Citizenship/permanent resident</a:t>
            </a:r>
          </a:p>
          <a:p>
            <a:pPr lvl="2"/>
            <a:r>
              <a:rPr lang="en-US" dirty="0">
                <a:solidFill>
                  <a:schemeClr val="bg1"/>
                </a:solidFill>
              </a:rPr>
              <a:t>Participation in graduate school</a:t>
            </a:r>
          </a:p>
          <a:p>
            <a:pPr lvl="2"/>
            <a:r>
              <a:rPr lang="en-US" dirty="0">
                <a:solidFill>
                  <a:schemeClr val="bg1"/>
                </a:solidFill>
              </a:rPr>
              <a:t>Areas of research</a:t>
            </a:r>
          </a:p>
          <a:p>
            <a:r>
              <a:rPr lang="en-US" dirty="0">
                <a:solidFill>
                  <a:schemeClr val="bg1"/>
                </a:solidFill>
              </a:rPr>
              <a:t>Part II</a:t>
            </a:r>
          </a:p>
          <a:p>
            <a:pPr lvl="1"/>
            <a:r>
              <a:rPr lang="en-US" dirty="0">
                <a:solidFill>
                  <a:schemeClr val="bg1"/>
                </a:solidFill>
              </a:rPr>
              <a:t>Application Materials </a:t>
            </a:r>
          </a:p>
          <a:p>
            <a:pPr lvl="1"/>
            <a:r>
              <a:rPr lang="en-US" dirty="0">
                <a:solidFill>
                  <a:schemeClr val="bg1"/>
                </a:solidFill>
              </a:rPr>
              <a:t>Reference letter registration</a:t>
            </a:r>
          </a:p>
          <a:p>
            <a:pPr lvl="1"/>
            <a:r>
              <a:rPr lang="en-US" dirty="0">
                <a:solidFill>
                  <a:schemeClr val="bg1"/>
                </a:solidFill>
              </a:rPr>
              <a:t>Routing</a:t>
            </a:r>
          </a:p>
          <a:p>
            <a:pPr lvl="1"/>
            <a:r>
              <a:rPr lang="en-US" dirty="0">
                <a:solidFill>
                  <a:schemeClr val="bg1"/>
                </a:solidFill>
              </a:rPr>
              <a:t>Application submission due dates</a:t>
            </a:r>
          </a:p>
          <a:p>
            <a:r>
              <a:rPr lang="en-US" dirty="0">
                <a:solidFill>
                  <a:schemeClr val="bg1"/>
                </a:solidFill>
              </a:rPr>
              <a:t>Part III </a:t>
            </a:r>
          </a:p>
          <a:p>
            <a:pPr lvl="1"/>
            <a:r>
              <a:rPr lang="en-US" dirty="0">
                <a:solidFill>
                  <a:schemeClr val="bg1"/>
                </a:solidFill>
              </a:rPr>
              <a:t>Selection</a:t>
            </a:r>
          </a:p>
          <a:p>
            <a:pPr lvl="1"/>
            <a:r>
              <a:rPr lang="en-US" dirty="0">
                <a:solidFill>
                  <a:schemeClr val="bg1"/>
                </a:solidFill>
              </a:rPr>
              <a:t>Review Process</a:t>
            </a:r>
          </a:p>
          <a:p>
            <a:pPr lvl="1"/>
            <a:r>
              <a:rPr lang="en-US" dirty="0">
                <a:solidFill>
                  <a:schemeClr val="bg1"/>
                </a:solidFill>
              </a:rPr>
              <a:t>Evaluation Criteria</a:t>
            </a:r>
          </a:p>
          <a:p>
            <a:pPr lvl="1"/>
            <a:r>
              <a:rPr lang="en-US" dirty="0">
                <a:solidFill>
                  <a:schemeClr val="bg1"/>
                </a:solidFill>
              </a:rPr>
              <a:t>Advice in preparing your application</a:t>
            </a:r>
          </a:p>
          <a:p>
            <a:pPr lvl="1"/>
            <a:r>
              <a:rPr lang="en-US" dirty="0">
                <a:solidFill>
                  <a:schemeClr val="bg1"/>
                </a:solidFill>
              </a:rPr>
              <a:t>Resources for preparation</a:t>
            </a:r>
          </a:p>
          <a:p>
            <a:endParaRPr lang="en-US" dirty="0"/>
          </a:p>
        </p:txBody>
      </p:sp>
    </p:spTree>
    <p:extLst>
      <p:ext uri="{BB962C8B-B14F-4D97-AF65-F5344CB8AC3E}">
        <p14:creationId xmlns:p14="http://schemas.microsoft.com/office/powerpoint/2010/main" val="42120779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DE254E3-25F1-084F-B8AE-6D79B43BACA0}"/>
              </a:ext>
            </a:extLst>
          </p:cNvPr>
          <p:cNvGraphicFramePr>
            <a:graphicFrameLocks noGrp="1"/>
          </p:cNvGraphicFramePr>
          <p:nvPr>
            <p:ph idx="1"/>
          </p:nvPr>
        </p:nvGraphicFramePr>
        <p:xfrm>
          <a:off x="165538" y="143580"/>
          <a:ext cx="8844455" cy="6314440"/>
        </p:xfrm>
        <a:graphic>
          <a:graphicData uri="http://schemas.openxmlformats.org/drawingml/2006/table">
            <a:tbl>
              <a:tblPr firstRow="1" bandRow="1">
                <a:tableStyleId>{5C22544A-7EE6-4342-B048-85BDC9FD1C3A}</a:tableStyleId>
              </a:tblPr>
              <a:tblGrid>
                <a:gridCol w="1528072">
                  <a:extLst>
                    <a:ext uri="{9D8B030D-6E8A-4147-A177-3AD203B41FA5}">
                      <a16:colId xmlns:a16="http://schemas.microsoft.com/office/drawing/2014/main" val="3275099712"/>
                    </a:ext>
                  </a:extLst>
                </a:gridCol>
                <a:gridCol w="7316383">
                  <a:extLst>
                    <a:ext uri="{9D8B030D-6E8A-4147-A177-3AD203B41FA5}">
                      <a16:colId xmlns:a16="http://schemas.microsoft.com/office/drawing/2014/main" val="1603404644"/>
                    </a:ext>
                  </a:extLst>
                </a:gridCol>
              </a:tblGrid>
              <a:tr h="370840">
                <a:tc>
                  <a:txBody>
                    <a:bodyPr/>
                    <a:lstStyle/>
                    <a:p>
                      <a:r>
                        <a:rPr lang="en-US" dirty="0"/>
                        <a:t>Date</a:t>
                      </a:r>
                    </a:p>
                  </a:txBody>
                  <a:tcPr/>
                </a:tc>
                <a:tc>
                  <a:txBody>
                    <a:bodyPr/>
                    <a:lstStyle/>
                    <a:p>
                      <a:r>
                        <a:rPr lang="en-US" dirty="0"/>
                        <a:t>Checklist</a:t>
                      </a:r>
                    </a:p>
                  </a:txBody>
                  <a:tcPr/>
                </a:tc>
                <a:extLst>
                  <a:ext uri="{0D108BD9-81ED-4DB2-BD59-A6C34878D82A}">
                    <a16:rowId xmlns:a16="http://schemas.microsoft.com/office/drawing/2014/main" val="3282665392"/>
                  </a:ext>
                </a:extLst>
              </a:tr>
              <a:tr h="370840">
                <a:tc>
                  <a:txBody>
                    <a:bodyPr/>
                    <a:lstStyle/>
                    <a:p>
                      <a:r>
                        <a:rPr lang="en-US" dirty="0"/>
                        <a:t>ASAP</a:t>
                      </a:r>
                    </a:p>
                  </a:txBody>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Go to the GRFP website, </a:t>
                      </a:r>
                      <a:r>
                        <a:rPr lang="en-US" b="1" dirty="0"/>
                        <a:t>r</a:t>
                      </a:r>
                      <a:r>
                        <a:rPr lang="en-US" sz="1800" b="1" dirty="0"/>
                        <a:t>ead the solicitation and applicant guidelines</a:t>
                      </a:r>
                      <a:r>
                        <a:rPr lang="en-US" sz="1800" b="0" dirty="0"/>
                        <a:t>, </a:t>
                      </a:r>
                      <a:r>
                        <a:rPr lang="en-US" b="0" dirty="0"/>
                        <a:t>and make sure you are eligible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Register on research.gov: </a:t>
                      </a:r>
                      <a:r>
                        <a:rPr lang="en-US" sz="1800" b="1" dirty="0">
                          <a:hlinkClick r:id="rId2"/>
                        </a:rPr>
                        <a:t>https://www.research.gov/grfp/Login.do</a:t>
                      </a:r>
                      <a:r>
                        <a:rPr lang="en-US" sz="1800" b="1" dirty="0"/>
                        <a:t> </a:t>
                      </a:r>
                      <a:endParaRPr lang="en-US" b="0" dirty="0"/>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1" dirty="0"/>
                        <a:t>Identify five references and contact them about writing letters NOW</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dirty="0"/>
                        <a:t>Upload </a:t>
                      </a:r>
                      <a:r>
                        <a:rPr lang="en-US" sz="1800" b="1" dirty="0"/>
                        <a:t>reference contact information </a:t>
                      </a:r>
                      <a:r>
                        <a:rPr lang="en-US" sz="1800" b="0" dirty="0"/>
                        <a:t>to research.gov as soon as they agree to be a reference</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dirty="0"/>
                        <a:t>       - reference letters are due before your application on 10/11/24!!!</a:t>
                      </a:r>
                      <a:endParaRPr lang="en-US" sz="1800" b="0" dirty="0"/>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dirty="0"/>
                        <a:t>Assemble </a:t>
                      </a:r>
                      <a:r>
                        <a:rPr lang="en-US" sz="1800" b="1" dirty="0"/>
                        <a:t>transcript </a:t>
                      </a:r>
                      <a:r>
                        <a:rPr lang="en-US" sz="1800" b="0" dirty="0"/>
                        <a:t>information and upload to research.gov</a:t>
                      </a:r>
                    </a:p>
                    <a:p>
                      <a:pPr marL="285750" indent="-285750">
                        <a:buFont typeface="Arial" panose="020B0604020202020204" pitchFamily="34" charset="0"/>
                        <a:buChar char="•"/>
                      </a:pPr>
                      <a:r>
                        <a:rPr lang="en-US" sz="1800" b="0" dirty="0"/>
                        <a:t>File a </a:t>
                      </a:r>
                      <a:r>
                        <a:rPr lang="en-US" sz="1800" b="1" dirty="0"/>
                        <a:t>conflict of interest </a:t>
                      </a:r>
                      <a:r>
                        <a:rPr lang="en-US" sz="1800" b="0" dirty="0"/>
                        <a:t>statement with your office of contracts &amp; grants</a:t>
                      </a:r>
                    </a:p>
                    <a:p>
                      <a:pPr marL="285750" indent="-285750">
                        <a:buFont typeface="Arial" panose="020B0604020202020204" pitchFamily="34" charset="0"/>
                        <a:buChar char="•"/>
                      </a:pPr>
                      <a:r>
                        <a:rPr lang="en-US" sz="1800" b="0" dirty="0"/>
                        <a:t>Prepare </a:t>
                      </a:r>
                      <a:r>
                        <a:rPr lang="en-US" sz="1800" b="1" dirty="0"/>
                        <a:t>outlines</a:t>
                      </a:r>
                      <a:r>
                        <a:rPr lang="en-US" sz="1800" b="0" dirty="0"/>
                        <a:t> for personal statement and research plan</a:t>
                      </a:r>
                    </a:p>
                    <a:p>
                      <a:pPr marL="285750" indent="-285750">
                        <a:buFont typeface="Arial" panose="020B0604020202020204" pitchFamily="34" charset="0"/>
                        <a:buChar char="•"/>
                      </a:pPr>
                      <a:r>
                        <a:rPr lang="en-US" sz="1800" b="1" dirty="0"/>
                        <a:t>Talk with your advisor</a:t>
                      </a:r>
                      <a:r>
                        <a:rPr lang="en-US" sz="1800" b="0" dirty="0"/>
                        <a:t>(s) about your plan and personal statement</a:t>
                      </a:r>
                    </a:p>
                    <a:p>
                      <a:pPr marL="285750" indent="-285750">
                        <a:buFont typeface="Arial" panose="020B0604020202020204" pitchFamily="34" charset="0"/>
                        <a:buChar char="•"/>
                      </a:pPr>
                      <a:r>
                        <a:rPr lang="en-US" sz="1800" b="1" dirty="0"/>
                        <a:t>Draft</a:t>
                      </a:r>
                      <a:r>
                        <a:rPr lang="en-US" sz="1800" b="0" dirty="0"/>
                        <a:t> research plan and personal statements - be sure to identify and label IM and BI sections</a:t>
                      </a:r>
                    </a:p>
                    <a:p>
                      <a:pPr marL="285750" indent="-285750">
                        <a:buFont typeface="Arial" panose="020B0604020202020204" pitchFamily="34" charset="0"/>
                        <a:buChar char="•"/>
                      </a:pPr>
                      <a:r>
                        <a:rPr lang="en-US" sz="1800" b="1" dirty="0"/>
                        <a:t>Circulate</a:t>
                      </a:r>
                      <a:r>
                        <a:rPr lang="en-US" sz="1800" b="0" dirty="0"/>
                        <a:t> draft statements to advisor(s), fellow students and, if possible, a skilled writer. Edit statements accordingly.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Continue editing / uploading revisions and </a:t>
                      </a:r>
                      <a:r>
                        <a:rPr lang="en-US" b="1" dirty="0"/>
                        <a:t>saving</a:t>
                      </a:r>
                      <a:r>
                        <a:rPr lang="en-US" dirty="0"/>
                        <a:t> on research.gov</a:t>
                      </a:r>
                    </a:p>
                  </a:txBody>
                  <a:tcPr/>
                </a:tc>
                <a:extLst>
                  <a:ext uri="{0D108BD9-81ED-4DB2-BD59-A6C34878D82A}">
                    <a16:rowId xmlns:a16="http://schemas.microsoft.com/office/drawing/2014/main" val="1119107316"/>
                  </a:ext>
                </a:extLst>
              </a:tr>
              <a:tr h="370840">
                <a:tc>
                  <a:txBody>
                    <a:bodyPr/>
                    <a:lstStyle/>
                    <a:p>
                      <a:r>
                        <a:rPr lang="en-US" dirty="0"/>
                        <a:t>Late September- First week of October</a:t>
                      </a:r>
                    </a:p>
                  </a:txBody>
                  <a:tcPr/>
                </a:tc>
                <a:tc>
                  <a:txBody>
                    <a:bodyPr/>
                    <a:lstStyle/>
                    <a:p>
                      <a:pPr marL="285750" indent="-285750">
                        <a:buFont typeface="Arial" panose="020B0604020202020204" pitchFamily="34" charset="0"/>
                        <a:buChar char="•"/>
                      </a:pPr>
                      <a:r>
                        <a:rPr lang="en-US" dirty="0"/>
                        <a:t>Upload final drafts of personal and research plan statements</a:t>
                      </a:r>
                    </a:p>
                    <a:p>
                      <a:pPr marL="285750" indent="-285750">
                        <a:buFont typeface="Arial" panose="020B0604020202020204" pitchFamily="34" charset="0"/>
                        <a:buChar char="•"/>
                      </a:pPr>
                      <a:r>
                        <a:rPr lang="en-US" dirty="0"/>
                        <a:t>Check references are submitted and ping/find alternate if necessary</a:t>
                      </a:r>
                    </a:p>
                    <a:p>
                      <a:pPr marL="285750" indent="-285750">
                        <a:buFont typeface="Arial" panose="020B0604020202020204" pitchFamily="34" charset="0"/>
                        <a:buChar char="•"/>
                      </a:pPr>
                      <a:r>
                        <a:rPr lang="en-US" dirty="0"/>
                        <a:t>Submit as soon as you feel comfortable that your application is ready</a:t>
                      </a:r>
                    </a:p>
                    <a:p>
                      <a:br>
                        <a:rPr lang="en-US" dirty="0"/>
                      </a:br>
                      <a:r>
                        <a:rPr lang="en-US" dirty="0"/>
                        <a:t>MORE DETAILED CALENDAR OF TASKS AVAILABLE ON THE CLAS WEBSITE</a:t>
                      </a:r>
                    </a:p>
                  </a:txBody>
                  <a:tcPr/>
                </a:tc>
                <a:extLst>
                  <a:ext uri="{0D108BD9-81ED-4DB2-BD59-A6C34878D82A}">
                    <a16:rowId xmlns:a16="http://schemas.microsoft.com/office/drawing/2014/main" val="1450493491"/>
                  </a:ext>
                </a:extLst>
              </a:tr>
            </a:tbl>
          </a:graphicData>
        </a:graphic>
      </p:graphicFrame>
    </p:spTree>
    <p:extLst>
      <p:ext uri="{BB962C8B-B14F-4D97-AF65-F5344CB8AC3E}">
        <p14:creationId xmlns:p14="http://schemas.microsoft.com/office/powerpoint/2010/main" val="3113533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28DF8-2184-0CC7-8301-B8C63D0A7F5D}"/>
              </a:ext>
            </a:extLst>
          </p:cNvPr>
          <p:cNvSpPr>
            <a:spLocks noGrp="1"/>
          </p:cNvSpPr>
          <p:nvPr>
            <p:ph type="title"/>
          </p:nvPr>
        </p:nvSpPr>
        <p:spPr/>
        <p:txBody>
          <a:bodyPr>
            <a:normAutofit fontScale="90000"/>
          </a:bodyPr>
          <a:lstStyle/>
          <a:p>
            <a:r>
              <a:rPr lang="en-US" dirty="0">
                <a:solidFill>
                  <a:srgbClr val="FFCC66"/>
                </a:solidFill>
              </a:rPr>
              <a:t>How we can help you moving forward</a:t>
            </a:r>
          </a:p>
        </p:txBody>
      </p:sp>
      <p:sp>
        <p:nvSpPr>
          <p:cNvPr id="3" name="Content Placeholder 2">
            <a:extLst>
              <a:ext uri="{FF2B5EF4-FFF2-40B4-BE49-F238E27FC236}">
                <a16:creationId xmlns:a16="http://schemas.microsoft.com/office/drawing/2014/main" id="{54DE6596-9FEB-EBFB-87F1-242C305DA3CB}"/>
              </a:ext>
            </a:extLst>
          </p:cNvPr>
          <p:cNvSpPr>
            <a:spLocks noGrp="1"/>
          </p:cNvSpPr>
          <p:nvPr>
            <p:ph idx="1"/>
          </p:nvPr>
        </p:nvSpPr>
        <p:spPr/>
        <p:txBody>
          <a:bodyPr>
            <a:normAutofit fontScale="92500" lnSpcReduction="10000"/>
          </a:bodyPr>
          <a:lstStyle/>
          <a:p>
            <a:r>
              <a:rPr lang="en-US" dirty="0">
                <a:solidFill>
                  <a:schemeClr val="bg1"/>
                </a:solidFill>
              </a:rPr>
              <a:t>Guidance for reference writers, helping them to frame their letters for maximum impact. </a:t>
            </a:r>
          </a:p>
          <a:p>
            <a:endParaRPr lang="en-US" dirty="0">
              <a:solidFill>
                <a:schemeClr val="bg1"/>
              </a:solidFill>
            </a:endParaRPr>
          </a:p>
          <a:p>
            <a:r>
              <a:rPr lang="en-US" dirty="0">
                <a:solidFill>
                  <a:schemeClr val="bg1"/>
                </a:solidFill>
              </a:rPr>
              <a:t>Provide a review of  your Personal Statement and/or Research Plan from a non-specialist perspective (available between Sept 25 and Oct 2 by emailing </a:t>
            </a:r>
            <a:r>
              <a:rPr lang="en-US" u="sng" dirty="0">
                <a:solidFill>
                  <a:schemeClr val="bg1"/>
                </a:solidFill>
              </a:rPr>
              <a:t>laura.argys@ucdenver.edu</a:t>
            </a:r>
            <a:r>
              <a:rPr lang="en-US" dirty="0">
                <a:solidFill>
                  <a:schemeClr val="bg1"/>
                </a:solidFill>
              </a:rPr>
              <a:t>). </a:t>
            </a:r>
            <a:br>
              <a:rPr lang="en-US" dirty="0">
                <a:solidFill>
                  <a:schemeClr val="bg1"/>
                </a:solidFill>
              </a:rPr>
            </a:br>
            <a:endParaRPr lang="en-US" dirty="0">
              <a:solidFill>
                <a:schemeClr val="bg1"/>
              </a:solidFill>
            </a:endParaRPr>
          </a:p>
          <a:p>
            <a:r>
              <a:rPr lang="en-US" dirty="0">
                <a:solidFill>
                  <a:schemeClr val="bg1"/>
                </a:solidFill>
              </a:rPr>
              <a:t>Answering general questions and giving</a:t>
            </a:r>
            <a:br>
              <a:rPr lang="en-US" dirty="0">
                <a:solidFill>
                  <a:schemeClr val="bg1"/>
                </a:solidFill>
              </a:rPr>
            </a:br>
            <a:r>
              <a:rPr lang="en-US" dirty="0">
                <a:solidFill>
                  <a:schemeClr val="bg1"/>
                </a:solidFill>
              </a:rPr>
              <a:t> moral support (email </a:t>
            </a:r>
            <a:r>
              <a:rPr lang="en-US" dirty="0">
                <a:solidFill>
                  <a:schemeClr val="bg1"/>
                </a:solidFill>
                <a:hlinkClick r:id="rId2">
                  <a:extLst>
                    <a:ext uri="{A12FA001-AC4F-418D-AE19-62706E023703}">
                      <ahyp:hlinkClr xmlns:ahyp="http://schemas.microsoft.com/office/drawing/2018/hyperlinkcolor" val="tx"/>
                    </a:ext>
                  </a:extLst>
                </a:hlinkClick>
              </a:rPr>
              <a:t>tracy.kohm@ucdenver.edu</a:t>
            </a:r>
            <a:r>
              <a:rPr lang="en-US"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2747044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tx1"/>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AA3F9-4F02-66D4-46E1-A00737955791}"/>
              </a:ext>
            </a:extLst>
          </p:cNvPr>
          <p:cNvSpPr>
            <a:spLocks noGrp="1"/>
          </p:cNvSpPr>
          <p:nvPr>
            <p:ph type="title"/>
          </p:nvPr>
        </p:nvSpPr>
        <p:spPr>
          <a:xfrm>
            <a:off x="160421" y="274638"/>
            <a:ext cx="8526379" cy="1674478"/>
          </a:xfrm>
        </p:spPr>
        <p:txBody>
          <a:bodyPr>
            <a:noAutofit/>
          </a:bodyPr>
          <a:lstStyle/>
          <a:p>
            <a:r>
              <a:rPr lang="en-US" sz="3200" b="1" dirty="0"/>
              <a:t>DO NOT WAIT TILL THE LAST MINUTE TO SUBMIT</a:t>
            </a:r>
            <a:br>
              <a:rPr lang="en-US" sz="3200" b="1" dirty="0"/>
            </a:br>
            <a:r>
              <a:rPr lang="en-US" sz="2400" b="1" dirty="0"/>
              <a:t>RESEARCH.GOV SOMETIMES CRASHES IN HEAVY TRAFFIC!!!</a:t>
            </a:r>
            <a:br>
              <a:rPr lang="en-US" sz="2400" b="1" dirty="0"/>
            </a:br>
            <a:r>
              <a:rPr lang="en-US" sz="2400" b="1" dirty="0">
                <a:solidFill>
                  <a:srgbClr val="FF0000"/>
                </a:solidFill>
              </a:rPr>
              <a:t>Deadline 5:00 PM YOUR LOCAL TIME which is determined by the address you put in for your self in Fastlane!!!</a:t>
            </a:r>
            <a:br>
              <a:rPr lang="en-US" sz="2400" b="1" dirty="0">
                <a:solidFill>
                  <a:srgbClr val="FF0000"/>
                </a:solidFill>
              </a:rPr>
            </a:br>
            <a:r>
              <a:rPr lang="en-US" sz="1600" b="1" dirty="0">
                <a:solidFill>
                  <a:srgbClr val="C00000"/>
                </a:solidFill>
              </a:rPr>
              <a:t> </a:t>
            </a:r>
            <a:endParaRPr lang="en-US" sz="1600" dirty="0"/>
          </a:p>
        </p:txBody>
      </p:sp>
      <p:sp>
        <p:nvSpPr>
          <p:cNvPr id="3" name="Content Placeholder 2">
            <a:extLst>
              <a:ext uri="{FF2B5EF4-FFF2-40B4-BE49-F238E27FC236}">
                <a16:creationId xmlns:a16="http://schemas.microsoft.com/office/drawing/2014/main" id="{45F92BFD-9946-AFB8-5048-90BBA5175FF5}"/>
              </a:ext>
            </a:extLst>
          </p:cNvPr>
          <p:cNvSpPr>
            <a:spLocks noGrp="1"/>
          </p:cNvSpPr>
          <p:nvPr>
            <p:ph idx="1"/>
          </p:nvPr>
        </p:nvSpPr>
        <p:spPr/>
        <p:txBody>
          <a:bodyPr/>
          <a:lstStyle/>
          <a:p>
            <a:endParaRPr lang="en-US" sz="1600" b="1" u="sng" dirty="0">
              <a:solidFill>
                <a:srgbClr val="0070C0"/>
              </a:solidFill>
              <a:latin typeface="Calibri"/>
              <a:ea typeface="+mj-ea"/>
              <a:cs typeface="+mj-cs"/>
            </a:endParaRPr>
          </a:p>
          <a:p>
            <a:endParaRPr lang="en-US" sz="1600" b="1" u="sng" dirty="0">
              <a:solidFill>
                <a:srgbClr val="0070C0"/>
              </a:solidFill>
              <a:latin typeface="Calibri"/>
              <a:ea typeface="+mj-ea"/>
              <a:cs typeface="+mj-cs"/>
            </a:endParaRPr>
          </a:p>
        </p:txBody>
      </p:sp>
      <p:pic>
        <p:nvPicPr>
          <p:cNvPr id="4" name="Picture 2" descr="National fellowship supports tomorrow&amp;#39;s engineering leaders">
            <a:extLst>
              <a:ext uri="{FF2B5EF4-FFF2-40B4-BE49-F238E27FC236}">
                <a16:creationId xmlns:a16="http://schemas.microsoft.com/office/drawing/2014/main" id="{62EED220-8FCE-1F84-0C99-936C25F42D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282" b="27607"/>
          <a:stretch/>
        </p:blipFill>
        <p:spPr bwMode="auto">
          <a:xfrm>
            <a:off x="0" y="2277989"/>
            <a:ext cx="9143980" cy="3657590"/>
          </a:xfrm>
          <a:custGeom>
            <a:avLst/>
            <a:gdLst/>
            <a:ahLst/>
            <a:cxnLst/>
            <a:rect l="l" t="t" r="r" b="b"/>
            <a:pathLst>
              <a:path w="12192000" h="3657600">
                <a:moveTo>
                  <a:pt x="7230262" y="3468462"/>
                </a:moveTo>
                <a:lnTo>
                  <a:pt x="7197115" y="3474938"/>
                </a:lnTo>
                <a:lnTo>
                  <a:pt x="7214545" y="3473344"/>
                </a:lnTo>
                <a:cubicBezTo>
                  <a:pt x="7220308" y="3472558"/>
                  <a:pt x="7225785" y="3471224"/>
                  <a:pt x="7230262" y="3468462"/>
                </a:cubicBezTo>
                <a:close/>
                <a:moveTo>
                  <a:pt x="7009120" y="3411863"/>
                </a:moveTo>
                <a:lnTo>
                  <a:pt x="7021563" y="3422955"/>
                </a:lnTo>
                <a:lnTo>
                  <a:pt x="7021563" y="3422954"/>
                </a:lnTo>
                <a:close/>
                <a:moveTo>
                  <a:pt x="7768443" y="3303674"/>
                </a:moveTo>
                <a:lnTo>
                  <a:pt x="7768443" y="3303675"/>
                </a:lnTo>
                <a:lnTo>
                  <a:pt x="7792447" y="3326153"/>
                </a:lnTo>
                <a:cubicBezTo>
                  <a:pt x="7785969" y="3320057"/>
                  <a:pt x="7779301" y="3313961"/>
                  <a:pt x="7768443" y="3303674"/>
                </a:cubicBezTo>
                <a:close/>
                <a:moveTo>
                  <a:pt x="4038748" y="3301555"/>
                </a:moveTo>
                <a:lnTo>
                  <a:pt x="4030517" y="3313199"/>
                </a:lnTo>
                <a:cubicBezTo>
                  <a:pt x="4026230" y="3321105"/>
                  <a:pt x="4021242" y="3327345"/>
                  <a:pt x="4015609" y="3332050"/>
                </a:cubicBezTo>
                <a:lnTo>
                  <a:pt x="3996845" y="3341704"/>
                </a:lnTo>
                <a:cubicBezTo>
                  <a:pt x="4010562" y="3338155"/>
                  <a:pt x="4021944" y="3329011"/>
                  <a:pt x="4030518" y="3313199"/>
                </a:cubicBezTo>
                <a:close/>
                <a:moveTo>
                  <a:pt x="6245343" y="3298149"/>
                </a:moveTo>
                <a:lnTo>
                  <a:pt x="6274406" y="3304945"/>
                </a:lnTo>
                <a:lnTo>
                  <a:pt x="6291247" y="3311262"/>
                </a:lnTo>
                <a:lnTo>
                  <a:pt x="6291385" y="3311314"/>
                </a:lnTo>
                <a:lnTo>
                  <a:pt x="6306284" y="3317152"/>
                </a:lnTo>
                <a:lnTo>
                  <a:pt x="6308075" y="3317568"/>
                </a:lnTo>
                <a:lnTo>
                  <a:pt x="6313855" y="3319733"/>
                </a:lnTo>
                <a:cubicBezTo>
                  <a:pt x="6321454" y="3322121"/>
                  <a:pt x="6329151" y="3323858"/>
                  <a:pt x="6337048" y="3324296"/>
                </a:cubicBezTo>
                <a:lnTo>
                  <a:pt x="6308075" y="3317568"/>
                </a:lnTo>
                <a:lnTo>
                  <a:pt x="6291385" y="3311314"/>
                </a:lnTo>
                <a:lnTo>
                  <a:pt x="6276197" y="3305364"/>
                </a:lnTo>
                <a:lnTo>
                  <a:pt x="6274406" y="3304945"/>
                </a:lnTo>
                <a:lnTo>
                  <a:pt x="6268613" y="3302771"/>
                </a:lnTo>
                <a:cubicBezTo>
                  <a:pt x="6260996" y="3300370"/>
                  <a:pt x="6253273" y="3298613"/>
                  <a:pt x="6245343" y="3298149"/>
                </a:cubicBezTo>
                <a:close/>
                <a:moveTo>
                  <a:pt x="6558837" y="3268317"/>
                </a:moveTo>
                <a:cubicBezTo>
                  <a:pt x="6548970" y="3267668"/>
                  <a:pt x="6539355" y="3268073"/>
                  <a:pt x="6529984" y="3269763"/>
                </a:cubicBezTo>
                <a:lnTo>
                  <a:pt x="6589207" y="3273193"/>
                </a:lnTo>
                <a:cubicBezTo>
                  <a:pt x="6578825" y="3270668"/>
                  <a:pt x="6568705" y="3268966"/>
                  <a:pt x="6558837" y="3268317"/>
                </a:cubicBezTo>
                <a:close/>
                <a:moveTo>
                  <a:pt x="4834454" y="3207659"/>
                </a:moveTo>
                <a:cubicBezTo>
                  <a:pt x="4849504" y="3224138"/>
                  <a:pt x="4866316" y="3230376"/>
                  <a:pt x="4883986" y="3231901"/>
                </a:cubicBezTo>
                <a:lnTo>
                  <a:pt x="4858238" y="3225387"/>
                </a:lnTo>
                <a:cubicBezTo>
                  <a:pt x="4849945" y="3221578"/>
                  <a:pt x="4841981" y="3215898"/>
                  <a:pt x="4834454" y="3207659"/>
                </a:cubicBezTo>
                <a:close/>
                <a:moveTo>
                  <a:pt x="5056443" y="3205325"/>
                </a:moveTo>
                <a:lnTo>
                  <a:pt x="5072589" y="3206105"/>
                </a:lnTo>
                <a:cubicBezTo>
                  <a:pt x="5078053" y="3207563"/>
                  <a:pt x="5083590" y="3210326"/>
                  <a:pt x="5089162" y="3214707"/>
                </a:cubicBezTo>
                <a:cubicBezTo>
                  <a:pt x="5078020" y="3205944"/>
                  <a:pt x="5067015" y="3203658"/>
                  <a:pt x="5056443" y="3205325"/>
                </a:cubicBezTo>
                <a:close/>
                <a:moveTo>
                  <a:pt x="739852" y="2905443"/>
                </a:moveTo>
                <a:cubicBezTo>
                  <a:pt x="733899" y="2911992"/>
                  <a:pt x="728660" y="2919613"/>
                  <a:pt x="724278" y="2926662"/>
                </a:cubicBezTo>
                <a:cubicBezTo>
                  <a:pt x="719849" y="2933806"/>
                  <a:pt x="714527" y="2939152"/>
                  <a:pt x="708621" y="2942822"/>
                </a:cubicBezTo>
                <a:lnTo>
                  <a:pt x="691439" y="2948297"/>
                </a:lnTo>
                <a:lnTo>
                  <a:pt x="708622" y="2942822"/>
                </a:lnTo>
                <a:cubicBezTo>
                  <a:pt x="714527" y="2939152"/>
                  <a:pt x="719849" y="2933806"/>
                  <a:pt x="724279" y="2926662"/>
                </a:cubicBezTo>
                <a:cubicBezTo>
                  <a:pt x="728660" y="2919613"/>
                  <a:pt x="733899" y="2911992"/>
                  <a:pt x="739852" y="2905443"/>
                </a:cubicBezTo>
                <a:close/>
                <a:moveTo>
                  <a:pt x="8934151" y="2836933"/>
                </a:moveTo>
                <a:cubicBezTo>
                  <a:pt x="8940248" y="2842173"/>
                  <a:pt x="8947058" y="2847506"/>
                  <a:pt x="8954249" y="2851864"/>
                </a:cubicBezTo>
                <a:lnTo>
                  <a:pt x="8962389" y="2855163"/>
                </a:lnTo>
                <a:lnTo>
                  <a:pt x="8954250" y="2851864"/>
                </a:lnTo>
                <a:cubicBezTo>
                  <a:pt x="8947058" y="2847506"/>
                  <a:pt x="8940248" y="2842173"/>
                  <a:pt x="8934151" y="2836933"/>
                </a:cubicBezTo>
                <a:close/>
                <a:moveTo>
                  <a:pt x="2314816" y="2835337"/>
                </a:moveTo>
                <a:cubicBezTo>
                  <a:pt x="2309720" y="2836314"/>
                  <a:pt x="2304339" y="2838362"/>
                  <a:pt x="2300909" y="2840743"/>
                </a:cubicBezTo>
                <a:cubicBezTo>
                  <a:pt x="2267856" y="2863985"/>
                  <a:pt x="2242281" y="2875891"/>
                  <a:pt x="2216515" y="2876487"/>
                </a:cubicBezTo>
                <a:cubicBezTo>
                  <a:pt x="2242281" y="2875891"/>
                  <a:pt x="2267856" y="2863985"/>
                  <a:pt x="2300910" y="2840743"/>
                </a:cubicBezTo>
                <a:close/>
                <a:moveTo>
                  <a:pt x="1916629" y="2813600"/>
                </a:moveTo>
                <a:lnTo>
                  <a:pt x="1907132" y="2816930"/>
                </a:lnTo>
                <a:lnTo>
                  <a:pt x="1866619" y="2826615"/>
                </a:lnTo>
                <a:lnTo>
                  <a:pt x="1907133" y="2816930"/>
                </a:lnTo>
                <a:close/>
                <a:moveTo>
                  <a:pt x="2058204" y="2802832"/>
                </a:moveTo>
                <a:cubicBezTo>
                  <a:pt x="2076636" y="2804546"/>
                  <a:pt x="2095174" y="2805403"/>
                  <a:pt x="2108194" y="2817539"/>
                </a:cubicBezTo>
                <a:cubicBezTo>
                  <a:pt x="2095175" y="2805403"/>
                  <a:pt x="2076636" y="2804546"/>
                  <a:pt x="2058204" y="2802832"/>
                </a:cubicBezTo>
                <a:close/>
                <a:moveTo>
                  <a:pt x="0" y="0"/>
                </a:moveTo>
                <a:lnTo>
                  <a:pt x="12192000" y="0"/>
                </a:lnTo>
                <a:lnTo>
                  <a:pt x="12192000" y="810707"/>
                </a:lnTo>
                <a:cubicBezTo>
                  <a:pt x="12192000" y="826330"/>
                  <a:pt x="12192000" y="835855"/>
                  <a:pt x="12192000" y="845570"/>
                </a:cubicBezTo>
                <a:lnTo>
                  <a:pt x="12192000" y="1243302"/>
                </a:lnTo>
                <a:lnTo>
                  <a:pt x="12160947" y="1271923"/>
                </a:lnTo>
                <a:cubicBezTo>
                  <a:pt x="12118083" y="1293449"/>
                  <a:pt x="12072360" y="1312882"/>
                  <a:pt x="12026448" y="1332123"/>
                </a:cubicBezTo>
                <a:cubicBezTo>
                  <a:pt x="12013114" y="1337649"/>
                  <a:pt x="11998443" y="1340697"/>
                  <a:pt x="11986443" y="1348126"/>
                </a:cubicBezTo>
                <a:cubicBezTo>
                  <a:pt x="11931195" y="1382036"/>
                  <a:pt x="11877664" y="1418614"/>
                  <a:pt x="11821656" y="1451191"/>
                </a:cubicBezTo>
                <a:cubicBezTo>
                  <a:pt x="11763931" y="1484910"/>
                  <a:pt x="11712304" y="1524726"/>
                  <a:pt x="11672489" y="1578639"/>
                </a:cubicBezTo>
                <a:cubicBezTo>
                  <a:pt x="11635529" y="1628743"/>
                  <a:pt x="11599714" y="1679607"/>
                  <a:pt x="11562947" y="1729900"/>
                </a:cubicBezTo>
                <a:cubicBezTo>
                  <a:pt x="11553613" y="1742665"/>
                  <a:pt x="11545039" y="1757715"/>
                  <a:pt x="11532275" y="1765907"/>
                </a:cubicBezTo>
                <a:cubicBezTo>
                  <a:pt x="11505795" y="1783052"/>
                  <a:pt x="11476838" y="1796959"/>
                  <a:pt x="11448453" y="1811057"/>
                </a:cubicBezTo>
                <a:cubicBezTo>
                  <a:pt x="11424069" y="1823059"/>
                  <a:pt x="11398160" y="1832011"/>
                  <a:pt x="11374346" y="1844966"/>
                </a:cubicBezTo>
                <a:cubicBezTo>
                  <a:pt x="11355296" y="1855255"/>
                  <a:pt x="11338339" y="1869543"/>
                  <a:pt x="11320623" y="1882497"/>
                </a:cubicBezTo>
                <a:cubicBezTo>
                  <a:pt x="11305192" y="1893736"/>
                  <a:pt x="11288238" y="1903452"/>
                  <a:pt x="11275283" y="1916978"/>
                </a:cubicBezTo>
                <a:cubicBezTo>
                  <a:pt x="11243658" y="1949745"/>
                  <a:pt x="11211843" y="1981940"/>
                  <a:pt x="11172600" y="2006136"/>
                </a:cubicBezTo>
                <a:cubicBezTo>
                  <a:pt x="11133927" y="2030138"/>
                  <a:pt x="11097350" y="2057001"/>
                  <a:pt x="11058869" y="2081386"/>
                </a:cubicBezTo>
                <a:cubicBezTo>
                  <a:pt x="11021146" y="2105199"/>
                  <a:pt x="10987046" y="2131297"/>
                  <a:pt x="10967423" y="2173591"/>
                </a:cubicBezTo>
                <a:cubicBezTo>
                  <a:pt x="10958661" y="2192259"/>
                  <a:pt x="10946279" y="2212644"/>
                  <a:pt x="10929704" y="2223503"/>
                </a:cubicBezTo>
                <a:cubicBezTo>
                  <a:pt x="10906081" y="2238934"/>
                  <a:pt x="10876171" y="2244459"/>
                  <a:pt x="10850453" y="2257603"/>
                </a:cubicBezTo>
                <a:cubicBezTo>
                  <a:pt x="10820162" y="2273034"/>
                  <a:pt x="10785111" y="2286370"/>
                  <a:pt x="10764534" y="2310945"/>
                </a:cubicBezTo>
                <a:cubicBezTo>
                  <a:pt x="10746246" y="2332855"/>
                  <a:pt x="10727767" y="2349999"/>
                  <a:pt x="10703573" y="2363905"/>
                </a:cubicBezTo>
                <a:cubicBezTo>
                  <a:pt x="10686617" y="2373622"/>
                  <a:pt x="10674046" y="2391338"/>
                  <a:pt x="10656519" y="2399340"/>
                </a:cubicBezTo>
                <a:cubicBezTo>
                  <a:pt x="10633467" y="2410009"/>
                  <a:pt x="10610225" y="2418391"/>
                  <a:pt x="10590031" y="2434966"/>
                </a:cubicBezTo>
                <a:cubicBezTo>
                  <a:pt x="10569075" y="2452110"/>
                  <a:pt x="10545263" y="2465636"/>
                  <a:pt x="10523354" y="2481639"/>
                </a:cubicBezTo>
                <a:cubicBezTo>
                  <a:pt x="10511734" y="2490211"/>
                  <a:pt x="10502208" y="2501451"/>
                  <a:pt x="10490969" y="2510406"/>
                </a:cubicBezTo>
                <a:cubicBezTo>
                  <a:pt x="10470394" y="2526788"/>
                  <a:pt x="10449438" y="2542791"/>
                  <a:pt x="10428291" y="2558222"/>
                </a:cubicBezTo>
                <a:cubicBezTo>
                  <a:pt x="10407146" y="2573655"/>
                  <a:pt x="10386952" y="2591561"/>
                  <a:pt x="10363709" y="2602801"/>
                </a:cubicBezTo>
                <a:cubicBezTo>
                  <a:pt x="10324086" y="2621851"/>
                  <a:pt x="10280840" y="2633282"/>
                  <a:pt x="10242357" y="2653857"/>
                </a:cubicBezTo>
                <a:cubicBezTo>
                  <a:pt x="10203304" y="2674811"/>
                  <a:pt x="10166536" y="2701103"/>
                  <a:pt x="10131863" y="2728915"/>
                </a:cubicBezTo>
                <a:cubicBezTo>
                  <a:pt x="10104430" y="2750824"/>
                  <a:pt x="10078713" y="2772543"/>
                  <a:pt x="10044230" y="2783782"/>
                </a:cubicBezTo>
                <a:cubicBezTo>
                  <a:pt x="10024990" y="2790070"/>
                  <a:pt x="10004797" y="2803786"/>
                  <a:pt x="9993175" y="2819789"/>
                </a:cubicBezTo>
                <a:cubicBezTo>
                  <a:pt x="9968027" y="2854649"/>
                  <a:pt x="9935832" y="2879226"/>
                  <a:pt x="9899446" y="2900182"/>
                </a:cubicBezTo>
                <a:cubicBezTo>
                  <a:pt x="9850865" y="2928376"/>
                  <a:pt x="9802858" y="2957143"/>
                  <a:pt x="9754088" y="2984766"/>
                </a:cubicBezTo>
                <a:cubicBezTo>
                  <a:pt x="9725323" y="3001151"/>
                  <a:pt x="9696749" y="3018485"/>
                  <a:pt x="9666265" y="3030488"/>
                </a:cubicBezTo>
                <a:cubicBezTo>
                  <a:pt x="9603971" y="3055255"/>
                  <a:pt x="9540152" y="3076399"/>
                  <a:pt x="9477283" y="3099451"/>
                </a:cubicBezTo>
                <a:cubicBezTo>
                  <a:pt x="9456709" y="3106880"/>
                  <a:pt x="9437278" y="3117549"/>
                  <a:pt x="9416321" y="3124026"/>
                </a:cubicBezTo>
                <a:cubicBezTo>
                  <a:pt x="9393650" y="3131075"/>
                  <a:pt x="9369267" y="3133171"/>
                  <a:pt x="9346597" y="3140219"/>
                </a:cubicBezTo>
                <a:cubicBezTo>
                  <a:pt x="9308875" y="3151840"/>
                  <a:pt x="9272298" y="3166701"/>
                  <a:pt x="9234579" y="3178511"/>
                </a:cubicBezTo>
                <a:cubicBezTo>
                  <a:pt x="9161805" y="3201182"/>
                  <a:pt x="9088840" y="3222899"/>
                  <a:pt x="9015878" y="3244426"/>
                </a:cubicBezTo>
                <a:cubicBezTo>
                  <a:pt x="9000257" y="3248999"/>
                  <a:pt x="8983301" y="3249570"/>
                  <a:pt x="8967871" y="3254523"/>
                </a:cubicBezTo>
                <a:cubicBezTo>
                  <a:pt x="8926911" y="3267859"/>
                  <a:pt x="8886142" y="3282336"/>
                  <a:pt x="8845565" y="3297007"/>
                </a:cubicBezTo>
                <a:cubicBezTo>
                  <a:pt x="8820990" y="3305961"/>
                  <a:pt x="8796985" y="3317009"/>
                  <a:pt x="8772219" y="3325582"/>
                </a:cubicBezTo>
                <a:cubicBezTo>
                  <a:pt x="8752407" y="3332440"/>
                  <a:pt x="8732023" y="3337774"/>
                  <a:pt x="8711448" y="3341966"/>
                </a:cubicBezTo>
                <a:cubicBezTo>
                  <a:pt x="8693731" y="3345586"/>
                  <a:pt x="8675253" y="3345203"/>
                  <a:pt x="8657726" y="3349586"/>
                </a:cubicBezTo>
                <a:cubicBezTo>
                  <a:pt x="8610288" y="3361397"/>
                  <a:pt x="8563425" y="3374733"/>
                  <a:pt x="8516369" y="3387305"/>
                </a:cubicBezTo>
                <a:cubicBezTo>
                  <a:pt x="8497511" y="3392259"/>
                  <a:pt x="8478269" y="3395880"/>
                  <a:pt x="8459979" y="3402166"/>
                </a:cubicBezTo>
                <a:cubicBezTo>
                  <a:pt x="8411019" y="3418741"/>
                  <a:pt x="8362822" y="3437599"/>
                  <a:pt x="8313671" y="3453222"/>
                </a:cubicBezTo>
                <a:cubicBezTo>
                  <a:pt x="8272903" y="3466176"/>
                  <a:pt x="8230992" y="3475510"/>
                  <a:pt x="8189651" y="3486941"/>
                </a:cubicBezTo>
                <a:cubicBezTo>
                  <a:pt x="8172124" y="3491895"/>
                  <a:pt x="8155359" y="3498943"/>
                  <a:pt x="8137835" y="3503134"/>
                </a:cubicBezTo>
                <a:cubicBezTo>
                  <a:pt x="8098590" y="3512659"/>
                  <a:pt x="8058774" y="3520659"/>
                  <a:pt x="8019339" y="3530186"/>
                </a:cubicBezTo>
                <a:cubicBezTo>
                  <a:pt x="7996859" y="3535710"/>
                  <a:pt x="7975142" y="3545617"/>
                  <a:pt x="7952280" y="3549237"/>
                </a:cubicBezTo>
                <a:cubicBezTo>
                  <a:pt x="7897987" y="3557809"/>
                  <a:pt x="7843311" y="3563905"/>
                  <a:pt x="7788636" y="3570763"/>
                </a:cubicBezTo>
                <a:cubicBezTo>
                  <a:pt x="7732247" y="3577811"/>
                  <a:pt x="7676047" y="3585242"/>
                  <a:pt x="7619655" y="3591528"/>
                </a:cubicBezTo>
                <a:cubicBezTo>
                  <a:pt x="7588795" y="3594768"/>
                  <a:pt x="7557742" y="3595338"/>
                  <a:pt x="7526880" y="3598386"/>
                </a:cubicBezTo>
                <a:cubicBezTo>
                  <a:pt x="7499828" y="3601055"/>
                  <a:pt x="7472967" y="3606007"/>
                  <a:pt x="7445916" y="3609247"/>
                </a:cubicBezTo>
                <a:cubicBezTo>
                  <a:pt x="7422483" y="3611913"/>
                  <a:pt x="7398860" y="3613437"/>
                  <a:pt x="7375428" y="3616105"/>
                </a:cubicBezTo>
                <a:cubicBezTo>
                  <a:pt x="7337899" y="3620485"/>
                  <a:pt x="7300559" y="3625439"/>
                  <a:pt x="7263220" y="3630011"/>
                </a:cubicBezTo>
                <a:cubicBezTo>
                  <a:pt x="7247599" y="3631726"/>
                  <a:pt x="7231214" y="3636488"/>
                  <a:pt x="7216547" y="3633632"/>
                </a:cubicBezTo>
                <a:cubicBezTo>
                  <a:pt x="7179587" y="3626391"/>
                  <a:pt x="7143199" y="3628487"/>
                  <a:pt x="7106432" y="3633440"/>
                </a:cubicBezTo>
                <a:cubicBezTo>
                  <a:pt x="7093860" y="3635155"/>
                  <a:pt x="7080334" y="3634774"/>
                  <a:pt x="7068141" y="3631536"/>
                </a:cubicBezTo>
                <a:cubicBezTo>
                  <a:pt x="7043184" y="3625057"/>
                  <a:pt x="7018991" y="3615913"/>
                  <a:pt x="6994415" y="3607913"/>
                </a:cubicBezTo>
                <a:cubicBezTo>
                  <a:pt x="6991747" y="3606961"/>
                  <a:pt x="6988509" y="3606769"/>
                  <a:pt x="6985653" y="3606199"/>
                </a:cubicBezTo>
                <a:cubicBezTo>
                  <a:pt x="6969457" y="3602959"/>
                  <a:pt x="6953457" y="3599720"/>
                  <a:pt x="6937263" y="3596863"/>
                </a:cubicBezTo>
                <a:cubicBezTo>
                  <a:pt x="6928501" y="3595338"/>
                  <a:pt x="6919547" y="3595149"/>
                  <a:pt x="6910782" y="3593814"/>
                </a:cubicBezTo>
                <a:cubicBezTo>
                  <a:pt x="6876872" y="3588480"/>
                  <a:pt x="6839534" y="3597434"/>
                  <a:pt x="6810195" y="3574384"/>
                </a:cubicBezTo>
                <a:cubicBezTo>
                  <a:pt x="6791144" y="3559523"/>
                  <a:pt x="6772665" y="3562953"/>
                  <a:pt x="6752283" y="3565239"/>
                </a:cubicBezTo>
                <a:cubicBezTo>
                  <a:pt x="6736851" y="3566953"/>
                  <a:pt x="6721038" y="3566382"/>
                  <a:pt x="6705417" y="3566574"/>
                </a:cubicBezTo>
                <a:cubicBezTo>
                  <a:pt x="6677984" y="3567143"/>
                  <a:pt x="6650551" y="3567335"/>
                  <a:pt x="6623118" y="3568287"/>
                </a:cubicBezTo>
                <a:cubicBezTo>
                  <a:pt x="6614353" y="3568667"/>
                  <a:pt x="6605401" y="3573432"/>
                  <a:pt x="6596828" y="3572670"/>
                </a:cubicBezTo>
                <a:cubicBezTo>
                  <a:pt x="6557201" y="3569049"/>
                  <a:pt x="6517576" y="3563334"/>
                  <a:pt x="6477951" y="3560095"/>
                </a:cubicBezTo>
                <a:cubicBezTo>
                  <a:pt x="6455472" y="3558191"/>
                  <a:pt x="6432420" y="3561809"/>
                  <a:pt x="6410131" y="3559143"/>
                </a:cubicBezTo>
                <a:cubicBezTo>
                  <a:pt x="6384414" y="3556095"/>
                  <a:pt x="6359268" y="3548285"/>
                  <a:pt x="6333739" y="3543520"/>
                </a:cubicBezTo>
                <a:cubicBezTo>
                  <a:pt x="6326691" y="3542189"/>
                  <a:pt x="6318880" y="3543903"/>
                  <a:pt x="6311449" y="3544282"/>
                </a:cubicBezTo>
                <a:cubicBezTo>
                  <a:pt x="6303068" y="3544664"/>
                  <a:pt x="6294876" y="3545426"/>
                  <a:pt x="6286493" y="3545617"/>
                </a:cubicBezTo>
                <a:cubicBezTo>
                  <a:pt x="6260964" y="3545999"/>
                  <a:pt x="6235437" y="3545426"/>
                  <a:pt x="6209909" y="3546761"/>
                </a:cubicBezTo>
                <a:cubicBezTo>
                  <a:pt x="6194288" y="3547522"/>
                  <a:pt x="6177905" y="3555333"/>
                  <a:pt x="6163425" y="3552474"/>
                </a:cubicBezTo>
                <a:cubicBezTo>
                  <a:pt x="6133897" y="3546951"/>
                  <a:pt x="6104368" y="3559333"/>
                  <a:pt x="6074842" y="3549047"/>
                </a:cubicBezTo>
                <a:cubicBezTo>
                  <a:pt x="6065695" y="3545999"/>
                  <a:pt x="6053124" y="3553619"/>
                  <a:pt x="6042072" y="3553999"/>
                </a:cubicBezTo>
                <a:cubicBezTo>
                  <a:pt x="6014449" y="3554951"/>
                  <a:pt x="5986828" y="3554761"/>
                  <a:pt x="5959204" y="3554571"/>
                </a:cubicBezTo>
                <a:cubicBezTo>
                  <a:pt x="5934438" y="3554381"/>
                  <a:pt x="5908719" y="3557047"/>
                  <a:pt x="5884906" y="3551713"/>
                </a:cubicBezTo>
                <a:cubicBezTo>
                  <a:pt x="5859949" y="3545999"/>
                  <a:pt x="5837472" y="3546761"/>
                  <a:pt x="5813276" y="3553237"/>
                </a:cubicBezTo>
                <a:cubicBezTo>
                  <a:pt x="5796702" y="3557619"/>
                  <a:pt x="5779174" y="3558191"/>
                  <a:pt x="5762029" y="3559523"/>
                </a:cubicBezTo>
                <a:cubicBezTo>
                  <a:pt x="5743551" y="3561047"/>
                  <a:pt x="5723166" y="3557047"/>
                  <a:pt x="5706401" y="3563334"/>
                </a:cubicBezTo>
                <a:cubicBezTo>
                  <a:pt x="5656488" y="3582003"/>
                  <a:pt x="5605244" y="3586003"/>
                  <a:pt x="5553045" y="3586003"/>
                </a:cubicBezTo>
                <a:cubicBezTo>
                  <a:pt x="5543518" y="3586003"/>
                  <a:pt x="5533802" y="3583338"/>
                  <a:pt x="5524660" y="3580480"/>
                </a:cubicBezTo>
                <a:cubicBezTo>
                  <a:pt x="5471316" y="3563334"/>
                  <a:pt x="5417784" y="3564857"/>
                  <a:pt x="5363491" y="3575336"/>
                </a:cubicBezTo>
                <a:cubicBezTo>
                  <a:pt x="5352250" y="3577622"/>
                  <a:pt x="5339677" y="3578003"/>
                  <a:pt x="5328438" y="3575718"/>
                </a:cubicBezTo>
                <a:cubicBezTo>
                  <a:pt x="5296812" y="3569049"/>
                  <a:pt x="5266141" y="3557999"/>
                  <a:pt x="5234326" y="3553237"/>
                </a:cubicBezTo>
                <a:cubicBezTo>
                  <a:pt x="5181748" y="3545426"/>
                  <a:pt x="5136216" y="3571715"/>
                  <a:pt x="5089162" y="3588862"/>
                </a:cubicBezTo>
                <a:cubicBezTo>
                  <a:pt x="5044391" y="3605055"/>
                  <a:pt x="5006292" y="3641632"/>
                  <a:pt x="4953328" y="3633440"/>
                </a:cubicBezTo>
                <a:cubicBezTo>
                  <a:pt x="4947996" y="3632678"/>
                  <a:pt x="4942089" y="3637822"/>
                  <a:pt x="4936184" y="3639155"/>
                </a:cubicBezTo>
                <a:cubicBezTo>
                  <a:pt x="4919991" y="3642776"/>
                  <a:pt x="4903799" y="3647155"/>
                  <a:pt x="4887415" y="3648872"/>
                </a:cubicBezTo>
                <a:cubicBezTo>
                  <a:pt x="4867412" y="3651158"/>
                  <a:pt x="4847027" y="3650397"/>
                  <a:pt x="4827024" y="3652301"/>
                </a:cubicBezTo>
                <a:cubicBezTo>
                  <a:pt x="4814166" y="3653444"/>
                  <a:pt x="4801401" y="3655539"/>
                  <a:pt x="4788661" y="3657349"/>
                </a:cubicBezTo>
                <a:lnTo>
                  <a:pt x="4785776" y="3657600"/>
                </a:lnTo>
                <a:lnTo>
                  <a:pt x="4726469" y="3657600"/>
                </a:lnTo>
                <a:lnTo>
                  <a:pt x="4719697" y="3656730"/>
                </a:lnTo>
                <a:cubicBezTo>
                  <a:pt x="4709482" y="3654539"/>
                  <a:pt x="4699289" y="3651920"/>
                  <a:pt x="4689098" y="3650205"/>
                </a:cubicBezTo>
                <a:cubicBezTo>
                  <a:pt x="4660331" y="3645442"/>
                  <a:pt x="4628705" y="3646776"/>
                  <a:pt x="4603368" y="3634584"/>
                </a:cubicBezTo>
                <a:cubicBezTo>
                  <a:pt x="4576318" y="3621629"/>
                  <a:pt x="4550599" y="3615723"/>
                  <a:pt x="4522596" y="3619723"/>
                </a:cubicBezTo>
                <a:cubicBezTo>
                  <a:pt x="4513260" y="3621057"/>
                  <a:pt x="4501257" y="3629059"/>
                  <a:pt x="4497068" y="3637249"/>
                </a:cubicBezTo>
                <a:cubicBezTo>
                  <a:pt x="4487731" y="3655538"/>
                  <a:pt x="4474969" y="3658778"/>
                  <a:pt x="4457632" y="3652490"/>
                </a:cubicBezTo>
                <a:cubicBezTo>
                  <a:pt x="4442581" y="3647155"/>
                  <a:pt x="4424104" y="3644490"/>
                  <a:pt x="4413817" y="3634201"/>
                </a:cubicBezTo>
                <a:cubicBezTo>
                  <a:pt x="4384668" y="3605055"/>
                  <a:pt x="4347518" y="3604103"/>
                  <a:pt x="4311323" y="3596293"/>
                </a:cubicBezTo>
                <a:cubicBezTo>
                  <a:pt x="4289227" y="3591528"/>
                  <a:pt x="4268649" y="3591338"/>
                  <a:pt x="4246551" y="3594576"/>
                </a:cubicBezTo>
                <a:cubicBezTo>
                  <a:pt x="4198546" y="3601816"/>
                  <a:pt x="4151870" y="3591528"/>
                  <a:pt x="4105766" y="3578384"/>
                </a:cubicBezTo>
                <a:cubicBezTo>
                  <a:pt x="4075285" y="3569622"/>
                  <a:pt x="4044043" y="3564287"/>
                  <a:pt x="4013753" y="3555333"/>
                </a:cubicBezTo>
                <a:cubicBezTo>
                  <a:pt x="3991083" y="3548474"/>
                  <a:pt x="3968414" y="3540282"/>
                  <a:pt x="3947648" y="3529234"/>
                </a:cubicBezTo>
                <a:cubicBezTo>
                  <a:pt x="3917546" y="3513040"/>
                  <a:pt x="3891259" y="3488655"/>
                  <a:pt x="3852966" y="3495133"/>
                </a:cubicBezTo>
                <a:cubicBezTo>
                  <a:pt x="3819245" y="3500847"/>
                  <a:pt x="3788766" y="3488847"/>
                  <a:pt x="3757902" y="3477416"/>
                </a:cubicBezTo>
                <a:cubicBezTo>
                  <a:pt x="3735231" y="3469034"/>
                  <a:pt x="3712565" y="3460459"/>
                  <a:pt x="3689131" y="3455126"/>
                </a:cubicBezTo>
                <a:cubicBezTo>
                  <a:pt x="3661315" y="3448839"/>
                  <a:pt x="3629882" y="3451507"/>
                  <a:pt x="3605116" y="3439885"/>
                </a:cubicBezTo>
                <a:cubicBezTo>
                  <a:pt x="3579206" y="3427693"/>
                  <a:pt x="3557682" y="3435885"/>
                  <a:pt x="3534629" y="3439315"/>
                </a:cubicBezTo>
                <a:cubicBezTo>
                  <a:pt x="3497862" y="3444649"/>
                  <a:pt x="3461282" y="3454555"/>
                  <a:pt x="3424135" y="3441982"/>
                </a:cubicBezTo>
                <a:cubicBezTo>
                  <a:pt x="3378986" y="3426741"/>
                  <a:pt x="3334216" y="3410358"/>
                  <a:pt x="3288877" y="3395880"/>
                </a:cubicBezTo>
                <a:cubicBezTo>
                  <a:pt x="3271348" y="3390353"/>
                  <a:pt x="3252492" y="3388067"/>
                  <a:pt x="3234202" y="3385591"/>
                </a:cubicBezTo>
                <a:cubicBezTo>
                  <a:pt x="3216867" y="3383495"/>
                  <a:pt x="3196102" y="3388830"/>
                  <a:pt x="3182763" y="3380829"/>
                </a:cubicBezTo>
                <a:cubicBezTo>
                  <a:pt x="3148472" y="3360255"/>
                  <a:pt x="3113231" y="3350158"/>
                  <a:pt x="3073604" y="3350158"/>
                </a:cubicBezTo>
                <a:cubicBezTo>
                  <a:pt x="3058743" y="3350158"/>
                  <a:pt x="3044264" y="3341584"/>
                  <a:pt x="3029216" y="3340059"/>
                </a:cubicBezTo>
                <a:cubicBezTo>
                  <a:pt x="3008639" y="3338155"/>
                  <a:pt x="2985016" y="3333011"/>
                  <a:pt x="2967110" y="3340251"/>
                </a:cubicBezTo>
                <a:cubicBezTo>
                  <a:pt x="2925008" y="3357397"/>
                  <a:pt x="2890910" y="3343107"/>
                  <a:pt x="2854140" y="3326153"/>
                </a:cubicBezTo>
                <a:cubicBezTo>
                  <a:pt x="2817943" y="3309389"/>
                  <a:pt x="2779842" y="3296055"/>
                  <a:pt x="2741360" y="3285003"/>
                </a:cubicBezTo>
                <a:cubicBezTo>
                  <a:pt x="2726882" y="3281003"/>
                  <a:pt x="2709548" y="3287672"/>
                  <a:pt x="2693543" y="3289005"/>
                </a:cubicBezTo>
                <a:cubicBezTo>
                  <a:pt x="2687827" y="3289386"/>
                  <a:pt x="2681540" y="3289958"/>
                  <a:pt x="2676398" y="3288053"/>
                </a:cubicBezTo>
                <a:cubicBezTo>
                  <a:pt x="2626677" y="3269763"/>
                  <a:pt x="2576191" y="3255857"/>
                  <a:pt x="2522279" y="3265382"/>
                </a:cubicBezTo>
                <a:cubicBezTo>
                  <a:pt x="2517327" y="3266335"/>
                  <a:pt x="2511800" y="3264239"/>
                  <a:pt x="2506847" y="3262905"/>
                </a:cubicBezTo>
                <a:cubicBezTo>
                  <a:pt x="2482652" y="3256047"/>
                  <a:pt x="2459029" y="3245189"/>
                  <a:pt x="2434456" y="3242712"/>
                </a:cubicBezTo>
                <a:cubicBezTo>
                  <a:pt x="2373874" y="3236616"/>
                  <a:pt x="2312915" y="3234138"/>
                  <a:pt x="2251948" y="3230138"/>
                </a:cubicBezTo>
                <a:cubicBezTo>
                  <a:pt x="2248138" y="3229949"/>
                  <a:pt x="2244137" y="3229949"/>
                  <a:pt x="2240710" y="3228614"/>
                </a:cubicBezTo>
                <a:cubicBezTo>
                  <a:pt x="2218229" y="3220422"/>
                  <a:pt x="2198608" y="3223090"/>
                  <a:pt x="2179556" y="3238711"/>
                </a:cubicBezTo>
                <a:cubicBezTo>
                  <a:pt x="2171173" y="3245569"/>
                  <a:pt x="2159743" y="3249189"/>
                  <a:pt x="2149267" y="3252999"/>
                </a:cubicBezTo>
                <a:cubicBezTo>
                  <a:pt x="2133834" y="3258715"/>
                  <a:pt x="2118023" y="3264239"/>
                  <a:pt x="2102021" y="3267859"/>
                </a:cubicBezTo>
                <a:cubicBezTo>
                  <a:pt x="2086208" y="3271288"/>
                  <a:pt x="2069254" y="3276049"/>
                  <a:pt x="2054013" y="3273384"/>
                </a:cubicBezTo>
                <a:cubicBezTo>
                  <a:pt x="2026581" y="3268622"/>
                  <a:pt x="2000479" y="3257953"/>
                  <a:pt x="1973429" y="3250903"/>
                </a:cubicBezTo>
                <a:cubicBezTo>
                  <a:pt x="1964094" y="3248426"/>
                  <a:pt x="1953806" y="3248809"/>
                  <a:pt x="1944092" y="3248617"/>
                </a:cubicBezTo>
                <a:cubicBezTo>
                  <a:pt x="1921800" y="3248047"/>
                  <a:pt x="1898940" y="3253571"/>
                  <a:pt x="1878748" y="3237759"/>
                </a:cubicBezTo>
                <a:cubicBezTo>
                  <a:pt x="1860079" y="3222899"/>
                  <a:pt x="1841216" y="3227280"/>
                  <a:pt x="1821596" y="3238520"/>
                </a:cubicBezTo>
                <a:cubicBezTo>
                  <a:pt x="1807497" y="3246522"/>
                  <a:pt x="1791496" y="3252809"/>
                  <a:pt x="1775684" y="3255857"/>
                </a:cubicBezTo>
                <a:cubicBezTo>
                  <a:pt x="1753965" y="3260047"/>
                  <a:pt x="1732439" y="3261763"/>
                  <a:pt x="1709006" y="3259285"/>
                </a:cubicBezTo>
                <a:cubicBezTo>
                  <a:pt x="1692431" y="3257571"/>
                  <a:pt x="1678904" y="3256809"/>
                  <a:pt x="1665950" y="3246713"/>
                </a:cubicBezTo>
                <a:cubicBezTo>
                  <a:pt x="1663856" y="3245189"/>
                  <a:pt x="1660046" y="3244807"/>
                  <a:pt x="1657188" y="3244999"/>
                </a:cubicBezTo>
                <a:cubicBezTo>
                  <a:pt x="1619658" y="3248237"/>
                  <a:pt x="1582510" y="3246522"/>
                  <a:pt x="1544598" y="3244234"/>
                </a:cubicBezTo>
                <a:cubicBezTo>
                  <a:pt x="1496403" y="3241189"/>
                  <a:pt x="1445725" y="3250141"/>
                  <a:pt x="1404006" y="3282146"/>
                </a:cubicBezTo>
                <a:cubicBezTo>
                  <a:pt x="1397909" y="3286910"/>
                  <a:pt x="1388765" y="3289005"/>
                  <a:pt x="1380762" y="3290149"/>
                </a:cubicBezTo>
                <a:cubicBezTo>
                  <a:pt x="1343044" y="3295101"/>
                  <a:pt x="1305132" y="3298530"/>
                  <a:pt x="1267411" y="3304055"/>
                </a:cubicBezTo>
                <a:cubicBezTo>
                  <a:pt x="1246837" y="3307103"/>
                  <a:pt x="1225310" y="3309770"/>
                  <a:pt x="1206641" y="3318153"/>
                </a:cubicBezTo>
                <a:cubicBezTo>
                  <a:pt x="1188354" y="3326343"/>
                  <a:pt x="1173681" y="3336059"/>
                  <a:pt x="1162823" y="3318915"/>
                </a:cubicBezTo>
                <a:cubicBezTo>
                  <a:pt x="1143394" y="3328059"/>
                  <a:pt x="1126437" y="3335680"/>
                  <a:pt x="1109865" y="3343870"/>
                </a:cubicBezTo>
                <a:cubicBezTo>
                  <a:pt x="1103767" y="3346918"/>
                  <a:pt x="1098623" y="3351872"/>
                  <a:pt x="1092527" y="3354730"/>
                </a:cubicBezTo>
                <a:cubicBezTo>
                  <a:pt x="1086048" y="3357778"/>
                  <a:pt x="1078810" y="3359682"/>
                  <a:pt x="1071762" y="3361207"/>
                </a:cubicBezTo>
                <a:cubicBezTo>
                  <a:pt x="1040327" y="3368065"/>
                  <a:pt x="1008894" y="3374351"/>
                  <a:pt x="977653" y="3381782"/>
                </a:cubicBezTo>
                <a:cubicBezTo>
                  <a:pt x="971554" y="3383305"/>
                  <a:pt x="966411" y="3389401"/>
                  <a:pt x="960887" y="3393401"/>
                </a:cubicBezTo>
                <a:cubicBezTo>
                  <a:pt x="957266" y="3396070"/>
                  <a:pt x="953648" y="3400070"/>
                  <a:pt x="949646" y="3400642"/>
                </a:cubicBezTo>
                <a:cubicBezTo>
                  <a:pt x="919165" y="3405214"/>
                  <a:pt x="888877" y="3410549"/>
                  <a:pt x="858205" y="3412834"/>
                </a:cubicBezTo>
                <a:cubicBezTo>
                  <a:pt x="832486" y="3414738"/>
                  <a:pt x="807719" y="3414168"/>
                  <a:pt x="801053" y="3447315"/>
                </a:cubicBezTo>
                <a:cubicBezTo>
                  <a:pt x="799909" y="3453032"/>
                  <a:pt x="791717" y="3459128"/>
                  <a:pt x="785432" y="3461984"/>
                </a:cubicBezTo>
                <a:cubicBezTo>
                  <a:pt x="767524" y="3470176"/>
                  <a:pt x="748471" y="3475701"/>
                  <a:pt x="730754" y="3484082"/>
                </a:cubicBezTo>
                <a:cubicBezTo>
                  <a:pt x="672650" y="3512088"/>
                  <a:pt x="611880" y="3529805"/>
                  <a:pt x="546917" y="3526566"/>
                </a:cubicBezTo>
                <a:cubicBezTo>
                  <a:pt x="526724" y="3525614"/>
                  <a:pt x="507102" y="3515326"/>
                  <a:pt x="494337" y="3511515"/>
                </a:cubicBezTo>
                <a:cubicBezTo>
                  <a:pt x="457572" y="3526566"/>
                  <a:pt x="426709" y="3541045"/>
                  <a:pt x="394511" y="3551903"/>
                </a:cubicBezTo>
                <a:cubicBezTo>
                  <a:pt x="366127" y="3561619"/>
                  <a:pt x="336408" y="3567715"/>
                  <a:pt x="307259" y="3574763"/>
                </a:cubicBezTo>
                <a:cubicBezTo>
                  <a:pt x="296590" y="3577432"/>
                  <a:pt x="285732" y="3578955"/>
                  <a:pt x="274873" y="3580290"/>
                </a:cubicBezTo>
                <a:cubicBezTo>
                  <a:pt x="240965" y="3584480"/>
                  <a:pt x="205529" y="3574384"/>
                  <a:pt x="172384" y="3590386"/>
                </a:cubicBezTo>
                <a:cubicBezTo>
                  <a:pt x="155046" y="3598768"/>
                  <a:pt x="137898" y="3608865"/>
                  <a:pt x="119613" y="3613247"/>
                </a:cubicBezTo>
                <a:cubicBezTo>
                  <a:pt x="99990" y="3618009"/>
                  <a:pt x="80794" y="3625439"/>
                  <a:pt x="61197" y="3630750"/>
                </a:cubicBezTo>
                <a:lnTo>
                  <a:pt x="544" y="3635521"/>
                </a:lnTo>
                <a:lnTo>
                  <a:pt x="544" y="3508282"/>
                </a:lnTo>
                <a:lnTo>
                  <a:pt x="0" y="3508282"/>
                </a:lnTo>
                <a:close/>
              </a:path>
            </a:pathLst>
          </a:custGeom>
          <a:noFill/>
          <a:effectLst>
            <a:outerShdw blurRad="381000" dist="152400" dir="5400000" algn="t" rotWithShape="0">
              <a:prstClr val="black">
                <a:alpha val="2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12903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4D842-BC49-3BF3-C5A7-C30332045D48}"/>
              </a:ext>
            </a:extLst>
          </p:cNvPr>
          <p:cNvSpPr>
            <a:spLocks noGrp="1"/>
          </p:cNvSpPr>
          <p:nvPr>
            <p:ph type="title"/>
          </p:nvPr>
        </p:nvSpPr>
        <p:spPr/>
        <p:txBody>
          <a:bodyPr/>
          <a:lstStyle/>
          <a:p>
            <a:r>
              <a:rPr lang="en-US" dirty="0">
                <a:solidFill>
                  <a:srgbClr val="FFCC66"/>
                </a:solidFill>
              </a:rPr>
              <a:t>PART III</a:t>
            </a:r>
          </a:p>
        </p:txBody>
      </p:sp>
      <p:sp>
        <p:nvSpPr>
          <p:cNvPr id="3" name="Content Placeholder 2">
            <a:extLst>
              <a:ext uri="{FF2B5EF4-FFF2-40B4-BE49-F238E27FC236}">
                <a16:creationId xmlns:a16="http://schemas.microsoft.com/office/drawing/2014/main" id="{9989999E-CA49-DED5-BB2D-AAFE4AD0939A}"/>
              </a:ext>
            </a:extLst>
          </p:cNvPr>
          <p:cNvSpPr>
            <a:spLocks noGrp="1"/>
          </p:cNvSpPr>
          <p:nvPr>
            <p:ph idx="1"/>
          </p:nvPr>
        </p:nvSpPr>
        <p:spPr>
          <a:xfrm>
            <a:off x="739425" y="1600200"/>
            <a:ext cx="8229600" cy="4525963"/>
          </a:xfrm>
        </p:spPr>
        <p:txBody>
          <a:bodyPr>
            <a:normAutofit/>
          </a:bodyPr>
          <a:lstStyle/>
          <a:p>
            <a:r>
              <a:rPr lang="en-US" dirty="0">
                <a:solidFill>
                  <a:schemeClr val="bg1"/>
                </a:solidFill>
              </a:rPr>
              <a:t>Part III </a:t>
            </a:r>
          </a:p>
          <a:p>
            <a:pPr lvl="1"/>
            <a:r>
              <a:rPr lang="en-US" dirty="0">
                <a:solidFill>
                  <a:schemeClr val="bg1"/>
                </a:solidFill>
              </a:rPr>
              <a:t>Selection</a:t>
            </a:r>
          </a:p>
          <a:p>
            <a:pPr lvl="1"/>
            <a:r>
              <a:rPr lang="en-US" dirty="0">
                <a:solidFill>
                  <a:schemeClr val="bg1"/>
                </a:solidFill>
              </a:rPr>
              <a:t>Review Process</a:t>
            </a:r>
          </a:p>
          <a:p>
            <a:pPr lvl="1"/>
            <a:r>
              <a:rPr lang="en-US" dirty="0">
                <a:solidFill>
                  <a:schemeClr val="bg1"/>
                </a:solidFill>
              </a:rPr>
              <a:t>Evaluation Criteria</a:t>
            </a:r>
          </a:p>
          <a:p>
            <a:pPr lvl="1"/>
            <a:r>
              <a:rPr lang="en-US" dirty="0">
                <a:solidFill>
                  <a:schemeClr val="bg1"/>
                </a:solidFill>
              </a:rPr>
              <a:t>Advice in preparing your application</a:t>
            </a:r>
          </a:p>
          <a:p>
            <a:pPr lvl="1"/>
            <a:r>
              <a:rPr lang="en-US" dirty="0">
                <a:solidFill>
                  <a:schemeClr val="bg1"/>
                </a:solidFill>
              </a:rPr>
              <a:t>Resources for preparation</a:t>
            </a:r>
          </a:p>
          <a:p>
            <a:endParaRPr lang="en-US" dirty="0"/>
          </a:p>
        </p:txBody>
      </p:sp>
    </p:spTree>
    <p:extLst>
      <p:ext uri="{BB962C8B-B14F-4D97-AF65-F5344CB8AC3E}">
        <p14:creationId xmlns:p14="http://schemas.microsoft.com/office/powerpoint/2010/main" val="323098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8029" y="365125"/>
            <a:ext cx="5373370" cy="1325563"/>
          </a:xfrm>
        </p:spPr>
        <p:txBody>
          <a:bodyPr>
            <a:normAutofit/>
          </a:bodyPr>
          <a:lstStyle/>
          <a:p>
            <a:r>
              <a:rPr lang="en-US" dirty="0"/>
              <a:t>Selection Process</a:t>
            </a:r>
          </a:p>
        </p:txBody>
      </p:sp>
      <p:pic>
        <p:nvPicPr>
          <p:cNvPr id="3074" name="Picture 2" descr="NSF FUNDAMENTALS WORKSHOP">
            <a:extLst>
              <a:ext uri="{FF2B5EF4-FFF2-40B4-BE49-F238E27FC236}">
                <a16:creationId xmlns:a16="http://schemas.microsoft.com/office/drawing/2014/main" id="{BFF63BF4-D3DA-A14A-888F-BCB137F1529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60045" y="1556917"/>
            <a:ext cx="2569467" cy="374368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3290636" y="1556917"/>
            <a:ext cx="5370763" cy="4935958"/>
          </a:xfrm>
        </p:spPr>
        <p:txBody>
          <a:bodyPr>
            <a:normAutofit/>
          </a:bodyPr>
          <a:lstStyle/>
          <a:p>
            <a:r>
              <a:rPr lang="en-US" sz="2000" dirty="0"/>
              <a:t>Panel review and recommendations by academics and research-active professionals in relevant field</a:t>
            </a:r>
          </a:p>
          <a:p>
            <a:r>
              <a:rPr lang="en-US" sz="2000" dirty="0"/>
              <a:t>Applicant ratings ranked by reviewers and sorted into a top tier (~25%)</a:t>
            </a:r>
          </a:p>
          <a:p>
            <a:r>
              <a:rPr lang="en-US" sz="2000" dirty="0"/>
              <a:t>NSF decides on total number awards and allocates based on panel rankings and research  priorities</a:t>
            </a:r>
          </a:p>
          <a:p>
            <a:r>
              <a:rPr lang="en-US" sz="2000" dirty="0"/>
              <a:t>“Honorable Mention”  is a prestigious outcome.</a:t>
            </a:r>
          </a:p>
          <a:p>
            <a:r>
              <a:rPr lang="en-US" sz="2000" dirty="0"/>
              <a:t>If you were in the top tier, probability of an award is over 50%!</a:t>
            </a:r>
          </a:p>
        </p:txBody>
      </p:sp>
    </p:spTree>
    <p:extLst>
      <p:ext uri="{BB962C8B-B14F-4D97-AF65-F5344CB8AC3E}">
        <p14:creationId xmlns:p14="http://schemas.microsoft.com/office/powerpoint/2010/main" val="1932963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QUT Review Panel: Final Recommendation on Procedural Issues released | Unit  Owners Association Qld">
            <a:extLst>
              <a:ext uri="{FF2B5EF4-FFF2-40B4-BE49-F238E27FC236}">
                <a16:creationId xmlns:a16="http://schemas.microsoft.com/office/drawing/2014/main" id="{C0D8E796-ACA9-FF4E-9B78-523D7733B5F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9844" b="1"/>
          <a:stretch/>
        </p:blipFill>
        <p:spPr bwMode="auto">
          <a:xfrm>
            <a:off x="20" y="85098"/>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CB08C01-EA63-D24B-948F-325B536F53BD}"/>
              </a:ext>
            </a:extLst>
          </p:cNvPr>
          <p:cNvSpPr>
            <a:spLocks noGrp="1"/>
          </p:cNvSpPr>
          <p:nvPr>
            <p:ph type="title"/>
          </p:nvPr>
        </p:nvSpPr>
        <p:spPr>
          <a:xfrm>
            <a:off x="252663" y="201858"/>
            <a:ext cx="4964858" cy="318905"/>
          </a:xfrm>
        </p:spPr>
        <p:txBody>
          <a:bodyPr>
            <a:noAutofit/>
          </a:bodyPr>
          <a:lstStyle/>
          <a:p>
            <a:pPr algn="l"/>
            <a:r>
              <a:rPr lang="en-US" sz="2000" b="1" dirty="0"/>
              <a:t>Panel Review Process</a:t>
            </a:r>
          </a:p>
        </p:txBody>
      </p:sp>
      <p:sp>
        <p:nvSpPr>
          <p:cNvPr id="3" name="Content Placeholder 2">
            <a:extLst>
              <a:ext uri="{FF2B5EF4-FFF2-40B4-BE49-F238E27FC236}">
                <a16:creationId xmlns:a16="http://schemas.microsoft.com/office/drawing/2014/main" id="{DA882185-EC72-0A44-BF1D-4BEB04D1D480}"/>
              </a:ext>
            </a:extLst>
          </p:cNvPr>
          <p:cNvSpPr>
            <a:spLocks noGrp="1"/>
          </p:cNvSpPr>
          <p:nvPr>
            <p:ph idx="1"/>
          </p:nvPr>
        </p:nvSpPr>
        <p:spPr>
          <a:xfrm>
            <a:off x="445581" y="640082"/>
            <a:ext cx="5205411" cy="569715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a:bodyPr>
          <a:lstStyle/>
          <a:p>
            <a:pPr marL="173038" indent="-173038">
              <a:lnSpc>
                <a:spcPct val="90000"/>
              </a:lnSpc>
            </a:pPr>
            <a:r>
              <a:rPr lang="en-US" sz="2000" dirty="0"/>
              <a:t>Reviewers are invited to serve on </a:t>
            </a:r>
            <a:r>
              <a:rPr lang="en-US" sz="2000" b="1" dirty="0"/>
              <a:t>panels typically consisting of 15 – 20 members</a:t>
            </a:r>
            <a:r>
              <a:rPr lang="en-US" sz="2000" dirty="0"/>
              <a:t>, mostly academics</a:t>
            </a:r>
          </a:p>
          <a:p>
            <a:pPr marL="173038" indent="-173038">
              <a:lnSpc>
                <a:spcPct val="90000"/>
              </a:lnSpc>
            </a:pPr>
            <a:r>
              <a:rPr lang="en-US" sz="2000" dirty="0"/>
              <a:t>Panelists are matched by </a:t>
            </a:r>
            <a:r>
              <a:rPr lang="en-US" sz="2000" b="1" dirty="0"/>
              <a:t>general</a:t>
            </a:r>
            <a:r>
              <a:rPr lang="en-US" sz="2000" dirty="0"/>
              <a:t> area of expertise </a:t>
            </a:r>
          </a:p>
          <a:p>
            <a:pPr marL="173038" indent="-173038">
              <a:lnSpc>
                <a:spcPct val="90000"/>
              </a:lnSpc>
            </a:pPr>
            <a:r>
              <a:rPr lang="en-US" sz="2000" dirty="0"/>
              <a:t>Panel membership is confidential</a:t>
            </a:r>
          </a:p>
          <a:p>
            <a:pPr marL="173038" indent="-173038">
              <a:lnSpc>
                <a:spcPct val="90000"/>
              </a:lnSpc>
            </a:pPr>
            <a:r>
              <a:rPr lang="en-US" sz="2000" dirty="0"/>
              <a:t>Conflicts of interest management standards</a:t>
            </a:r>
          </a:p>
          <a:p>
            <a:pPr marL="173038" indent="-173038">
              <a:lnSpc>
                <a:spcPct val="90000"/>
              </a:lnSpc>
            </a:pPr>
            <a:r>
              <a:rPr lang="en-US" sz="2000" dirty="0"/>
              <a:t>Panelists review 15 – 25 applications individually </a:t>
            </a:r>
          </a:p>
          <a:p>
            <a:pPr marL="173038" indent="-173038">
              <a:lnSpc>
                <a:spcPct val="90000"/>
              </a:lnSpc>
            </a:pPr>
            <a:r>
              <a:rPr lang="en-US" sz="2000" dirty="0"/>
              <a:t>Each proposal typically is reviewed by three panelists, so each panel initially reviews more than 100 applications</a:t>
            </a:r>
          </a:p>
          <a:p>
            <a:pPr marL="173038" indent="-173038">
              <a:lnSpc>
                <a:spcPct val="90000"/>
              </a:lnSpc>
            </a:pPr>
            <a:r>
              <a:rPr lang="en-US" sz="2000" dirty="0"/>
              <a:t>NSF compiles individual scores (P, F, G, VG, E) and selects top composite ratings of 3 reviewers. </a:t>
            </a:r>
          </a:p>
          <a:p>
            <a:pPr marL="173038" indent="-173038">
              <a:lnSpc>
                <a:spcPct val="90000"/>
              </a:lnSpc>
            </a:pPr>
            <a:r>
              <a:rPr lang="en-US" sz="2000" dirty="0"/>
              <a:t>Selected applications are discussed in a one-day group meeting on-line. Final ratings after discussion.</a:t>
            </a:r>
          </a:p>
          <a:p>
            <a:pPr marL="173038" indent="-173038">
              <a:lnSpc>
                <a:spcPct val="90000"/>
              </a:lnSpc>
            </a:pPr>
            <a:r>
              <a:rPr lang="en-US" sz="2000" dirty="0"/>
              <a:t>As many as 50 - 60% of this group will be awarded the GRF and the rest are likely to receive honorable mention.</a:t>
            </a:r>
          </a:p>
        </p:txBody>
      </p:sp>
    </p:spTree>
    <p:extLst>
      <p:ext uri="{BB962C8B-B14F-4D97-AF65-F5344CB8AC3E}">
        <p14:creationId xmlns:p14="http://schemas.microsoft.com/office/powerpoint/2010/main" val="38091204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211A3-9F14-3644-85AA-C9BC8A295935}"/>
              </a:ext>
            </a:extLst>
          </p:cNvPr>
          <p:cNvSpPr>
            <a:spLocks noGrp="1"/>
          </p:cNvSpPr>
          <p:nvPr>
            <p:ph type="title"/>
          </p:nvPr>
        </p:nvSpPr>
        <p:spPr>
          <a:xfrm>
            <a:off x="149629" y="640080"/>
            <a:ext cx="2793076" cy="5613236"/>
          </a:xfrm>
          <a:solidFill>
            <a:schemeClr val="tx1"/>
          </a:solidFill>
        </p:spPr>
        <p:txBody>
          <a:bodyPr anchor="ctr">
            <a:normAutofit/>
          </a:bodyPr>
          <a:lstStyle/>
          <a:p>
            <a:r>
              <a:rPr lang="en-US" sz="4100" dirty="0">
                <a:solidFill>
                  <a:srgbClr val="FFCC66"/>
                </a:solidFill>
              </a:rPr>
              <a:t>What’s in a Review?</a:t>
            </a:r>
            <a:endParaRPr lang="en-US" sz="4100" dirty="0">
              <a:solidFill>
                <a:srgbClr val="FFFFFF"/>
              </a:solidFill>
            </a:endParaRPr>
          </a:p>
        </p:txBody>
      </p:sp>
      <p:sp>
        <p:nvSpPr>
          <p:cNvPr id="3" name="Content Placeholder 2">
            <a:extLst>
              <a:ext uri="{FF2B5EF4-FFF2-40B4-BE49-F238E27FC236}">
                <a16:creationId xmlns:a16="http://schemas.microsoft.com/office/drawing/2014/main" id="{17882C09-1571-9E41-98B9-CAD7053AD637}"/>
              </a:ext>
            </a:extLst>
          </p:cNvPr>
          <p:cNvSpPr>
            <a:spLocks noGrp="1"/>
          </p:cNvSpPr>
          <p:nvPr>
            <p:ph idx="1"/>
          </p:nvPr>
        </p:nvSpPr>
        <p:spPr>
          <a:xfrm>
            <a:off x="3295020" y="403272"/>
            <a:ext cx="5562733" cy="6203011"/>
          </a:xfrm>
        </p:spPr>
        <p:txBody>
          <a:bodyPr anchor="ctr">
            <a:normAutofit/>
          </a:bodyPr>
          <a:lstStyle/>
          <a:p>
            <a:pPr>
              <a:lnSpc>
                <a:spcPct val="90000"/>
              </a:lnSpc>
            </a:pPr>
            <a:r>
              <a:rPr lang="en-US" sz="2400" b="1" dirty="0"/>
              <a:t>Overall</a:t>
            </a:r>
            <a:r>
              <a:rPr lang="en-US" sz="2400" dirty="0"/>
              <a:t> </a:t>
            </a:r>
            <a:r>
              <a:rPr lang="en-US" sz="2400" dirty="0">
                <a:solidFill>
                  <a:srgbClr val="FF0000"/>
                </a:solidFill>
              </a:rPr>
              <a:t>Intellectual Merit </a:t>
            </a:r>
            <a:r>
              <a:rPr lang="en-US" sz="2400" dirty="0"/>
              <a:t>Rating </a:t>
            </a:r>
          </a:p>
          <a:p>
            <a:pPr lvl="1">
              <a:lnSpc>
                <a:spcPct val="90000"/>
              </a:lnSpc>
            </a:pPr>
            <a:r>
              <a:rPr lang="en-US" sz="2000" dirty="0"/>
              <a:t>Scale: E, VG, G, F, P</a:t>
            </a:r>
          </a:p>
          <a:p>
            <a:pPr lvl="1">
              <a:lnSpc>
                <a:spcPct val="90000"/>
              </a:lnSpc>
            </a:pPr>
            <a:r>
              <a:rPr lang="en-US" sz="2000" dirty="0"/>
              <a:t>Comments on Strengths and Weaknesses</a:t>
            </a:r>
          </a:p>
          <a:p>
            <a:pPr>
              <a:lnSpc>
                <a:spcPct val="90000"/>
              </a:lnSpc>
            </a:pPr>
            <a:r>
              <a:rPr lang="en-US" sz="2400" b="1" dirty="0"/>
              <a:t>Overall</a:t>
            </a:r>
            <a:r>
              <a:rPr lang="en-US" sz="2400" dirty="0"/>
              <a:t> </a:t>
            </a:r>
            <a:r>
              <a:rPr lang="en-US" sz="2400" dirty="0">
                <a:solidFill>
                  <a:srgbClr val="FF0000"/>
                </a:solidFill>
              </a:rPr>
              <a:t>Broader Impacts </a:t>
            </a:r>
            <a:r>
              <a:rPr lang="en-US" sz="2400" dirty="0"/>
              <a:t>Rating</a:t>
            </a:r>
          </a:p>
          <a:p>
            <a:pPr lvl="1">
              <a:lnSpc>
                <a:spcPct val="90000"/>
              </a:lnSpc>
            </a:pPr>
            <a:r>
              <a:rPr lang="en-US" sz="2000" dirty="0"/>
              <a:t>Scale: E, VG, G, F, P</a:t>
            </a:r>
          </a:p>
          <a:p>
            <a:pPr lvl="1">
              <a:lnSpc>
                <a:spcPct val="90000"/>
              </a:lnSpc>
            </a:pPr>
            <a:r>
              <a:rPr lang="en-US" sz="2000" dirty="0"/>
              <a:t>Comments on Strengths and Weaknesses</a:t>
            </a:r>
          </a:p>
          <a:p>
            <a:pPr>
              <a:lnSpc>
                <a:spcPct val="90000"/>
              </a:lnSpc>
            </a:pPr>
            <a:r>
              <a:rPr lang="en-US" sz="2400" b="1" dirty="0"/>
              <a:t>Overall</a:t>
            </a:r>
            <a:r>
              <a:rPr lang="en-US" sz="2400" dirty="0"/>
              <a:t> Score between 1 and 50</a:t>
            </a:r>
          </a:p>
          <a:p>
            <a:pPr lvl="1">
              <a:lnSpc>
                <a:spcPct val="90000"/>
              </a:lnSpc>
            </a:pPr>
            <a:r>
              <a:rPr lang="en-US" sz="2000" dirty="0"/>
              <a:t>40-50 Excellent, Highly Meritorious, recommend for award</a:t>
            </a:r>
          </a:p>
          <a:p>
            <a:pPr lvl="1">
              <a:lnSpc>
                <a:spcPct val="90000"/>
              </a:lnSpc>
            </a:pPr>
            <a:r>
              <a:rPr lang="en-US" sz="2000" dirty="0"/>
              <a:t>30-39 Very Good, Meritorious, recommend for award or honorable mention</a:t>
            </a:r>
          </a:p>
          <a:p>
            <a:pPr lvl="1">
              <a:lnSpc>
                <a:spcPct val="90000"/>
              </a:lnSpc>
            </a:pPr>
            <a:r>
              <a:rPr lang="en-US" sz="2000" dirty="0"/>
              <a:t>1–29 P, F, G, Not recommended </a:t>
            </a:r>
          </a:p>
        </p:txBody>
      </p:sp>
    </p:spTree>
    <p:extLst>
      <p:ext uri="{BB962C8B-B14F-4D97-AF65-F5344CB8AC3E}">
        <p14:creationId xmlns:p14="http://schemas.microsoft.com/office/powerpoint/2010/main" val="25564012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98398" y="1335640"/>
            <a:ext cx="4286250" cy="4627010"/>
          </a:xfrm>
        </p:spPr>
        <p:txBody>
          <a:bodyPr>
            <a:normAutofit/>
          </a:bodyPr>
          <a:lstStyle/>
          <a:p>
            <a:pPr marL="0" indent="0">
              <a:buNone/>
            </a:pPr>
            <a:r>
              <a:rPr lang="en-US" sz="2400" b="1" dirty="0">
                <a:effectLst/>
              </a:rPr>
              <a:t>INTELLECTUAL MERIT</a:t>
            </a:r>
            <a:endParaRPr lang="en-US" sz="2400" dirty="0">
              <a:effectLst/>
            </a:endParaRPr>
          </a:p>
          <a:p>
            <a:r>
              <a:rPr lang="en-US" sz="2400" b="1" dirty="0"/>
              <a:t>creative, original, or potentially transformative concepts</a:t>
            </a:r>
            <a:r>
              <a:rPr lang="en-US" sz="2400" dirty="0"/>
              <a:t>?</a:t>
            </a:r>
            <a:r>
              <a:rPr lang="en-US" sz="2400" dirty="0">
                <a:effectLst/>
              </a:rPr>
              <a:t> </a:t>
            </a:r>
          </a:p>
          <a:p>
            <a:r>
              <a:rPr lang="en-US" sz="2400" b="1" dirty="0"/>
              <a:t>well-reasoned, well-organized plan with </a:t>
            </a:r>
            <a:r>
              <a:rPr lang="en-US" sz="2400" dirty="0"/>
              <a:t>a </a:t>
            </a:r>
            <a:r>
              <a:rPr lang="en-US" sz="2400" b="1" dirty="0"/>
              <a:t>method to assess success</a:t>
            </a:r>
            <a:endParaRPr lang="en-US" sz="2400" dirty="0"/>
          </a:p>
          <a:p>
            <a:r>
              <a:rPr lang="en-US" sz="2400" b="1" dirty="0"/>
              <a:t>Applicant is well qualified </a:t>
            </a:r>
            <a:r>
              <a:rPr lang="en-US" sz="2400" b="1" dirty="0">
                <a:effectLst/>
              </a:rPr>
              <a:t>and adequate institutional  resources are available</a:t>
            </a:r>
            <a:endParaRPr lang="en-US" sz="2400" dirty="0">
              <a:effectLst/>
            </a:endParaRPr>
          </a:p>
        </p:txBody>
      </p:sp>
      <p:pic>
        <p:nvPicPr>
          <p:cNvPr id="1026" name="Picture 2" descr="Applying to the NSF Graduate Research Fellowship Program">
            <a:extLst>
              <a:ext uri="{FF2B5EF4-FFF2-40B4-BE49-F238E27FC236}">
                <a16:creationId xmlns:a16="http://schemas.microsoft.com/office/drawing/2014/main" id="{6B093EF1-7584-275D-5029-B9FA3F2D504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235" r="15473" b="-1"/>
          <a:stretch/>
        </p:blipFill>
        <p:spPr bwMode="auto">
          <a:xfrm>
            <a:off x="5665357" y="891540"/>
            <a:ext cx="2700455" cy="5071110"/>
          </a:xfrm>
          <a:prstGeom prst="rect">
            <a:avLst/>
          </a:prstGeom>
          <a:noFill/>
          <a:effectLst>
            <a:outerShdw blurRad="406400" dist="317500" dir="5400000" sx="89000" sy="89000" rotWithShape="0">
              <a:prstClr val="black">
                <a:alpha val="15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5240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98398" y="1302506"/>
            <a:ext cx="4286250" cy="413279"/>
          </a:xfrm>
        </p:spPr>
        <p:txBody>
          <a:bodyPr>
            <a:normAutofit/>
          </a:bodyPr>
          <a:lstStyle/>
          <a:p>
            <a:pPr algn="l"/>
            <a:r>
              <a:rPr lang="en-US" sz="1800" b="1" dirty="0"/>
              <a:t>BROADER IMPACTS</a:t>
            </a:r>
          </a:p>
        </p:txBody>
      </p:sp>
      <p:sp>
        <p:nvSpPr>
          <p:cNvPr id="3" name="Content Placeholder 2"/>
          <p:cNvSpPr>
            <a:spLocks noGrp="1"/>
          </p:cNvSpPr>
          <p:nvPr>
            <p:ph idx="1"/>
          </p:nvPr>
        </p:nvSpPr>
        <p:spPr>
          <a:xfrm>
            <a:off x="898398" y="1715785"/>
            <a:ext cx="4286250" cy="4510355"/>
          </a:xfrm>
        </p:spPr>
        <p:txBody>
          <a:bodyPr>
            <a:normAutofit fontScale="92500" lnSpcReduction="10000"/>
          </a:bodyPr>
          <a:lstStyle/>
          <a:p>
            <a:pPr marL="0" indent="0">
              <a:lnSpc>
                <a:spcPct val="90000"/>
              </a:lnSpc>
              <a:buNone/>
            </a:pPr>
            <a:r>
              <a:rPr lang="en-US" sz="1800" b="1" dirty="0"/>
              <a:t>…of the research itself or secondary benefits: </a:t>
            </a:r>
          </a:p>
          <a:p>
            <a:pPr marL="347663" lvl="1" indent="-317500">
              <a:lnSpc>
                <a:spcPct val="90000"/>
              </a:lnSpc>
              <a:buFont typeface="Arial" panose="020B0604020202020204" pitchFamily="34" charset="0"/>
              <a:buChar char="•"/>
            </a:pPr>
            <a:r>
              <a:rPr lang="en-US" sz="1800" b="1" dirty="0"/>
              <a:t>FULL PARTICIPATION </a:t>
            </a:r>
            <a:r>
              <a:rPr lang="en-US" sz="1800" dirty="0"/>
              <a:t>of women, persons with disabilities, and underrepresented minorities in STEM; </a:t>
            </a:r>
          </a:p>
          <a:p>
            <a:pPr marL="347663" lvl="1" indent="-317500">
              <a:lnSpc>
                <a:spcPct val="90000"/>
              </a:lnSpc>
              <a:buFont typeface="Arial" panose="020B0604020202020204" pitchFamily="34" charset="0"/>
              <a:buChar char="•"/>
            </a:pPr>
            <a:r>
              <a:rPr lang="en-US" sz="1800" b="1" dirty="0"/>
              <a:t>improved STEM education </a:t>
            </a:r>
            <a:r>
              <a:rPr lang="en-US" sz="1800" dirty="0"/>
              <a:t>at any level;</a:t>
            </a:r>
          </a:p>
          <a:p>
            <a:pPr marL="347663" lvl="1" indent="-317500">
              <a:lnSpc>
                <a:spcPct val="90000"/>
              </a:lnSpc>
              <a:buFont typeface="Arial" panose="020B0604020202020204" pitchFamily="34" charset="0"/>
              <a:buChar char="•"/>
            </a:pPr>
            <a:r>
              <a:rPr lang="en-US" sz="1800" b="1" dirty="0"/>
              <a:t>increased public scientific literacy and engagement</a:t>
            </a:r>
            <a:r>
              <a:rPr lang="en-US" sz="1800" dirty="0"/>
              <a:t>; </a:t>
            </a:r>
          </a:p>
          <a:p>
            <a:pPr marL="347663" lvl="1" indent="-317500">
              <a:lnSpc>
                <a:spcPct val="90000"/>
              </a:lnSpc>
              <a:buFont typeface="Arial" panose="020B0604020202020204" pitchFamily="34" charset="0"/>
              <a:buChar char="•"/>
            </a:pPr>
            <a:r>
              <a:rPr lang="en-US" sz="1800" b="1" dirty="0"/>
              <a:t>improved well-being of individuals </a:t>
            </a:r>
            <a:r>
              <a:rPr lang="en-US" sz="1800" dirty="0"/>
              <a:t>in society; </a:t>
            </a:r>
          </a:p>
          <a:p>
            <a:pPr marL="347663" lvl="1" indent="-317500">
              <a:lnSpc>
                <a:spcPct val="90000"/>
              </a:lnSpc>
              <a:buFont typeface="Arial" panose="020B0604020202020204" pitchFamily="34" charset="0"/>
              <a:buChar char="•"/>
            </a:pPr>
            <a:r>
              <a:rPr lang="en-US" sz="1800" dirty="0"/>
              <a:t>develop a </a:t>
            </a:r>
            <a:r>
              <a:rPr lang="en-US" sz="1800" b="1" dirty="0"/>
              <a:t>diverse, globally competitive STEM workforce</a:t>
            </a:r>
            <a:r>
              <a:rPr lang="en-US" sz="1800" dirty="0"/>
              <a:t>; </a:t>
            </a:r>
          </a:p>
          <a:p>
            <a:pPr marL="347663" lvl="1" indent="-317500">
              <a:lnSpc>
                <a:spcPct val="90000"/>
              </a:lnSpc>
              <a:buFont typeface="Arial" panose="020B0604020202020204" pitchFamily="34" charset="0"/>
              <a:buChar char="•"/>
            </a:pPr>
            <a:r>
              <a:rPr lang="en-US" sz="1800" b="1" dirty="0"/>
              <a:t>partnerships between academia, industry, and others</a:t>
            </a:r>
            <a:r>
              <a:rPr lang="en-US" sz="1800" dirty="0"/>
              <a:t>; </a:t>
            </a:r>
          </a:p>
          <a:p>
            <a:pPr marL="347663" lvl="1" indent="-317500">
              <a:lnSpc>
                <a:spcPct val="90000"/>
              </a:lnSpc>
              <a:buFont typeface="Arial" panose="020B0604020202020204" pitchFamily="34" charset="0"/>
              <a:buChar char="•"/>
            </a:pPr>
            <a:r>
              <a:rPr lang="en-US" sz="1800" b="1" dirty="0"/>
              <a:t>improved national security; </a:t>
            </a:r>
          </a:p>
          <a:p>
            <a:pPr marL="347663" lvl="1" indent="-317500">
              <a:lnSpc>
                <a:spcPct val="90000"/>
              </a:lnSpc>
              <a:buFont typeface="Arial" panose="020B0604020202020204" pitchFamily="34" charset="0"/>
              <a:buChar char="•"/>
            </a:pPr>
            <a:r>
              <a:rPr lang="en-US" sz="1800" b="1" dirty="0"/>
              <a:t>increased economic competitiveness </a:t>
            </a:r>
            <a:r>
              <a:rPr lang="en-US" sz="1800" dirty="0"/>
              <a:t>of the US; </a:t>
            </a:r>
          </a:p>
          <a:p>
            <a:pPr marL="347663" lvl="1" indent="-317500">
              <a:lnSpc>
                <a:spcPct val="90000"/>
              </a:lnSpc>
              <a:buFont typeface="Arial" panose="020B0604020202020204" pitchFamily="34" charset="0"/>
              <a:buChar char="•"/>
            </a:pPr>
            <a:r>
              <a:rPr lang="en-US" sz="1800" b="1" dirty="0"/>
              <a:t>enhanced infrastructure for research and education</a:t>
            </a:r>
            <a:r>
              <a:rPr lang="en-US" sz="1800" b="1" dirty="0">
                <a:effectLst/>
              </a:rPr>
              <a:t> </a:t>
            </a:r>
            <a:endParaRPr lang="en-US" sz="1800" b="1" dirty="0"/>
          </a:p>
        </p:txBody>
      </p:sp>
      <p:pic>
        <p:nvPicPr>
          <p:cNvPr id="2050" name="Picture 2" descr="New broader impacts framework for social, behavioral and economic science  proposals">
            <a:extLst>
              <a:ext uri="{FF2B5EF4-FFF2-40B4-BE49-F238E27FC236}">
                <a16:creationId xmlns:a16="http://schemas.microsoft.com/office/drawing/2014/main" id="{9951D9F4-B0FB-7201-4213-2F688669F0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163" r="49882" b="-1"/>
          <a:stretch/>
        </p:blipFill>
        <p:spPr bwMode="auto">
          <a:xfrm>
            <a:off x="5665357" y="891540"/>
            <a:ext cx="2700455" cy="5071110"/>
          </a:xfrm>
          <a:prstGeom prst="rect">
            <a:avLst/>
          </a:prstGeom>
          <a:noFill/>
          <a:effectLst>
            <a:outerShdw blurRad="406400" dist="317500" dir="5400000" sx="89000" sy="89000" rotWithShape="0">
              <a:prstClr val="black">
                <a:alpha val="15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18234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4EA20-3BC4-5C41-B5FC-092B2396BB93}"/>
              </a:ext>
            </a:extLst>
          </p:cNvPr>
          <p:cNvSpPr>
            <a:spLocks noGrp="1"/>
          </p:cNvSpPr>
          <p:nvPr>
            <p:ph type="title"/>
          </p:nvPr>
        </p:nvSpPr>
        <p:spPr>
          <a:xfrm>
            <a:off x="457200" y="155749"/>
            <a:ext cx="8229600" cy="788796"/>
          </a:xfrm>
        </p:spPr>
        <p:txBody>
          <a:bodyPr>
            <a:normAutofit fontScale="90000"/>
          </a:bodyPr>
          <a:lstStyle/>
          <a:p>
            <a:r>
              <a:rPr lang="en-US" sz="2400" b="1" u="sng" dirty="0"/>
              <a:t>PERSONAL</a:t>
            </a:r>
            <a:r>
              <a:rPr lang="en-US" sz="2400" b="1" dirty="0"/>
              <a:t>, RELEVANT BACKGROUND AND FUTURE GOALS (3 PAGES)</a:t>
            </a:r>
            <a:endParaRPr lang="en-US" sz="2400" dirty="0"/>
          </a:p>
        </p:txBody>
      </p:sp>
      <p:sp>
        <p:nvSpPr>
          <p:cNvPr id="3" name="Content Placeholder 2">
            <a:extLst>
              <a:ext uri="{FF2B5EF4-FFF2-40B4-BE49-F238E27FC236}">
                <a16:creationId xmlns:a16="http://schemas.microsoft.com/office/drawing/2014/main" id="{CB74462F-5223-4047-8FFA-B67A90914577}"/>
              </a:ext>
            </a:extLst>
          </p:cNvPr>
          <p:cNvSpPr>
            <a:spLocks noGrp="1"/>
          </p:cNvSpPr>
          <p:nvPr>
            <p:ph idx="1"/>
          </p:nvPr>
        </p:nvSpPr>
        <p:spPr>
          <a:xfrm>
            <a:off x="175846" y="944545"/>
            <a:ext cx="8792307" cy="5757707"/>
          </a:xfrm>
        </p:spPr>
        <p:txBody>
          <a:bodyPr>
            <a:noAutofit/>
          </a:bodyPr>
          <a:lstStyle/>
          <a:p>
            <a:pPr marL="0" indent="0">
              <a:buNone/>
            </a:pPr>
            <a:r>
              <a:rPr lang="en-US" sz="2000" b="1" dirty="0"/>
              <a:t>COMPONENTS</a:t>
            </a:r>
          </a:p>
          <a:p>
            <a:pPr marL="457200" indent="-457200">
              <a:buFont typeface="+mj-lt"/>
              <a:buAutoNum type="arabicPeriod"/>
            </a:pPr>
            <a:r>
              <a:rPr lang="en-US" sz="2000" b="1" dirty="0"/>
              <a:t>Outline your educational and professional development plans and career goals: </a:t>
            </a:r>
            <a:r>
              <a:rPr lang="en-US" sz="2000" b="1" i="1" dirty="0"/>
              <a:t>“</a:t>
            </a:r>
            <a:r>
              <a:rPr lang="en-US" sz="1800" i="1" dirty="0"/>
              <a:t>How do you envision that graduate school will prepare you for a career that allows you to contribute to scientific understanding and broadly benefit society?”</a:t>
            </a:r>
            <a:r>
              <a:rPr lang="en-US" sz="1200" b="1" i="1" dirty="0"/>
              <a:t> </a:t>
            </a:r>
            <a:r>
              <a:rPr lang="en-US" sz="2000" b="1" dirty="0"/>
              <a:t>Your personal, educational and/or professional experiences with specific examples of research and/or professional activities. </a:t>
            </a:r>
          </a:p>
          <a:p>
            <a:pPr marL="457200" indent="-457200">
              <a:buFont typeface="+mj-lt"/>
              <a:buAutoNum type="arabicPeriod"/>
            </a:pPr>
            <a:r>
              <a:rPr lang="en-US" sz="2000" b="1" u="sng" dirty="0">
                <a:solidFill>
                  <a:srgbClr val="C00000"/>
                </a:solidFill>
              </a:rPr>
              <a:t>Clearly marked sections </a:t>
            </a:r>
            <a:r>
              <a:rPr lang="en-US" sz="2000" b="1" dirty="0">
                <a:solidFill>
                  <a:srgbClr val="C00000"/>
                </a:solidFill>
              </a:rPr>
              <a:t>for INTELLECTUAL MERIT (IM) and BROADER IMPACTS (BI)</a:t>
            </a:r>
          </a:p>
          <a:p>
            <a:pPr marL="457200" indent="-457200">
              <a:buFont typeface="+mj-lt"/>
              <a:buAutoNum type="arabicPeriod"/>
            </a:pPr>
            <a:r>
              <a:rPr lang="en-US" sz="2000" b="1" dirty="0"/>
              <a:t>Address how you will use the GRF to advance knowledge in STEM fields (IM), benefits to society, potential for your future leadership and global engagement (BI)</a:t>
            </a:r>
          </a:p>
          <a:p>
            <a:pPr marL="0" indent="0">
              <a:buNone/>
            </a:pPr>
            <a:r>
              <a:rPr lang="en-US" sz="2000" b="1" dirty="0"/>
              <a:t>Emphasize</a:t>
            </a:r>
          </a:p>
          <a:p>
            <a:pPr marL="0" indent="0">
              <a:spcBef>
                <a:spcPts val="0"/>
              </a:spcBef>
              <a:buNone/>
            </a:pPr>
            <a:r>
              <a:rPr lang="en-US" sz="2000" b="1" dirty="0"/>
              <a:t>Your fascination (passion) with research (origin and examples); unique characteristics (experience); individual strengths (self-assessment); GRF and your future (specific goals and plans); balance independence (initiative) and collaboration. Narrative form can be good, but statement is not a biography</a:t>
            </a:r>
            <a:br>
              <a:rPr lang="en-US" sz="1600" b="1" u="sng" dirty="0"/>
            </a:br>
            <a:endParaRPr lang="en-US" sz="1600" b="1" u="sng" dirty="0"/>
          </a:p>
        </p:txBody>
      </p:sp>
    </p:spTree>
    <p:extLst>
      <p:ext uri="{BB962C8B-B14F-4D97-AF65-F5344CB8AC3E}">
        <p14:creationId xmlns:p14="http://schemas.microsoft.com/office/powerpoint/2010/main" val="2909931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4D842-BC49-3BF3-C5A7-C30332045D48}"/>
              </a:ext>
            </a:extLst>
          </p:cNvPr>
          <p:cNvSpPr>
            <a:spLocks noGrp="1"/>
          </p:cNvSpPr>
          <p:nvPr>
            <p:ph type="title"/>
          </p:nvPr>
        </p:nvSpPr>
        <p:spPr/>
        <p:txBody>
          <a:bodyPr/>
          <a:lstStyle/>
          <a:p>
            <a:r>
              <a:rPr lang="en-US" dirty="0">
                <a:solidFill>
                  <a:srgbClr val="FFCC66"/>
                </a:solidFill>
              </a:rPr>
              <a:t>PART I</a:t>
            </a:r>
          </a:p>
        </p:txBody>
      </p:sp>
      <p:sp>
        <p:nvSpPr>
          <p:cNvPr id="3" name="Content Placeholder 2">
            <a:extLst>
              <a:ext uri="{FF2B5EF4-FFF2-40B4-BE49-F238E27FC236}">
                <a16:creationId xmlns:a16="http://schemas.microsoft.com/office/drawing/2014/main" id="{9989999E-CA49-DED5-BB2D-AAFE4AD0939A}"/>
              </a:ext>
            </a:extLst>
          </p:cNvPr>
          <p:cNvSpPr>
            <a:spLocks noGrp="1"/>
          </p:cNvSpPr>
          <p:nvPr>
            <p:ph idx="1"/>
          </p:nvPr>
        </p:nvSpPr>
        <p:spPr>
          <a:xfrm>
            <a:off x="739425" y="1600200"/>
            <a:ext cx="8229600" cy="4525963"/>
          </a:xfrm>
        </p:spPr>
        <p:txBody>
          <a:bodyPr>
            <a:normAutofit/>
          </a:bodyPr>
          <a:lstStyle/>
          <a:p>
            <a:r>
              <a:rPr lang="en-US" dirty="0">
                <a:solidFill>
                  <a:schemeClr val="bg1"/>
                </a:solidFill>
              </a:rPr>
              <a:t>Part I </a:t>
            </a:r>
          </a:p>
          <a:p>
            <a:pPr lvl="1"/>
            <a:r>
              <a:rPr lang="en-US" dirty="0">
                <a:solidFill>
                  <a:schemeClr val="bg1"/>
                </a:solidFill>
              </a:rPr>
              <a:t>NSF GRF Program Purpose and Description</a:t>
            </a:r>
          </a:p>
          <a:p>
            <a:pPr lvl="1"/>
            <a:r>
              <a:rPr lang="en-US" dirty="0">
                <a:solidFill>
                  <a:schemeClr val="bg1"/>
                </a:solidFill>
              </a:rPr>
              <a:t>Eligibility</a:t>
            </a:r>
          </a:p>
          <a:p>
            <a:pPr lvl="2"/>
            <a:r>
              <a:rPr lang="en-US" dirty="0">
                <a:solidFill>
                  <a:schemeClr val="bg1"/>
                </a:solidFill>
              </a:rPr>
              <a:t>Citizenship/permanent resident</a:t>
            </a:r>
          </a:p>
          <a:p>
            <a:pPr lvl="2"/>
            <a:r>
              <a:rPr lang="en-US" dirty="0">
                <a:solidFill>
                  <a:schemeClr val="bg1"/>
                </a:solidFill>
              </a:rPr>
              <a:t>Participation in graduate school</a:t>
            </a:r>
          </a:p>
          <a:p>
            <a:pPr lvl="2"/>
            <a:r>
              <a:rPr lang="en-US" dirty="0">
                <a:solidFill>
                  <a:schemeClr val="bg1"/>
                </a:solidFill>
              </a:rPr>
              <a:t>Areas of research</a:t>
            </a:r>
          </a:p>
          <a:p>
            <a:endParaRPr lang="en-US" dirty="0"/>
          </a:p>
        </p:txBody>
      </p:sp>
    </p:spTree>
    <p:extLst>
      <p:ext uri="{BB962C8B-B14F-4D97-AF65-F5344CB8AC3E}">
        <p14:creationId xmlns:p14="http://schemas.microsoft.com/office/powerpoint/2010/main" val="28124574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7A686-8CB8-654A-B02C-23B31B8FB863}"/>
              </a:ext>
            </a:extLst>
          </p:cNvPr>
          <p:cNvSpPr>
            <a:spLocks noGrp="1"/>
          </p:cNvSpPr>
          <p:nvPr>
            <p:ph type="title"/>
          </p:nvPr>
        </p:nvSpPr>
        <p:spPr>
          <a:xfrm>
            <a:off x="457200" y="274638"/>
            <a:ext cx="8229600" cy="457199"/>
          </a:xfrm>
        </p:spPr>
        <p:txBody>
          <a:bodyPr>
            <a:normAutofit fontScale="90000"/>
          </a:bodyPr>
          <a:lstStyle/>
          <a:p>
            <a:pPr algn="l"/>
            <a:r>
              <a:rPr lang="en-US" sz="3200" dirty="0"/>
              <a:t>GRADUATE RESEARCH PLAN (2 PAGES)</a:t>
            </a:r>
          </a:p>
        </p:txBody>
      </p:sp>
      <p:sp>
        <p:nvSpPr>
          <p:cNvPr id="3" name="Content Placeholder 2">
            <a:extLst>
              <a:ext uri="{FF2B5EF4-FFF2-40B4-BE49-F238E27FC236}">
                <a16:creationId xmlns:a16="http://schemas.microsoft.com/office/drawing/2014/main" id="{D5CE2E86-C94B-A54E-A766-205FD15B3DF4}"/>
              </a:ext>
            </a:extLst>
          </p:cNvPr>
          <p:cNvSpPr>
            <a:spLocks noGrp="1"/>
          </p:cNvSpPr>
          <p:nvPr>
            <p:ph idx="1"/>
          </p:nvPr>
        </p:nvSpPr>
        <p:spPr>
          <a:xfrm>
            <a:off x="457200" y="1079770"/>
            <a:ext cx="8419672" cy="5503592"/>
          </a:xfrm>
        </p:spPr>
        <p:txBody>
          <a:bodyPr>
            <a:normAutofit fontScale="70000" lnSpcReduction="20000"/>
          </a:bodyPr>
          <a:lstStyle/>
          <a:p>
            <a:r>
              <a:rPr lang="en-US" b="1" dirty="0"/>
              <a:t>Present an original research topic you would like to pursue  in grad school</a:t>
            </a:r>
          </a:p>
          <a:p>
            <a:r>
              <a:rPr lang="en-US" b="1" dirty="0"/>
              <a:t>Describe the research idea, your approach, and any resources needed</a:t>
            </a:r>
          </a:p>
          <a:p>
            <a:r>
              <a:rPr lang="en-US" b="1" u="sng" dirty="0"/>
              <a:t>Limit to only important/relevant</a:t>
            </a:r>
            <a:r>
              <a:rPr lang="en-US" b="1" dirty="0"/>
              <a:t> literature citations</a:t>
            </a:r>
            <a:r>
              <a:rPr lang="en-US" dirty="0"/>
              <a:t> </a:t>
            </a:r>
          </a:p>
          <a:p>
            <a:r>
              <a:rPr lang="en-US" b="1" dirty="0"/>
              <a:t>INTELLECTUAL MERIT (IM) AND BROADER IMPACTS (BI) separately identified and labeled: IM is the potential of your research to advance knowledge, transform your field </a:t>
            </a:r>
            <a:r>
              <a:rPr lang="en-US" dirty="0"/>
              <a:t>and BI is the potential for </a:t>
            </a:r>
            <a:r>
              <a:rPr lang="en-US" b="1" dirty="0"/>
              <a:t>impacts </a:t>
            </a:r>
          </a:p>
          <a:p>
            <a:r>
              <a:rPr lang="en-US" b="1" dirty="0"/>
              <a:t>The research topic discussed must be in a field listed in the </a:t>
            </a:r>
            <a:r>
              <a:rPr lang="en-US" b="1" dirty="0">
                <a:hlinkClick r:id="rId2"/>
              </a:rPr>
              <a:t>Solicitation</a:t>
            </a:r>
            <a:r>
              <a:rPr lang="en-US" b="1" dirty="0"/>
              <a:t> (Appendix X, Fields of Study).</a:t>
            </a:r>
          </a:p>
          <a:p>
            <a:pPr marL="0" indent="0">
              <a:buNone/>
            </a:pPr>
            <a:endParaRPr lang="en-US" dirty="0"/>
          </a:p>
          <a:p>
            <a:pPr marL="0" indent="0">
              <a:buNone/>
            </a:pPr>
            <a:r>
              <a:rPr lang="en-US" b="1" dirty="0"/>
              <a:t>Emphasize</a:t>
            </a:r>
          </a:p>
          <a:p>
            <a:pPr marL="0" indent="0">
              <a:buNone/>
            </a:pPr>
            <a:r>
              <a:rPr lang="en-US" b="1" dirty="0"/>
              <a:t>Excitement; contribution of your unique technical knowledge and skills; mentoring and training you expect</a:t>
            </a:r>
            <a:r>
              <a:rPr lang="en-US" dirty="0"/>
              <a:t>; </a:t>
            </a:r>
            <a:r>
              <a:rPr lang="en-US" b="1" dirty="0"/>
              <a:t>feasibility of completion</a:t>
            </a:r>
            <a:r>
              <a:rPr lang="en-US" dirty="0"/>
              <a:t>; </a:t>
            </a:r>
            <a:r>
              <a:rPr lang="en-US" b="1" dirty="0"/>
              <a:t>"big picture" importance of your research; and a realistic plan of activities and tasks.</a:t>
            </a:r>
          </a:p>
        </p:txBody>
      </p:sp>
    </p:spTree>
    <p:extLst>
      <p:ext uri="{BB962C8B-B14F-4D97-AF65-F5344CB8AC3E}">
        <p14:creationId xmlns:p14="http://schemas.microsoft.com/office/powerpoint/2010/main" val="23113981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038"/>
            <a:ext cx="8557708" cy="6411558"/>
          </a:xfrm>
        </p:spPr>
        <p:txBody>
          <a:bodyPr>
            <a:normAutofit fontScale="62500" lnSpcReduction="20000"/>
          </a:bodyPr>
          <a:lstStyle/>
          <a:p>
            <a:pPr marL="0" indent="0">
              <a:buNone/>
            </a:pPr>
            <a:r>
              <a:rPr lang="en-US" sz="3800" b="1" dirty="0"/>
              <a:t>REFERENCE LETTERS should address the NSF Merit Review Criteria of Intellectual Merit and Broader Impacts, labelled. CONTENT should include comments on the applicant’s:</a:t>
            </a:r>
          </a:p>
          <a:p>
            <a:pPr marL="0" indent="0">
              <a:buNone/>
            </a:pPr>
            <a:endParaRPr lang="en-US" sz="1600" b="1" dirty="0"/>
          </a:p>
          <a:p>
            <a:pPr lvl="1"/>
            <a:r>
              <a:rPr lang="en-US" sz="3800" b="1" dirty="0"/>
              <a:t>relationship to the letter writer </a:t>
            </a:r>
          </a:p>
          <a:p>
            <a:pPr lvl="1"/>
            <a:r>
              <a:rPr lang="en-US" sz="3800" b="1" dirty="0"/>
              <a:t>potential for contributing to US science and engineering workforce, </a:t>
            </a:r>
          </a:p>
          <a:p>
            <a:pPr lvl="1"/>
            <a:r>
              <a:rPr lang="en-US" sz="3800" b="1" dirty="0"/>
              <a:t>academic potential and relevant prior experiences</a:t>
            </a:r>
          </a:p>
          <a:p>
            <a:pPr lvl="1"/>
            <a:r>
              <a:rPr lang="en-US" sz="3800" b="1" dirty="0"/>
              <a:t>proposed research </a:t>
            </a:r>
          </a:p>
          <a:p>
            <a:pPr lvl="1"/>
            <a:r>
              <a:rPr lang="en-US" sz="3800" b="1" dirty="0"/>
              <a:t>other information to aid reviewers</a:t>
            </a:r>
          </a:p>
          <a:p>
            <a:pPr marL="0" indent="0">
              <a:buNone/>
            </a:pPr>
            <a:r>
              <a:rPr lang="en-US" sz="4200" b="1" dirty="0"/>
              <a:t>FORMAT: </a:t>
            </a:r>
          </a:p>
          <a:p>
            <a:pPr lvl="1"/>
            <a:r>
              <a:rPr lang="en-US" sz="3800" b="1" dirty="0"/>
              <a:t>MAXIMUM LENGTH IS TWO (2) PAGES, SINGLE SPACED</a:t>
            </a:r>
          </a:p>
          <a:p>
            <a:pPr marL="0" indent="0">
              <a:buNone/>
            </a:pPr>
            <a:endParaRPr lang="en-US" sz="4200" b="1" dirty="0"/>
          </a:p>
          <a:p>
            <a:pPr marL="0" indent="0" algn="ctr">
              <a:buNone/>
            </a:pPr>
            <a:r>
              <a:rPr lang="en-US" sz="4200" b="1" dirty="0"/>
              <a:t>Remember reference letters are due</a:t>
            </a:r>
          </a:p>
          <a:p>
            <a:pPr marL="0" indent="0" algn="ctr">
              <a:buNone/>
            </a:pPr>
            <a:r>
              <a:rPr lang="en-US" sz="4200" b="1" dirty="0"/>
              <a:t>before applications are due!!</a:t>
            </a:r>
          </a:p>
          <a:p>
            <a:endParaRPr lang="en-US" dirty="0"/>
          </a:p>
        </p:txBody>
      </p:sp>
    </p:spTree>
    <p:extLst>
      <p:ext uri="{BB962C8B-B14F-4D97-AF65-F5344CB8AC3E}">
        <p14:creationId xmlns:p14="http://schemas.microsoft.com/office/powerpoint/2010/main" val="1862340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63008-48B4-2563-82CC-686D54B808BE}"/>
              </a:ext>
            </a:extLst>
          </p:cNvPr>
          <p:cNvSpPr>
            <a:spLocks noGrp="1"/>
          </p:cNvSpPr>
          <p:nvPr>
            <p:ph type="title"/>
          </p:nvPr>
        </p:nvSpPr>
        <p:spPr/>
        <p:txBody>
          <a:bodyPr/>
          <a:lstStyle/>
          <a:p>
            <a:r>
              <a:rPr lang="en-US" dirty="0">
                <a:solidFill>
                  <a:schemeClr val="bg1"/>
                </a:solidFill>
              </a:rPr>
              <a:t>Preparation </a:t>
            </a:r>
          </a:p>
        </p:txBody>
      </p:sp>
      <p:sp>
        <p:nvSpPr>
          <p:cNvPr id="3" name="Content Placeholder 2">
            <a:extLst>
              <a:ext uri="{FF2B5EF4-FFF2-40B4-BE49-F238E27FC236}">
                <a16:creationId xmlns:a16="http://schemas.microsoft.com/office/drawing/2014/main" id="{61268313-1BD3-C0EF-D770-A1D992C82DB0}"/>
              </a:ext>
            </a:extLst>
          </p:cNvPr>
          <p:cNvSpPr>
            <a:spLocks noGrp="1"/>
          </p:cNvSpPr>
          <p:nvPr>
            <p:ph idx="1"/>
          </p:nvPr>
        </p:nvSpPr>
        <p:spPr/>
        <p:txBody>
          <a:bodyPr>
            <a:normAutofit/>
          </a:bodyPr>
          <a:lstStyle/>
          <a:p>
            <a:endParaRPr lang="en-US" dirty="0">
              <a:solidFill>
                <a:schemeClr val="bg1"/>
              </a:solidFill>
            </a:endParaRPr>
          </a:p>
          <a:p>
            <a:r>
              <a:rPr lang="en-US" dirty="0">
                <a:solidFill>
                  <a:schemeClr val="bg1"/>
                </a:solidFill>
              </a:rPr>
              <a:t>Assistance from CU Denver/CLAS</a:t>
            </a:r>
          </a:p>
          <a:p>
            <a:pPr lvl="1"/>
            <a:r>
              <a:rPr lang="en-US" dirty="0">
                <a:solidFill>
                  <a:schemeClr val="bg1"/>
                </a:solidFill>
              </a:rPr>
              <a:t>CLAS students should contact </a:t>
            </a:r>
            <a:r>
              <a:rPr lang="en-US" dirty="0">
                <a:solidFill>
                  <a:schemeClr val="bg1"/>
                </a:solidFill>
                <a:hlinkClick r:id="rId2"/>
              </a:rPr>
              <a:t>Tracy.Kohm@ucdenver.edu</a:t>
            </a:r>
            <a:r>
              <a:rPr lang="en-US" dirty="0">
                <a:solidFill>
                  <a:schemeClr val="bg1"/>
                </a:solidFill>
              </a:rPr>
              <a:t> for routing and questions about the submission portal</a:t>
            </a:r>
          </a:p>
          <a:p>
            <a:pPr lvl="1"/>
            <a:r>
              <a:rPr lang="en-US" dirty="0">
                <a:solidFill>
                  <a:schemeClr val="bg1"/>
                </a:solidFill>
              </a:rPr>
              <a:t>CLAS students should contact </a:t>
            </a:r>
            <a:r>
              <a:rPr lang="en-US" dirty="0">
                <a:solidFill>
                  <a:schemeClr val="bg1"/>
                </a:solidFill>
                <a:hlinkClick r:id="rId3"/>
              </a:rPr>
              <a:t>Laura.Argys@ucdenver.edu</a:t>
            </a:r>
            <a:r>
              <a:rPr lang="en-US" dirty="0">
                <a:solidFill>
                  <a:schemeClr val="bg1"/>
                </a:solidFill>
              </a:rPr>
              <a:t> for review of your draft documents.</a:t>
            </a:r>
          </a:p>
          <a:p>
            <a:endParaRPr lang="en-US" dirty="0">
              <a:solidFill>
                <a:schemeClr val="bg1"/>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15743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AA3F9-4F02-66D4-46E1-A00737955791}"/>
              </a:ext>
            </a:extLst>
          </p:cNvPr>
          <p:cNvSpPr>
            <a:spLocks noGrp="1"/>
          </p:cNvSpPr>
          <p:nvPr>
            <p:ph type="title"/>
          </p:nvPr>
        </p:nvSpPr>
        <p:spPr/>
        <p:txBody>
          <a:bodyPr/>
          <a:lstStyle/>
          <a:p>
            <a:r>
              <a:rPr lang="en-US" dirty="0">
                <a:solidFill>
                  <a:srgbClr val="FFCC66"/>
                </a:solidFill>
              </a:rPr>
              <a:t>Resources</a:t>
            </a:r>
          </a:p>
        </p:txBody>
      </p:sp>
      <p:sp>
        <p:nvSpPr>
          <p:cNvPr id="3" name="Content Placeholder 2">
            <a:extLst>
              <a:ext uri="{FF2B5EF4-FFF2-40B4-BE49-F238E27FC236}">
                <a16:creationId xmlns:a16="http://schemas.microsoft.com/office/drawing/2014/main" id="{45F92BFD-9946-AFB8-5048-90BBA5175FF5}"/>
              </a:ext>
            </a:extLst>
          </p:cNvPr>
          <p:cNvSpPr>
            <a:spLocks noGrp="1"/>
          </p:cNvSpPr>
          <p:nvPr>
            <p:ph idx="1"/>
          </p:nvPr>
        </p:nvSpPr>
        <p:spPr/>
        <p:txBody>
          <a:bodyPr/>
          <a:lstStyle/>
          <a:p>
            <a:r>
              <a:rPr lang="en-US" sz="1600" dirty="0">
                <a:solidFill>
                  <a:schemeClr val="bg1"/>
                </a:solidFill>
                <a:hlinkClick r:id="rId2">
                  <a:extLst>
                    <a:ext uri="{A12FA001-AC4F-418D-AE19-62706E023703}">
                      <ahyp:hlinkClr xmlns:ahyp="http://schemas.microsoft.com/office/drawing/2018/hyperlinkcolor" val="tx"/>
                    </a:ext>
                  </a:extLst>
                </a:hlinkClick>
              </a:rPr>
              <a:t>Main NSF GRFP site:     </a:t>
            </a:r>
            <a:r>
              <a:rPr lang="en-US" sz="1600" dirty="0">
                <a:hlinkClick r:id="rId3"/>
              </a:rPr>
              <a:t>Home - NSF Graduate Research Fellowships Program (GRFP) (nsfgrfp.org)</a:t>
            </a:r>
            <a:r>
              <a:rPr lang="en-US" sz="1600" dirty="0"/>
              <a:t> </a:t>
            </a:r>
            <a:endParaRPr lang="en-US" sz="1600" dirty="0">
              <a:solidFill>
                <a:srgbClr val="0000FF"/>
              </a:solidFill>
              <a:hlinkClick r:id="rId2">
                <a:extLst>
                  <a:ext uri="{A12FA001-AC4F-418D-AE19-62706E023703}">
                    <ahyp:hlinkClr xmlns:ahyp="http://schemas.microsoft.com/office/drawing/2018/hyperlinkcolor" val="tx"/>
                  </a:ext>
                </a:extLst>
              </a:hlinkClick>
            </a:endParaRPr>
          </a:p>
          <a:p>
            <a:endParaRPr lang="en-US" sz="1600" dirty="0">
              <a:solidFill>
                <a:srgbClr val="0000FF"/>
              </a:solidFill>
              <a:hlinkClick r:id="rId2">
                <a:extLst>
                  <a:ext uri="{A12FA001-AC4F-418D-AE19-62706E023703}">
                    <ahyp:hlinkClr xmlns:ahyp="http://schemas.microsoft.com/office/drawing/2018/hyperlinkcolor" val="tx"/>
                  </a:ext>
                </a:extLst>
              </a:hlinkClick>
            </a:endParaRPr>
          </a:p>
          <a:p>
            <a:r>
              <a:rPr lang="en-US" sz="1600" dirty="0">
                <a:solidFill>
                  <a:schemeClr val="bg1"/>
                </a:solidFill>
                <a:hlinkClick r:id="rId2">
                  <a:extLst>
                    <a:ext uri="{A12FA001-AC4F-418D-AE19-62706E023703}">
                      <ahyp:hlinkClr xmlns:ahyp="http://schemas.microsoft.com/office/drawing/2018/hyperlinkcolor" val="tx"/>
                    </a:ext>
                  </a:extLst>
                </a:hlinkClick>
              </a:rPr>
              <a:t>Application Resources -</a:t>
            </a:r>
            <a:r>
              <a:rPr lang="en-US" sz="1600" dirty="0">
                <a:solidFill>
                  <a:srgbClr val="0000FF"/>
                </a:solidFill>
                <a:hlinkClick r:id="rId2">
                  <a:extLst>
                    <a:ext uri="{A12FA001-AC4F-418D-AE19-62706E023703}">
                      <ahyp:hlinkClr xmlns:ahyp="http://schemas.microsoft.com/office/drawing/2018/hyperlinkcolor" val="tx"/>
                    </a:ext>
                  </a:extLst>
                </a:hlinkClick>
              </a:rPr>
              <a:t> NSF Graduate Research Fellowships Program (GRFP) (nsfgrfp.org)</a:t>
            </a:r>
            <a:endParaRPr lang="en-US" sz="1600" b="1" dirty="0">
              <a:solidFill>
                <a:schemeClr val="bg1"/>
              </a:solidFill>
              <a:latin typeface="Calibri"/>
              <a:ea typeface="+mj-ea"/>
              <a:cs typeface="+mj-cs"/>
            </a:endParaRPr>
          </a:p>
          <a:p>
            <a:endParaRPr lang="en-US" sz="1600" b="1" dirty="0">
              <a:solidFill>
                <a:schemeClr val="bg1"/>
              </a:solidFill>
              <a:latin typeface="Calibri"/>
              <a:ea typeface="+mj-ea"/>
              <a:cs typeface="+mj-cs"/>
            </a:endParaRPr>
          </a:p>
          <a:p>
            <a:r>
              <a:rPr lang="en-US" sz="1600" b="1" dirty="0">
                <a:solidFill>
                  <a:schemeClr val="bg1"/>
                </a:solidFill>
                <a:latin typeface="Calibri"/>
                <a:ea typeface="+mj-ea"/>
                <a:cs typeface="+mj-cs"/>
              </a:rPr>
              <a:t>GRFP</a:t>
            </a:r>
            <a:r>
              <a:rPr kumimoji="0" lang="en-US" sz="1600" b="1" i="0" u="none" strike="noStrike" kern="1200" cap="none" spc="0" normalizeH="0" baseline="0" noProof="0" dirty="0">
                <a:ln>
                  <a:noFill/>
                </a:ln>
                <a:solidFill>
                  <a:schemeClr val="bg1"/>
                </a:solidFill>
                <a:effectLst/>
                <a:uLnTx/>
                <a:uFillTx/>
                <a:latin typeface="Calibri"/>
                <a:ea typeface="+mj-ea"/>
                <a:cs typeface="+mj-cs"/>
              </a:rPr>
              <a:t> FAQ site </a:t>
            </a:r>
            <a:r>
              <a:rPr lang="en-US" sz="1600" b="1" u="sng" dirty="0">
                <a:solidFill>
                  <a:srgbClr val="0000FF"/>
                </a:solidFill>
                <a:latin typeface="Calibri"/>
                <a:ea typeface="+mj-ea"/>
                <a:cs typeface="+mj-cs"/>
              </a:rPr>
              <a:t>:     </a:t>
            </a:r>
            <a:r>
              <a:rPr kumimoji="0" lang="en-US" sz="1600" b="1" i="0" u="sng" strike="noStrike" kern="1200" cap="none" spc="0" normalizeH="0" baseline="0" noProof="0" dirty="0">
                <a:ln>
                  <a:noFill/>
                </a:ln>
                <a:solidFill>
                  <a:srgbClr val="0000FF"/>
                </a:solidFill>
                <a:effectLst/>
                <a:uLnTx/>
                <a:uFillTx/>
                <a:latin typeface="Calibri"/>
                <a:ea typeface="+mj-ea"/>
                <a:cs typeface="+mj-cs"/>
                <a:hlinkClick r:id="rId4">
                  <a:extLst>
                    <a:ext uri="{A12FA001-AC4F-418D-AE19-62706E023703}">
                      <ahyp:hlinkClr xmlns:ahyp="http://schemas.microsoft.com/office/drawing/2018/hyperlinkcolor" val="tx"/>
                    </a:ext>
                  </a:extLst>
                </a:hlinkClick>
              </a:rPr>
              <a:t>https://nsfgrfp.org/applicants/faqs/</a:t>
            </a:r>
            <a:r>
              <a:rPr kumimoji="0" lang="en-US" sz="1600" b="1" i="0" u="sng" strike="noStrike" kern="1200" cap="none" spc="0" normalizeH="0" baseline="0" noProof="0" dirty="0">
                <a:ln>
                  <a:noFill/>
                </a:ln>
                <a:solidFill>
                  <a:srgbClr val="0000FF"/>
                </a:solidFill>
                <a:effectLst/>
                <a:uLnTx/>
                <a:uFillTx/>
                <a:latin typeface="Calibri"/>
                <a:ea typeface="+mj-ea"/>
                <a:cs typeface="+mj-cs"/>
              </a:rPr>
              <a:t>  </a:t>
            </a:r>
          </a:p>
          <a:p>
            <a:pPr marL="0" indent="0">
              <a:buNone/>
            </a:pPr>
            <a:endParaRPr lang="en-US" sz="1600" b="1" u="sng" dirty="0">
              <a:solidFill>
                <a:schemeClr val="bg1"/>
              </a:solidFill>
              <a:latin typeface="Calibri"/>
              <a:ea typeface="+mj-ea"/>
              <a:cs typeface="+mj-cs"/>
            </a:endParaRPr>
          </a:p>
          <a:p>
            <a:r>
              <a:rPr lang="en-US" sz="1600" b="1" u="sng" dirty="0">
                <a:solidFill>
                  <a:schemeClr val="bg1"/>
                </a:solidFill>
                <a:latin typeface="Calibri"/>
                <a:ea typeface="+mj-ea"/>
                <a:cs typeface="+mj-cs"/>
              </a:rPr>
              <a:t>GRFP  videos and resources   </a:t>
            </a:r>
            <a:r>
              <a:rPr lang="en-US" sz="1600" b="1" u="sng" dirty="0">
                <a:solidFill>
                  <a:schemeClr val="bg1"/>
                </a:solidFill>
                <a:latin typeface="Calibri"/>
                <a:ea typeface="+mj-ea"/>
                <a:cs typeface="+mj-cs"/>
                <a:hlinkClick r:id="rId5"/>
              </a:rPr>
              <a:t>https://www.nsfgrfp.org/resources/</a:t>
            </a:r>
            <a:r>
              <a:rPr lang="en-US" sz="1600" b="1" u="sng" dirty="0">
                <a:solidFill>
                  <a:schemeClr val="bg1"/>
                </a:solidFill>
                <a:latin typeface="Calibri"/>
                <a:ea typeface="+mj-ea"/>
                <a:cs typeface="+mj-cs"/>
              </a:rPr>
              <a:t> </a:t>
            </a:r>
          </a:p>
          <a:p>
            <a:endParaRPr lang="en-US" sz="1600" b="1" u="sng" dirty="0">
              <a:solidFill>
                <a:schemeClr val="bg1"/>
              </a:solidFill>
              <a:latin typeface="Calibri"/>
              <a:ea typeface="+mj-ea"/>
              <a:cs typeface="+mj-cs"/>
            </a:endParaRPr>
          </a:p>
          <a:p>
            <a:r>
              <a:rPr lang="en-US" sz="1600" b="1" u="sng" dirty="0">
                <a:solidFill>
                  <a:schemeClr val="bg1"/>
                </a:solidFill>
                <a:latin typeface="Calibri"/>
                <a:ea typeface="+mj-ea"/>
                <a:cs typeface="+mj-cs"/>
              </a:rPr>
              <a:t>GRFP events/webinars   </a:t>
            </a:r>
            <a:r>
              <a:rPr lang="en-US" sz="1600" b="1" u="sng" dirty="0">
                <a:solidFill>
                  <a:schemeClr val="bg1"/>
                </a:solidFill>
                <a:latin typeface="Calibri"/>
                <a:ea typeface="+mj-ea"/>
                <a:cs typeface="+mj-cs"/>
                <a:hlinkClick r:id="rId6"/>
              </a:rPr>
              <a:t>https://www.nsfgrfp.org/events/</a:t>
            </a:r>
            <a:r>
              <a:rPr lang="en-US" sz="1600" b="1" u="sng" dirty="0">
                <a:solidFill>
                  <a:schemeClr val="bg1"/>
                </a:solidFill>
                <a:latin typeface="Calibri"/>
                <a:ea typeface="+mj-ea"/>
                <a:cs typeface="+mj-cs"/>
              </a:rPr>
              <a:t> </a:t>
            </a:r>
          </a:p>
          <a:p>
            <a:endParaRPr lang="en-US" sz="1600" b="1" u="sng" dirty="0">
              <a:solidFill>
                <a:schemeClr val="bg1"/>
              </a:solidFill>
              <a:latin typeface="Calibri"/>
              <a:ea typeface="+mj-ea"/>
              <a:cs typeface="+mj-cs"/>
            </a:endParaRPr>
          </a:p>
          <a:p>
            <a:r>
              <a:rPr lang="en-US" sz="1600" b="1" u="sng" dirty="0">
                <a:solidFill>
                  <a:schemeClr val="bg1"/>
                </a:solidFill>
                <a:latin typeface="Calibri"/>
                <a:ea typeface="+mj-ea"/>
                <a:cs typeface="+mj-cs"/>
              </a:rPr>
              <a:t>CLAS contacts:  </a:t>
            </a:r>
            <a:r>
              <a:rPr lang="en-US" sz="1600" b="1" u="sng" dirty="0">
                <a:solidFill>
                  <a:schemeClr val="bg1"/>
                </a:solidFill>
                <a:latin typeface="Calibri"/>
                <a:ea typeface="+mj-ea"/>
                <a:cs typeface="+mj-cs"/>
                <a:hlinkClick r:id="rId7"/>
              </a:rPr>
              <a:t>Laura.Argys@ucdenver.edu</a:t>
            </a:r>
            <a:r>
              <a:rPr lang="en-US" sz="1600" b="1" u="sng" dirty="0">
                <a:solidFill>
                  <a:schemeClr val="bg1"/>
                </a:solidFill>
                <a:latin typeface="Calibri"/>
                <a:ea typeface="+mj-ea"/>
                <a:cs typeface="+mj-cs"/>
              </a:rPr>
              <a:t>  and </a:t>
            </a:r>
            <a:r>
              <a:rPr lang="en-US" sz="1600" b="1" u="sng" dirty="0">
                <a:solidFill>
                  <a:schemeClr val="bg1"/>
                </a:solidFill>
                <a:latin typeface="Calibri"/>
                <a:ea typeface="+mj-ea"/>
                <a:cs typeface="+mj-cs"/>
                <a:hlinkClick r:id="rId8"/>
              </a:rPr>
              <a:t>Tracy.Kohm@ucdenver.edu</a:t>
            </a:r>
            <a:r>
              <a:rPr lang="en-US" sz="1600" b="1" u="sng" dirty="0">
                <a:solidFill>
                  <a:schemeClr val="bg1"/>
                </a:solidFill>
                <a:latin typeface="Calibri"/>
                <a:ea typeface="+mj-ea"/>
                <a:cs typeface="+mj-cs"/>
              </a:rPr>
              <a:t> </a:t>
            </a:r>
            <a:br>
              <a:rPr lang="en-US" sz="1600" b="1" u="sng" dirty="0">
                <a:solidFill>
                  <a:schemeClr val="bg1"/>
                </a:solidFill>
                <a:latin typeface="Calibri"/>
                <a:ea typeface="+mj-ea"/>
                <a:cs typeface="+mj-cs"/>
              </a:rPr>
            </a:br>
            <a:endParaRPr lang="en-US" sz="1600" b="1" u="sng" dirty="0">
              <a:solidFill>
                <a:schemeClr val="bg1"/>
              </a:solidFill>
              <a:latin typeface="Calibri"/>
              <a:ea typeface="+mj-ea"/>
              <a:cs typeface="+mj-cs"/>
            </a:endParaRPr>
          </a:p>
          <a:p>
            <a:r>
              <a:rPr lang="en-US" sz="1600" b="1" u="sng" dirty="0">
                <a:solidFill>
                  <a:schemeClr val="bg1"/>
                </a:solidFill>
                <a:latin typeface="Calibri"/>
                <a:ea typeface="+mj-ea"/>
                <a:cs typeface="+mj-cs"/>
              </a:rPr>
              <a:t>Non-CLAS contact: </a:t>
            </a:r>
            <a:r>
              <a:rPr lang="en-US" sz="1600" b="1" u="sng" dirty="0">
                <a:solidFill>
                  <a:schemeClr val="bg1"/>
                </a:solidFill>
                <a:latin typeface="Calibri"/>
                <a:ea typeface="+mj-ea"/>
                <a:cs typeface="+mj-cs"/>
                <a:hlinkClick r:id="rId9"/>
              </a:rPr>
              <a:t>michael.kocet@ucdenver.edu</a:t>
            </a:r>
            <a:endParaRPr lang="en-US" sz="1600" b="1" u="sng" dirty="0">
              <a:solidFill>
                <a:schemeClr val="bg1"/>
              </a:solidFill>
              <a:latin typeface="Calibri"/>
              <a:ea typeface="+mj-ea"/>
              <a:cs typeface="+mj-cs"/>
            </a:endParaRPr>
          </a:p>
          <a:p>
            <a:endParaRPr lang="en-US" sz="1600" b="1" u="sng" dirty="0">
              <a:solidFill>
                <a:srgbClr val="0070C0"/>
              </a:solidFill>
              <a:latin typeface="Calibri"/>
              <a:ea typeface="+mj-ea"/>
              <a:cs typeface="+mj-cs"/>
            </a:endParaRPr>
          </a:p>
          <a:p>
            <a:endParaRPr lang="en-US" sz="1600" b="1" u="sng" dirty="0">
              <a:solidFill>
                <a:srgbClr val="0070C0"/>
              </a:solidFill>
              <a:latin typeface="Calibri"/>
              <a:ea typeface="+mj-ea"/>
              <a:cs typeface="+mj-cs"/>
            </a:endParaRPr>
          </a:p>
        </p:txBody>
      </p:sp>
    </p:spTree>
    <p:extLst>
      <p:ext uri="{BB962C8B-B14F-4D97-AF65-F5344CB8AC3E}">
        <p14:creationId xmlns:p14="http://schemas.microsoft.com/office/powerpoint/2010/main" val="3970644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4D842-BC49-3BF3-C5A7-C30332045D48}"/>
              </a:ext>
            </a:extLst>
          </p:cNvPr>
          <p:cNvSpPr>
            <a:spLocks noGrp="1"/>
          </p:cNvSpPr>
          <p:nvPr>
            <p:ph type="title"/>
          </p:nvPr>
        </p:nvSpPr>
        <p:spPr/>
        <p:txBody>
          <a:bodyPr/>
          <a:lstStyle/>
          <a:p>
            <a:r>
              <a:rPr lang="en-US" dirty="0">
                <a:solidFill>
                  <a:srgbClr val="FFCC66"/>
                </a:solidFill>
              </a:rPr>
              <a:t>Purpose of the GRFP</a:t>
            </a:r>
          </a:p>
        </p:txBody>
      </p:sp>
      <p:sp>
        <p:nvSpPr>
          <p:cNvPr id="3" name="Content Placeholder 2">
            <a:extLst>
              <a:ext uri="{FF2B5EF4-FFF2-40B4-BE49-F238E27FC236}">
                <a16:creationId xmlns:a16="http://schemas.microsoft.com/office/drawing/2014/main" id="{9989999E-CA49-DED5-BB2D-AAFE4AD0939A}"/>
              </a:ext>
            </a:extLst>
          </p:cNvPr>
          <p:cNvSpPr>
            <a:spLocks noGrp="1"/>
          </p:cNvSpPr>
          <p:nvPr>
            <p:ph idx="1"/>
          </p:nvPr>
        </p:nvSpPr>
        <p:spPr>
          <a:xfrm>
            <a:off x="739425" y="1600200"/>
            <a:ext cx="8229600" cy="4525963"/>
          </a:xfrm>
        </p:spPr>
        <p:txBody>
          <a:bodyPr>
            <a:normAutofit fontScale="92500"/>
          </a:bodyPr>
          <a:lstStyle/>
          <a:p>
            <a:pPr marL="0" indent="0">
              <a:buNone/>
            </a:pPr>
            <a:r>
              <a:rPr lang="en-US" sz="3000" b="0" i="0" dirty="0">
                <a:solidFill>
                  <a:schemeClr val="bg1"/>
                </a:solidFill>
                <a:effectLst/>
                <a:latin typeface="Open Sans" panose="020B0606030504020204" pitchFamily="34" charset="0"/>
              </a:rPr>
              <a:t>The purpose of the NSF Graduate Research Fellowship Program (GRFP) is to ensure the quality, vitality, and diversity of the scientific and engineering workforce of the United States. </a:t>
            </a:r>
          </a:p>
          <a:p>
            <a:pPr marL="0" indent="0">
              <a:buNone/>
            </a:pPr>
            <a:endParaRPr lang="en-US" sz="3000" b="0" i="0" dirty="0">
              <a:solidFill>
                <a:schemeClr val="bg1"/>
              </a:solidFill>
              <a:effectLst/>
              <a:latin typeface="Open Sans" panose="020B0606030504020204" pitchFamily="34" charset="0"/>
            </a:endParaRPr>
          </a:p>
          <a:p>
            <a:pPr marL="0" indent="0">
              <a:buNone/>
            </a:pPr>
            <a:r>
              <a:rPr lang="en-US" sz="3000" b="0" i="0" dirty="0">
                <a:solidFill>
                  <a:schemeClr val="bg1"/>
                </a:solidFill>
                <a:effectLst/>
                <a:latin typeface="Open Sans" panose="020B0606030504020204" pitchFamily="34" charset="0"/>
              </a:rPr>
              <a:t>GRFP seeks to broaden participation in science and engineering of underrepresented groups, including women, minorities, persons with disabilities, and veterans.</a:t>
            </a:r>
            <a:endParaRPr lang="en-US" sz="3000" dirty="0">
              <a:solidFill>
                <a:schemeClr val="bg1"/>
              </a:solidFill>
            </a:endParaRPr>
          </a:p>
          <a:p>
            <a:endParaRPr lang="en-US" dirty="0"/>
          </a:p>
        </p:txBody>
      </p:sp>
    </p:spTree>
    <p:extLst>
      <p:ext uri="{BB962C8B-B14F-4D97-AF65-F5344CB8AC3E}">
        <p14:creationId xmlns:p14="http://schemas.microsoft.com/office/powerpoint/2010/main" val="2298589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Shape 169"/>
        <p:cNvGrpSpPr/>
        <p:nvPr/>
      </p:nvGrpSpPr>
      <p:grpSpPr>
        <a:xfrm>
          <a:off x="0" y="0"/>
          <a:ext cx="0" cy="0"/>
          <a:chOff x="0" y="0"/>
          <a:chExt cx="0" cy="0"/>
        </a:xfrm>
      </p:grpSpPr>
      <p:pic>
        <p:nvPicPr>
          <p:cNvPr id="171" name="Google Shape;171;p4"/>
          <p:cNvPicPr preferRelativeResize="0"/>
          <p:nvPr/>
        </p:nvPicPr>
        <p:blipFill>
          <a:blip r:embed="rId3"/>
          <a:srcRect/>
          <a:stretch/>
        </p:blipFill>
        <p:spPr>
          <a:xfrm>
            <a:off x="225777" y="779797"/>
            <a:ext cx="8748889" cy="529276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Shape 188"/>
        <p:cNvGrpSpPr/>
        <p:nvPr/>
      </p:nvGrpSpPr>
      <p:grpSpPr>
        <a:xfrm>
          <a:off x="0" y="0"/>
          <a:ext cx="0" cy="0"/>
          <a:chOff x="0" y="0"/>
          <a:chExt cx="0" cy="0"/>
        </a:xfrm>
      </p:grpSpPr>
      <p:sp>
        <p:nvSpPr>
          <p:cNvPr id="189" name="Google Shape;189;p6"/>
          <p:cNvSpPr/>
          <p:nvPr/>
        </p:nvSpPr>
        <p:spPr>
          <a:xfrm>
            <a:off x="241173" y="1097280"/>
            <a:ext cx="8661654" cy="4663440"/>
          </a:xfrm>
          <a:prstGeom prst="rect">
            <a:avLst/>
          </a:prstGeom>
          <a:noFill/>
          <a:ln>
            <a:noFill/>
          </a:ln>
        </p:spPr>
        <p:txBody>
          <a:bodyPr spcFirstLastPara="1" wrap="square" lIns="68569" tIns="34275" rIns="68569" bIns="34275" anchor="ctr" anchorCtr="0">
            <a:noAutofit/>
          </a:bodyPr>
          <a:lstStyle/>
          <a:p>
            <a:pPr algn="ctr">
              <a:buClr>
                <a:schemeClr val="lt1"/>
              </a:buClr>
              <a:buSzPts val="1800"/>
            </a:pPr>
            <a:endParaRPr sz="1350">
              <a:solidFill>
                <a:srgbClr val="FFFFFF"/>
              </a:solidFill>
              <a:latin typeface="Calibri"/>
              <a:ea typeface="Calibri"/>
              <a:cs typeface="Calibri"/>
              <a:sym typeface="Calibri"/>
            </a:endParaRPr>
          </a:p>
        </p:txBody>
      </p:sp>
      <p:sp>
        <p:nvSpPr>
          <p:cNvPr id="190" name="Google Shape;190;p6"/>
          <p:cNvSpPr txBox="1">
            <a:spLocks noGrp="1"/>
          </p:cNvSpPr>
          <p:nvPr>
            <p:ph type="title"/>
          </p:nvPr>
        </p:nvSpPr>
        <p:spPr>
          <a:xfrm>
            <a:off x="150861" y="1528459"/>
            <a:ext cx="3008249" cy="3697685"/>
          </a:xfrm>
          <a:prstGeom prst="rect">
            <a:avLst/>
          </a:prstGeom>
          <a:noFill/>
          <a:ln w="9525" cap="flat" cmpd="sng">
            <a:solidFill>
              <a:srgbClr val="FFD966"/>
            </a:solidFill>
            <a:prstDash val="solid"/>
            <a:round/>
            <a:headEnd type="none" w="sm" len="sm"/>
            <a:tailEnd type="none" w="sm" len="sm"/>
          </a:ln>
        </p:spPr>
        <p:txBody>
          <a:bodyPr spcFirstLastPara="1" vert="horz" wrap="square" lIns="68569" tIns="34275" rIns="68569" bIns="34275" rtlCol="0" anchor="ctr" anchorCtr="0">
            <a:normAutofit/>
          </a:bodyPr>
          <a:lstStyle/>
          <a:p>
            <a:pPr>
              <a:lnSpc>
                <a:spcPct val="90000"/>
              </a:lnSpc>
              <a:spcBef>
                <a:spcPts val="0"/>
              </a:spcBef>
              <a:buClr>
                <a:schemeClr val="lt1"/>
              </a:buClr>
              <a:buSzPts val="4400"/>
            </a:pPr>
            <a:r>
              <a:rPr lang="en-US" b="0" dirty="0">
                <a:solidFill>
                  <a:schemeClr val="bg1"/>
                </a:solidFill>
                <a:latin typeface="Calibri"/>
                <a:ea typeface="Calibri"/>
                <a:cs typeface="Calibri"/>
                <a:sym typeface="Calibri"/>
              </a:rPr>
              <a:t>NSF Graduate Research Fellowships</a:t>
            </a:r>
            <a:endParaRPr dirty="0">
              <a:solidFill>
                <a:schemeClr val="bg1"/>
              </a:solidFill>
            </a:endParaRPr>
          </a:p>
        </p:txBody>
      </p:sp>
      <p:sp>
        <p:nvSpPr>
          <p:cNvPr id="192" name="Google Shape;192;p6"/>
          <p:cNvSpPr txBox="1">
            <a:spLocks noGrp="1"/>
          </p:cNvSpPr>
          <p:nvPr>
            <p:ph idx="1"/>
          </p:nvPr>
        </p:nvSpPr>
        <p:spPr>
          <a:xfrm>
            <a:off x="3330227" y="1224251"/>
            <a:ext cx="5572600" cy="4409497"/>
          </a:xfrm>
          <a:prstGeom prst="rect">
            <a:avLst/>
          </a:prstGeom>
          <a:noFill/>
          <a:ln w="9525" cap="flat" cmpd="sng">
            <a:solidFill>
              <a:schemeClr val="accent4"/>
            </a:solidFill>
            <a:prstDash val="solid"/>
            <a:round/>
            <a:headEnd type="none" w="sm" len="sm"/>
            <a:tailEnd type="none" w="sm" len="sm"/>
          </a:ln>
        </p:spPr>
        <p:txBody>
          <a:bodyPr spcFirstLastPara="1" vert="horz" wrap="square" lIns="68569" tIns="34275" rIns="68569" bIns="34275" rtlCol="0" anchor="ctr" anchorCtr="0">
            <a:normAutofit/>
          </a:bodyPr>
          <a:lstStyle/>
          <a:p>
            <a:pPr marL="514350" indent="-340519">
              <a:lnSpc>
                <a:spcPct val="90000"/>
              </a:lnSpc>
              <a:spcBef>
                <a:spcPts val="0"/>
              </a:spcBef>
              <a:buClr>
                <a:schemeClr val="lt1"/>
              </a:buClr>
              <a:buSzPts val="2800"/>
              <a:buNone/>
            </a:pPr>
            <a:r>
              <a:rPr lang="en-US" dirty="0">
                <a:solidFill>
                  <a:schemeClr val="bg1"/>
                </a:solidFill>
                <a:latin typeface="Calibri"/>
                <a:ea typeface="Calibri"/>
                <a:cs typeface="Calibri"/>
                <a:sym typeface="Calibri"/>
              </a:rPr>
              <a:t>Five Year Awards – $159,000</a:t>
            </a:r>
            <a:endParaRPr dirty="0">
              <a:solidFill>
                <a:schemeClr val="bg1"/>
              </a:solidFill>
            </a:endParaRPr>
          </a:p>
          <a:p>
            <a:pPr marL="514350" indent="-340519">
              <a:lnSpc>
                <a:spcPct val="90000"/>
              </a:lnSpc>
              <a:spcBef>
                <a:spcPts val="750"/>
              </a:spcBef>
              <a:buClr>
                <a:schemeClr val="lt1"/>
              </a:buClr>
              <a:buSzPts val="2600"/>
              <a:buNone/>
            </a:pPr>
            <a:r>
              <a:rPr lang="en-US" sz="1950" i="1" u="sng" dirty="0">
                <a:solidFill>
                  <a:schemeClr val="bg1"/>
                </a:solidFill>
                <a:latin typeface="Calibri"/>
                <a:ea typeface="Calibri"/>
                <a:cs typeface="Calibri"/>
                <a:sym typeface="Calibri"/>
              </a:rPr>
              <a:t>Three</a:t>
            </a:r>
            <a:r>
              <a:rPr lang="en-US" sz="1950" dirty="0">
                <a:solidFill>
                  <a:schemeClr val="bg1"/>
                </a:solidFill>
                <a:latin typeface="Calibri"/>
                <a:ea typeface="Calibri"/>
                <a:cs typeface="Calibri"/>
                <a:sym typeface="Calibri"/>
              </a:rPr>
              <a:t> years of financial support</a:t>
            </a:r>
            <a:endParaRPr dirty="0">
              <a:solidFill>
                <a:schemeClr val="bg1"/>
              </a:solidFill>
            </a:endParaRPr>
          </a:p>
          <a:p>
            <a:pPr marL="514350" lvl="1" indent="-340519">
              <a:lnSpc>
                <a:spcPct val="90000"/>
              </a:lnSpc>
              <a:spcBef>
                <a:spcPts val="375"/>
              </a:spcBef>
              <a:buClr>
                <a:schemeClr val="lt1"/>
              </a:buClr>
              <a:buSzPts val="2400"/>
              <a:buChar char="•"/>
            </a:pPr>
            <a:r>
              <a:rPr lang="en-US" dirty="0">
                <a:solidFill>
                  <a:schemeClr val="bg1"/>
                </a:solidFill>
                <a:latin typeface="Calibri"/>
                <a:ea typeface="Calibri"/>
                <a:cs typeface="Calibri"/>
                <a:sym typeface="Calibri"/>
              </a:rPr>
              <a:t>$37,000 stipend each year to the graduate institution to pay you</a:t>
            </a:r>
            <a:endParaRPr dirty="0">
              <a:solidFill>
                <a:schemeClr val="bg1"/>
              </a:solidFill>
            </a:endParaRPr>
          </a:p>
          <a:p>
            <a:pPr marL="514350" lvl="1" indent="-340519">
              <a:lnSpc>
                <a:spcPct val="90000"/>
              </a:lnSpc>
              <a:spcBef>
                <a:spcPts val="375"/>
              </a:spcBef>
              <a:buClr>
                <a:schemeClr val="lt1"/>
              </a:buClr>
              <a:buSzPts val="2400"/>
              <a:buChar char="•"/>
            </a:pPr>
            <a:r>
              <a:rPr lang="en-US" dirty="0">
                <a:solidFill>
                  <a:schemeClr val="bg1"/>
                </a:solidFill>
                <a:latin typeface="Calibri"/>
                <a:ea typeface="Calibri"/>
                <a:cs typeface="Calibri"/>
                <a:sym typeface="Calibri"/>
              </a:rPr>
              <a:t>$16,000 educational allowance directly to graduate institution</a:t>
            </a:r>
            <a:r>
              <a:rPr lang="en-US" sz="2400" dirty="0">
                <a:solidFill>
                  <a:schemeClr val="bg1"/>
                </a:solidFill>
                <a:sym typeface="Calibri"/>
              </a:rPr>
              <a:t> (</a:t>
            </a:r>
            <a:r>
              <a:rPr lang="en-US" sz="1800" dirty="0">
                <a:solidFill>
                  <a:schemeClr val="bg1"/>
                </a:solidFill>
                <a:latin typeface="Calibri"/>
                <a:ea typeface="Calibri"/>
                <a:cs typeface="Calibri"/>
                <a:sym typeface="Calibri"/>
              </a:rPr>
              <a:t>In lieu of tuition and fees)</a:t>
            </a:r>
          </a:p>
          <a:p>
            <a:pPr marL="514350" lvl="2" indent="-340519">
              <a:lnSpc>
                <a:spcPct val="90000"/>
              </a:lnSpc>
              <a:spcBef>
                <a:spcPts val="375"/>
              </a:spcBef>
              <a:buClr>
                <a:schemeClr val="lt1"/>
              </a:buClr>
              <a:buSzPts val="2400"/>
            </a:pPr>
            <a:r>
              <a:rPr lang="en-US" sz="2800" dirty="0">
                <a:solidFill>
                  <a:schemeClr val="bg1"/>
                </a:solidFill>
                <a:latin typeface="Calibri"/>
                <a:cs typeface="Calibri"/>
              </a:rPr>
              <a:t>Portability – fellowship stays with you as long as you are enrolled in grad school full time, in an NSF recognized field</a:t>
            </a:r>
            <a:endParaRPr sz="2800" dirty="0">
              <a:solidFill>
                <a:schemeClr val="bg1"/>
              </a:solidFill>
              <a:latin typeface="Calibri"/>
              <a:cs typeface="Calibri"/>
            </a:endParaRPr>
          </a:p>
          <a:p>
            <a:pPr marL="514350" lvl="2" indent="-340519">
              <a:lnSpc>
                <a:spcPct val="90000"/>
              </a:lnSpc>
              <a:spcBef>
                <a:spcPts val="375"/>
              </a:spcBef>
              <a:buClr>
                <a:schemeClr val="lt1"/>
              </a:buClr>
              <a:buSzPts val="1600"/>
              <a:buNone/>
            </a:pPr>
            <a:endParaRPr sz="1200" dirty="0">
              <a:solidFill>
                <a:schemeClr val="bg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1D1E3-4EE8-7DF3-960F-C550EF3AF393}"/>
              </a:ext>
            </a:extLst>
          </p:cNvPr>
          <p:cNvSpPr>
            <a:spLocks noGrp="1"/>
          </p:cNvSpPr>
          <p:nvPr>
            <p:ph type="title"/>
          </p:nvPr>
        </p:nvSpPr>
        <p:spPr/>
        <p:txBody>
          <a:bodyPr/>
          <a:lstStyle/>
          <a:p>
            <a:r>
              <a:rPr lang="en-US" dirty="0">
                <a:solidFill>
                  <a:schemeClr val="bg1"/>
                </a:solidFill>
              </a:rPr>
              <a:t>Eligibility</a:t>
            </a:r>
          </a:p>
        </p:txBody>
      </p:sp>
      <p:sp>
        <p:nvSpPr>
          <p:cNvPr id="3" name="Content Placeholder 2">
            <a:extLst>
              <a:ext uri="{FF2B5EF4-FFF2-40B4-BE49-F238E27FC236}">
                <a16:creationId xmlns:a16="http://schemas.microsoft.com/office/drawing/2014/main" id="{62E10A2F-9BBF-E004-2C37-9D941CFE4244}"/>
              </a:ext>
            </a:extLst>
          </p:cNvPr>
          <p:cNvSpPr>
            <a:spLocks noGrp="1"/>
          </p:cNvSpPr>
          <p:nvPr>
            <p:ph idx="1"/>
          </p:nvPr>
        </p:nvSpPr>
        <p:spPr/>
        <p:txBody>
          <a:bodyPr/>
          <a:lstStyle/>
          <a:p>
            <a:r>
              <a:rPr lang="en-US" dirty="0">
                <a:solidFill>
                  <a:schemeClr val="bg1"/>
                </a:solidFill>
              </a:rPr>
              <a:t>Fields of study</a:t>
            </a:r>
          </a:p>
          <a:p>
            <a:r>
              <a:rPr lang="en-US" dirty="0">
                <a:solidFill>
                  <a:schemeClr val="bg1"/>
                </a:solidFill>
              </a:rPr>
              <a:t>Applicant Eligibility</a:t>
            </a:r>
          </a:p>
          <a:p>
            <a:r>
              <a:rPr lang="en-US" dirty="0">
                <a:solidFill>
                  <a:schemeClr val="bg1"/>
                </a:solidFill>
              </a:rPr>
              <a:t>Eligibility verification</a:t>
            </a:r>
          </a:p>
          <a:p>
            <a:r>
              <a:rPr lang="en-US" dirty="0">
                <a:solidFill>
                  <a:schemeClr val="bg1"/>
                </a:solidFill>
              </a:rPr>
              <a:t>Eligibility level</a:t>
            </a:r>
          </a:p>
        </p:txBody>
      </p:sp>
    </p:spTree>
    <p:extLst>
      <p:ext uri="{BB962C8B-B14F-4D97-AF65-F5344CB8AC3E}">
        <p14:creationId xmlns:p14="http://schemas.microsoft.com/office/powerpoint/2010/main" val="3665176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20E51-858B-5353-FB8C-27597CBCBD46}"/>
              </a:ext>
            </a:extLst>
          </p:cNvPr>
          <p:cNvSpPr>
            <a:spLocks noGrp="1"/>
          </p:cNvSpPr>
          <p:nvPr>
            <p:ph type="title"/>
          </p:nvPr>
        </p:nvSpPr>
        <p:spPr/>
        <p:txBody>
          <a:bodyPr/>
          <a:lstStyle/>
          <a:p>
            <a:r>
              <a:rPr lang="en-US" dirty="0">
                <a:solidFill>
                  <a:srgbClr val="FFCC66"/>
                </a:solidFill>
              </a:rPr>
              <a:t>Fields of Study</a:t>
            </a:r>
          </a:p>
        </p:txBody>
      </p:sp>
      <p:sp>
        <p:nvSpPr>
          <p:cNvPr id="3" name="Content Placeholder 2">
            <a:extLst>
              <a:ext uri="{FF2B5EF4-FFF2-40B4-BE49-F238E27FC236}">
                <a16:creationId xmlns:a16="http://schemas.microsoft.com/office/drawing/2014/main" id="{2C40436D-32B3-490F-A105-D7B8C2661E40}"/>
              </a:ext>
            </a:extLst>
          </p:cNvPr>
          <p:cNvSpPr>
            <a:spLocks noGrp="1"/>
          </p:cNvSpPr>
          <p:nvPr>
            <p:ph idx="1"/>
          </p:nvPr>
        </p:nvSpPr>
        <p:spPr>
          <a:xfrm>
            <a:off x="457200" y="1258712"/>
            <a:ext cx="8229600" cy="5324650"/>
          </a:xfrm>
        </p:spPr>
        <p:txBody>
          <a:bodyPr>
            <a:normAutofit/>
          </a:bodyPr>
          <a:lstStyle/>
          <a:p>
            <a:pPr marL="0" indent="0">
              <a:buNone/>
            </a:pPr>
            <a:r>
              <a:rPr lang="en-US" sz="2000" dirty="0">
                <a:solidFill>
                  <a:schemeClr val="bg1"/>
                </a:solidFill>
              </a:rPr>
              <a:t>A major part of your application is the selection of a Major Field of Study (listed below). This determines your application deadline, the broad disciplinary expertise of the reviewers who will review the application, and the discipline of the graduate program when your fellowship is accepted. You will also need to choose a subfield category. The subfield designates specific expertise of the reviewers. You can select “other” if your specific subfield is not represented in the list of subfields under the major field of study. This should only be done if your subfield is not listed. </a:t>
            </a:r>
          </a:p>
          <a:p>
            <a:pPr marL="0" indent="0">
              <a:buNone/>
            </a:pPr>
            <a:endParaRPr lang="en-US" sz="2000" dirty="0"/>
          </a:p>
          <a:p>
            <a:endParaRPr lang="en-US" sz="2000" dirty="0"/>
          </a:p>
        </p:txBody>
      </p:sp>
      <p:sp>
        <p:nvSpPr>
          <p:cNvPr id="4" name="Text Placeholder 3">
            <a:extLst>
              <a:ext uri="{FF2B5EF4-FFF2-40B4-BE49-F238E27FC236}">
                <a16:creationId xmlns:a16="http://schemas.microsoft.com/office/drawing/2014/main" id="{EA7D283F-EC0D-A3FA-3A2B-EEF2AE743FD5}"/>
              </a:ext>
            </a:extLst>
          </p:cNvPr>
          <p:cNvSpPr txBox="1">
            <a:spLocks/>
          </p:cNvSpPr>
          <p:nvPr/>
        </p:nvSpPr>
        <p:spPr>
          <a:xfrm>
            <a:off x="457200" y="3921037"/>
            <a:ext cx="7930018" cy="1892272"/>
          </a:xfrm>
          <a:prstGeom prst="rect">
            <a:avLst/>
          </a:prstGeom>
        </p:spPr>
        <p:txBody>
          <a:bodyPr numCol="2">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Chemistry</a:t>
            </a: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Computer and Information Sciences </a:t>
            </a: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Engineering</a:t>
            </a: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Geosciences</a:t>
            </a: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Life Sciences </a:t>
            </a: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Materials Research</a:t>
            </a:r>
          </a:p>
          <a:p>
            <a:pPr>
              <a:lnSpc>
                <a:spcPts val="2100"/>
              </a:lnSpc>
              <a:buClr>
                <a:schemeClr val="bg1"/>
              </a:buClr>
              <a:tabLst>
                <a:tab pos="3656013" algn="l"/>
              </a:tabLst>
            </a:pPr>
            <a:endParaRPr lang="en-US" dirty="0">
              <a:solidFill>
                <a:schemeClr val="bg1"/>
              </a:solidFill>
            </a:endParaRP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Mathematical Sciences</a:t>
            </a: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Physics and Astronomy</a:t>
            </a: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Psychology</a:t>
            </a: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Social, Behavioral &amp; Economic Sciences</a:t>
            </a:r>
          </a:p>
          <a:p>
            <a:pPr marL="285750" indent="-285750">
              <a:lnSpc>
                <a:spcPts val="2100"/>
              </a:lnSpc>
              <a:buClr>
                <a:schemeClr val="bg1"/>
              </a:buClr>
              <a:buFont typeface="Arial" panose="020B0604020202020204" pitchFamily="34" charset="0"/>
              <a:buChar char="•"/>
              <a:tabLst>
                <a:tab pos="3656013" algn="l"/>
              </a:tabLst>
            </a:pPr>
            <a:r>
              <a:rPr lang="en-US" dirty="0">
                <a:solidFill>
                  <a:schemeClr val="bg1"/>
                </a:solidFill>
              </a:rPr>
              <a:t>STEM education and Learning Research</a:t>
            </a:r>
          </a:p>
          <a:p>
            <a:pPr marL="285750" indent="-285750">
              <a:lnSpc>
                <a:spcPts val="2100"/>
              </a:lnSpc>
              <a:buClr>
                <a:schemeClr val="bg1"/>
              </a:buClr>
              <a:buFont typeface="Arial" panose="020B0604020202020204" pitchFamily="34" charset="0"/>
              <a:buChar char="•"/>
            </a:pPr>
            <a:endParaRPr lang="en-US" dirty="0">
              <a:solidFill>
                <a:schemeClr val="tx1"/>
              </a:solidFill>
            </a:endParaRPr>
          </a:p>
        </p:txBody>
      </p:sp>
      <p:sp>
        <p:nvSpPr>
          <p:cNvPr id="6" name="TextBox 5">
            <a:extLst>
              <a:ext uri="{FF2B5EF4-FFF2-40B4-BE49-F238E27FC236}">
                <a16:creationId xmlns:a16="http://schemas.microsoft.com/office/drawing/2014/main" id="{47A15712-E5C2-3AC2-739C-78B43110D503}"/>
              </a:ext>
            </a:extLst>
          </p:cNvPr>
          <p:cNvSpPr txBox="1"/>
          <p:nvPr/>
        </p:nvSpPr>
        <p:spPr>
          <a:xfrm>
            <a:off x="777551" y="5599289"/>
            <a:ext cx="7414727" cy="923330"/>
          </a:xfrm>
          <a:prstGeom prst="rect">
            <a:avLst/>
          </a:prstGeom>
          <a:noFill/>
        </p:spPr>
        <p:txBody>
          <a:bodyPr wrap="square" rtlCol="0">
            <a:spAutoFit/>
          </a:bodyPr>
          <a:lstStyle/>
          <a:p>
            <a:r>
              <a:rPr lang="en-US" dirty="0">
                <a:hlinkClick r:id="rId2"/>
              </a:rPr>
              <a:t>Focus areas at the National Science Foundation</a:t>
            </a:r>
            <a:endParaRPr lang="en-US" dirty="0"/>
          </a:p>
          <a:p>
            <a:endParaRPr lang="en-US" dirty="0"/>
          </a:p>
          <a:p>
            <a:r>
              <a:rPr lang="en-US" dirty="0">
                <a:hlinkClick r:id="rId3"/>
              </a:rPr>
              <a:t>NSF's Social, Behavioral &amp; Economic Sciences Information Page</a:t>
            </a:r>
            <a:r>
              <a:rPr lang="en-US" dirty="0"/>
              <a:t> </a:t>
            </a:r>
          </a:p>
        </p:txBody>
      </p:sp>
    </p:spTree>
    <p:extLst>
      <p:ext uri="{BB962C8B-B14F-4D97-AF65-F5344CB8AC3E}">
        <p14:creationId xmlns:p14="http://schemas.microsoft.com/office/powerpoint/2010/main" val="1551421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829"/>
            <a:ext cx="8229600" cy="641497"/>
          </a:xfrm>
        </p:spPr>
        <p:txBody>
          <a:bodyPr>
            <a:normAutofit/>
          </a:bodyPr>
          <a:lstStyle/>
          <a:p>
            <a:r>
              <a:rPr lang="en-US" sz="3600" b="1" dirty="0">
                <a:solidFill>
                  <a:srgbClr val="FFCC66"/>
                </a:solidFill>
              </a:rPr>
              <a:t>APPLICANT ELIGIBILITY</a:t>
            </a:r>
            <a:endParaRPr lang="en-US" sz="3600" dirty="0">
              <a:solidFill>
                <a:srgbClr val="FFCC66"/>
              </a:solidFill>
            </a:endParaRPr>
          </a:p>
        </p:txBody>
      </p:sp>
      <p:graphicFrame>
        <p:nvGraphicFramePr>
          <p:cNvPr id="5" name="Content Placeholder 4">
            <a:extLst>
              <a:ext uri="{FF2B5EF4-FFF2-40B4-BE49-F238E27FC236}">
                <a16:creationId xmlns:a16="http://schemas.microsoft.com/office/drawing/2014/main" id="{C5BDEBBD-677C-C840-A246-F34E793ED387}"/>
              </a:ext>
            </a:extLst>
          </p:cNvPr>
          <p:cNvGraphicFramePr>
            <a:graphicFrameLocks noGrp="1"/>
          </p:cNvGraphicFramePr>
          <p:nvPr>
            <p:ph idx="1"/>
            <p:extLst>
              <p:ext uri="{D42A27DB-BD31-4B8C-83A1-F6EECF244321}">
                <p14:modId xmlns:p14="http://schemas.microsoft.com/office/powerpoint/2010/main" val="3658082268"/>
              </p:ext>
            </p:extLst>
          </p:nvPr>
        </p:nvGraphicFramePr>
        <p:xfrm>
          <a:off x="457199" y="2611614"/>
          <a:ext cx="8229600" cy="4511040"/>
        </p:xfrm>
        <a:graphic>
          <a:graphicData uri="http://schemas.openxmlformats.org/drawingml/2006/table">
            <a:tbl>
              <a:tblPr/>
              <a:tblGrid>
                <a:gridCol w="8229600">
                  <a:extLst>
                    <a:ext uri="{9D8B030D-6E8A-4147-A177-3AD203B41FA5}">
                      <a16:colId xmlns:a16="http://schemas.microsoft.com/office/drawing/2014/main" val="1425680625"/>
                    </a:ext>
                  </a:extLst>
                </a:gridCol>
              </a:tblGrid>
              <a:tr h="3954780">
                <a:tc>
                  <a:txBody>
                    <a:bodyPr/>
                    <a:lstStyle/>
                    <a:p>
                      <a:pPr marL="285750" indent="-285750">
                        <a:lnSpc>
                          <a:spcPct val="100000"/>
                        </a:lnSpc>
                        <a:spcAft>
                          <a:spcPts val="600"/>
                        </a:spcAft>
                        <a:buFont typeface="Arial" panose="020B0604020202020204" pitchFamily="34" charset="0"/>
                        <a:buChar char="•"/>
                      </a:pPr>
                      <a:r>
                        <a:rPr lang="en-US" sz="1600" dirty="0">
                          <a:solidFill>
                            <a:schemeClr val="bg1"/>
                          </a:solidFill>
                          <a:effectLst/>
                          <a:latin typeface="Arial" panose="020B0604020202020204" pitchFamily="34" charset="0"/>
                        </a:rPr>
                        <a:t>If previously offered a Graduate Research Fellowship, have declined by the acceptance deadline</a:t>
                      </a:r>
                    </a:p>
                    <a:p>
                      <a:pPr marL="285750" indent="-285750">
                        <a:lnSpc>
                          <a:spcPct val="100000"/>
                        </a:lnSpc>
                        <a:spcAft>
                          <a:spcPts val="600"/>
                        </a:spcAft>
                        <a:buFont typeface="Arial" panose="020B0604020202020204" pitchFamily="34" charset="0"/>
                        <a:buChar char="•"/>
                      </a:pPr>
                      <a:endParaRPr lang="en-US" sz="1600" dirty="0">
                        <a:solidFill>
                          <a:schemeClr val="bg1"/>
                        </a:solidFill>
                        <a:effectLst/>
                        <a:latin typeface="Arial" panose="020B0604020202020204" pitchFamily="34" charset="0"/>
                      </a:endParaRPr>
                    </a:p>
                    <a:p>
                      <a:pPr marL="285750" indent="-285750">
                        <a:lnSpc>
                          <a:spcPct val="100000"/>
                        </a:lnSpc>
                        <a:spcAft>
                          <a:spcPts val="600"/>
                        </a:spcAft>
                        <a:buFont typeface="Arial" panose="020B0604020202020204" pitchFamily="34" charset="0"/>
                        <a:buChar char="•"/>
                      </a:pPr>
                      <a:r>
                        <a:rPr lang="en-US" sz="1600" b="1" dirty="0">
                          <a:solidFill>
                            <a:schemeClr val="bg1"/>
                          </a:solidFill>
                          <a:effectLst/>
                          <a:latin typeface="Arial" panose="020B0604020202020204" pitchFamily="34" charset="0"/>
                        </a:rPr>
                        <a:t>Have never previously applied to GRFP while enrolled in a graduate degree program</a:t>
                      </a:r>
                    </a:p>
                    <a:p>
                      <a:pPr marL="285750" indent="-285750">
                        <a:lnSpc>
                          <a:spcPct val="100000"/>
                        </a:lnSpc>
                        <a:spcAft>
                          <a:spcPts val="600"/>
                        </a:spcAft>
                        <a:buFont typeface="Arial" panose="020B0604020202020204" pitchFamily="34" charset="0"/>
                        <a:buChar char="•"/>
                      </a:pPr>
                      <a:endParaRPr lang="en-US" sz="1600" b="1" dirty="0">
                        <a:solidFill>
                          <a:schemeClr val="bg1"/>
                        </a:solidFill>
                        <a:effectLst/>
                        <a:latin typeface="Arial" panose="020B0604020202020204" pitchFamily="34" charset="0"/>
                      </a:endParaRPr>
                    </a:p>
                    <a:p>
                      <a:pPr marL="285750" indent="-285750">
                        <a:lnSpc>
                          <a:spcPct val="100000"/>
                        </a:lnSpc>
                        <a:spcAft>
                          <a:spcPts val="600"/>
                        </a:spcAft>
                        <a:buFont typeface="Arial" panose="020B0604020202020204" pitchFamily="34" charset="0"/>
                        <a:buChar char="•"/>
                      </a:pPr>
                      <a:r>
                        <a:rPr lang="en-US" sz="1600" b="1" dirty="0">
                          <a:solidFill>
                            <a:schemeClr val="bg1"/>
                          </a:solidFill>
                          <a:effectLst/>
                          <a:latin typeface="Arial" panose="020B0604020202020204" pitchFamily="34" charset="0"/>
                        </a:rPr>
                        <a:t>Have never earned a doctoral or terminal degree in any field</a:t>
                      </a:r>
                    </a:p>
                    <a:p>
                      <a:pPr marL="285750" indent="-285750">
                        <a:lnSpc>
                          <a:spcPct val="100000"/>
                        </a:lnSpc>
                        <a:spcAft>
                          <a:spcPts val="600"/>
                        </a:spcAft>
                        <a:buFont typeface="Arial" panose="020B0604020202020204" pitchFamily="34" charset="0"/>
                        <a:buChar char="•"/>
                      </a:pPr>
                      <a:endParaRPr lang="en-US" sz="1600" b="1" dirty="0">
                        <a:solidFill>
                          <a:schemeClr val="bg1"/>
                        </a:solidFill>
                        <a:effectLst/>
                        <a:latin typeface="Arial" panose="020B0604020202020204" pitchFamily="34" charset="0"/>
                      </a:endParaRPr>
                    </a:p>
                    <a:p>
                      <a:pPr marL="285750" indent="-285750">
                        <a:lnSpc>
                          <a:spcPct val="100000"/>
                        </a:lnSpc>
                        <a:spcAft>
                          <a:spcPts val="600"/>
                        </a:spcAft>
                        <a:buFont typeface="Arial" panose="020B0604020202020204" pitchFamily="34" charset="0"/>
                        <a:buChar char="•"/>
                      </a:pPr>
                      <a:r>
                        <a:rPr lang="en-US" sz="1600" b="1" dirty="0">
                          <a:solidFill>
                            <a:schemeClr val="bg1"/>
                          </a:solidFill>
                          <a:effectLst/>
                          <a:latin typeface="Arial" panose="020B0604020202020204" pitchFamily="34" charset="0"/>
                        </a:rPr>
                        <a:t>Have never earned a master's or professional degree </a:t>
                      </a:r>
                      <a:r>
                        <a:rPr lang="en-US" sz="1600" dirty="0">
                          <a:solidFill>
                            <a:schemeClr val="bg1"/>
                          </a:solidFill>
                          <a:effectLst/>
                          <a:latin typeface="Arial" panose="020B0604020202020204" pitchFamily="34" charset="0"/>
                        </a:rPr>
                        <a:t>(see joint bachelor's-master's degree information below) in any field, or completed more than one academic year in a graduate degree-granting program, </a:t>
                      </a:r>
                      <a:r>
                        <a:rPr lang="en-US" sz="1600" b="1" dirty="0">
                          <a:solidFill>
                            <a:schemeClr val="bg1"/>
                          </a:solidFill>
                          <a:effectLst/>
                          <a:latin typeface="Arial" panose="020B0604020202020204" pitchFamily="34" charset="0"/>
                        </a:rPr>
                        <a:t>unless (i) returning to graduate study after an interruption of two (2) or more consecutive years immediately preceding the application deadline, and; (ii) are not enrolled in a graduate degree program at the application deadline</a:t>
                      </a:r>
                    </a:p>
                    <a:p>
                      <a:pPr marL="285750" indent="-285750">
                        <a:lnSpc>
                          <a:spcPct val="100000"/>
                        </a:lnSpc>
                        <a:spcAft>
                          <a:spcPts val="600"/>
                        </a:spcAft>
                        <a:buFont typeface="Arial" panose="020B0604020202020204" pitchFamily="34" charset="0"/>
                        <a:buChar char="•"/>
                      </a:pPr>
                      <a:endParaRPr lang="en-US" sz="1600" b="1" dirty="0">
                        <a:solidFill>
                          <a:schemeClr val="bg1"/>
                        </a:solidFill>
                        <a:effectLst/>
                        <a:latin typeface="Arial" panose="020B0604020202020204" pitchFamily="34" charset="0"/>
                      </a:endParaRPr>
                    </a:p>
                    <a:p>
                      <a:pPr marL="285750" indent="-285750">
                        <a:lnSpc>
                          <a:spcPct val="100000"/>
                        </a:lnSpc>
                        <a:spcAft>
                          <a:spcPts val="600"/>
                        </a:spcAft>
                        <a:buFont typeface="Arial" panose="020B0604020202020204" pitchFamily="34" charset="0"/>
                        <a:buChar char="•"/>
                      </a:pPr>
                      <a:r>
                        <a:rPr lang="en-US" sz="1600" dirty="0">
                          <a:solidFill>
                            <a:schemeClr val="bg1"/>
                          </a:solidFill>
                          <a:effectLst/>
                          <a:latin typeface="Arial" panose="020B0604020202020204" pitchFamily="34" charset="0"/>
                        </a:rPr>
                        <a:t>Not be a current NSF employee</a:t>
                      </a:r>
                    </a:p>
                  </a:txBody>
                  <a:tcPr marL="47625" marR="47625" marT="0" marB="0">
                    <a:lnL>
                      <a:noFill/>
                    </a:lnL>
                    <a:lnR>
                      <a:noFill/>
                    </a:lnR>
                    <a:lnT>
                      <a:noFill/>
                    </a:lnT>
                    <a:lnB>
                      <a:noFill/>
                    </a:lnB>
                  </a:tcPr>
                </a:tc>
                <a:extLst>
                  <a:ext uri="{0D108BD9-81ED-4DB2-BD59-A6C34878D82A}">
                    <a16:rowId xmlns:a16="http://schemas.microsoft.com/office/drawing/2014/main" val="2227455741"/>
                  </a:ext>
                </a:extLst>
              </a:tr>
            </a:tbl>
          </a:graphicData>
        </a:graphic>
      </p:graphicFrame>
      <p:graphicFrame>
        <p:nvGraphicFramePr>
          <p:cNvPr id="7" name="Table 6">
            <a:extLst>
              <a:ext uri="{FF2B5EF4-FFF2-40B4-BE49-F238E27FC236}">
                <a16:creationId xmlns:a16="http://schemas.microsoft.com/office/drawing/2014/main" id="{59141493-183E-5D42-801C-F92B0E7D837B}"/>
              </a:ext>
            </a:extLst>
          </p:cNvPr>
          <p:cNvGraphicFramePr>
            <a:graphicFrameLocks noGrp="1"/>
          </p:cNvGraphicFramePr>
          <p:nvPr>
            <p:extLst>
              <p:ext uri="{D42A27DB-BD31-4B8C-83A1-F6EECF244321}">
                <p14:modId xmlns:p14="http://schemas.microsoft.com/office/powerpoint/2010/main" val="2071924706"/>
              </p:ext>
            </p:extLst>
          </p:nvPr>
        </p:nvGraphicFramePr>
        <p:xfrm>
          <a:off x="457199" y="718326"/>
          <a:ext cx="8043705" cy="1828800"/>
        </p:xfrm>
        <a:graphic>
          <a:graphicData uri="http://schemas.openxmlformats.org/drawingml/2006/table">
            <a:tbl>
              <a:tblPr/>
              <a:tblGrid>
                <a:gridCol w="8043705">
                  <a:extLst>
                    <a:ext uri="{9D8B030D-6E8A-4147-A177-3AD203B41FA5}">
                      <a16:colId xmlns:a16="http://schemas.microsoft.com/office/drawing/2014/main" val="1811006365"/>
                    </a:ext>
                  </a:extLst>
                </a:gridCol>
              </a:tblGrid>
              <a:tr h="1714453">
                <a:tc>
                  <a:txBody>
                    <a:bodyPr/>
                    <a:lstStyle/>
                    <a:p>
                      <a:pPr marL="0" indent="0">
                        <a:buFont typeface="Arial" panose="020B0604020202020204" pitchFamily="34" charset="0"/>
                        <a:buNone/>
                      </a:pPr>
                      <a:r>
                        <a:rPr lang="en-US" dirty="0">
                          <a:solidFill>
                            <a:schemeClr val="bg1"/>
                          </a:solidFill>
                          <a:effectLst/>
                          <a:latin typeface="Arial" panose="020B0604020202020204" pitchFamily="34" charset="0"/>
                        </a:rPr>
                        <a:t>BY</a:t>
                      </a:r>
                      <a:r>
                        <a:rPr lang="en-US" dirty="0">
                          <a:effectLst/>
                          <a:latin typeface="Arial" panose="020B0604020202020204" pitchFamily="34" charset="0"/>
                        </a:rPr>
                        <a:t> </a:t>
                      </a:r>
                      <a:r>
                        <a:rPr lang="en-US" dirty="0">
                          <a:solidFill>
                            <a:schemeClr val="bg1"/>
                          </a:solidFill>
                          <a:effectLst/>
                          <a:latin typeface="Arial" panose="020B0604020202020204" pitchFamily="34" charset="0"/>
                        </a:rPr>
                        <a:t>THE APPLICATION DEADLINE – October 2024</a:t>
                      </a:r>
                    </a:p>
                    <a:p>
                      <a:pPr marL="285750" indent="-285750">
                        <a:buFont typeface="Arial" panose="020B0604020202020204" pitchFamily="34" charset="0"/>
                        <a:buChar char="•"/>
                      </a:pPr>
                      <a:r>
                        <a:rPr lang="en-US" sz="1600" dirty="0">
                          <a:solidFill>
                            <a:schemeClr val="bg1"/>
                          </a:solidFill>
                          <a:effectLst/>
                          <a:latin typeface="Arial" panose="020B0604020202020204" pitchFamily="34" charset="0"/>
                        </a:rPr>
                        <a:t>Be a </a:t>
                      </a:r>
                      <a:r>
                        <a:rPr lang="en-US" sz="1600" b="1" dirty="0">
                          <a:solidFill>
                            <a:schemeClr val="bg1"/>
                          </a:solidFill>
                          <a:effectLst/>
                          <a:latin typeface="Arial" panose="020B0604020202020204" pitchFamily="34" charset="0"/>
                        </a:rPr>
                        <a:t>U.S. citizen, national, or permanent resident by application deadline</a:t>
                      </a:r>
                    </a:p>
                    <a:p>
                      <a:pPr marL="285750" indent="-285750">
                        <a:buFont typeface="Arial" panose="020B0604020202020204" pitchFamily="34" charset="0"/>
                        <a:buChar char="•"/>
                      </a:pPr>
                      <a:endParaRPr lang="en-US" b="1" dirty="0">
                        <a:solidFill>
                          <a:schemeClr val="bg1"/>
                        </a:solidFill>
                        <a:effectLst/>
                        <a:latin typeface="Arial" panose="020B0604020202020204" pitchFamily="34" charset="0"/>
                      </a:endParaRPr>
                    </a:p>
                    <a:p>
                      <a:pPr marL="285750" indent="-285750">
                        <a:buFont typeface="Arial" panose="020B0604020202020204" pitchFamily="34" charset="0"/>
                        <a:buChar char="•"/>
                      </a:pPr>
                      <a:r>
                        <a:rPr lang="en-US" sz="1600" dirty="0">
                          <a:solidFill>
                            <a:schemeClr val="bg1"/>
                          </a:solidFill>
                          <a:effectLst/>
                          <a:latin typeface="Arial" panose="020B0604020202020204" pitchFamily="34" charset="0"/>
                        </a:rPr>
                        <a:t>Intend to enroll or be enrolled full-time in a research-based master's or doctoral degree program in an eligible Field of Study in STEM or STEM education</a:t>
                      </a:r>
                    </a:p>
                    <a:p>
                      <a:pPr marL="0" indent="0">
                        <a:buFont typeface="Arial" panose="020B0604020202020204" pitchFamily="34" charset="0"/>
                        <a:buNone/>
                      </a:pPr>
                      <a:br>
                        <a:rPr lang="en-US" dirty="0">
                          <a:solidFill>
                            <a:schemeClr val="bg1"/>
                          </a:solidFill>
                          <a:effectLst/>
                          <a:latin typeface="Arial" panose="020B0604020202020204" pitchFamily="34" charset="0"/>
                        </a:rPr>
                      </a:br>
                      <a:endParaRPr lang="en-US" dirty="0">
                        <a:solidFill>
                          <a:schemeClr val="bg1"/>
                        </a:solidFill>
                        <a:effectLst/>
                        <a:latin typeface="Arial" panose="020B0604020202020204" pitchFamily="34" charset="0"/>
                      </a:endParaRPr>
                    </a:p>
                  </a:txBody>
                  <a:tcPr marL="47625" marR="47625" marT="0" marB="0">
                    <a:lnL>
                      <a:noFill/>
                    </a:lnL>
                    <a:lnR>
                      <a:noFill/>
                    </a:lnR>
                    <a:lnT>
                      <a:noFill/>
                    </a:lnT>
                    <a:lnB>
                      <a:noFill/>
                    </a:lnB>
                  </a:tcPr>
                </a:tc>
                <a:extLst>
                  <a:ext uri="{0D108BD9-81ED-4DB2-BD59-A6C34878D82A}">
                    <a16:rowId xmlns:a16="http://schemas.microsoft.com/office/drawing/2014/main" val="1494814447"/>
                  </a:ext>
                </a:extLst>
              </a:tr>
            </a:tbl>
          </a:graphicData>
        </a:graphic>
      </p:graphicFrame>
    </p:spTree>
    <p:extLst>
      <p:ext uri="{BB962C8B-B14F-4D97-AF65-F5344CB8AC3E}">
        <p14:creationId xmlns:p14="http://schemas.microsoft.com/office/powerpoint/2010/main" val="4227054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d464ec57-7226-4c99-9f27-90be6fee99f8">
      <UserInfo>
        <DisplayName>Argys, Laura</DisplayName>
        <AccountId>9</AccountId>
        <AccountType/>
      </UserInfo>
      <UserInfo>
        <DisplayName>Cornett, Maxwell</DisplayName>
        <AccountId>17</AccountId>
        <AccountType/>
      </UserInfo>
      <UserInfo>
        <DisplayName>Brown, Nadja M</DisplayName>
        <AccountId>18</AccountId>
        <AccountType/>
      </UserInfo>
      <UserInfo>
        <DisplayName>Andreassen, Aksel</DisplayName>
        <AccountId>19</AccountId>
        <AccountType/>
      </UserInfo>
      <UserInfo>
        <DisplayName>Ball, Nicole</DisplayName>
        <AccountId>20</AccountId>
        <AccountType/>
      </UserInfo>
      <UserInfo>
        <DisplayName>Clemons, Camryn</DisplayName>
        <AccountId>21</AccountId>
        <AccountType/>
      </UserInfo>
      <UserInfo>
        <DisplayName>Wagner, Katlyn</DisplayName>
        <AccountId>22</AccountId>
        <AccountType/>
      </UserInfo>
      <UserInfo>
        <DisplayName>Wright, Mirakle</DisplayName>
        <AccountId>23</AccountId>
        <AccountType/>
      </UserInfo>
      <UserInfo>
        <DisplayName>Saran, Nicole</DisplayName>
        <AccountId>24</AccountId>
        <AccountType/>
      </UserInfo>
      <UserInfo>
        <DisplayName>Scheideman, Fayelynn</DisplayName>
        <AccountId>25</AccountId>
        <AccountType/>
      </UserInfo>
      <UserInfo>
        <DisplayName>Marrs, Kaitlin</DisplayName>
        <AccountId>26</AccountId>
        <AccountType/>
      </UserInfo>
      <UserInfo>
        <DisplayName>Kirth, Angela</DisplayName>
        <AccountId>27</AccountId>
        <AccountType/>
      </UserInfo>
      <UserInfo>
        <DisplayName>Rockhold, Leia</DisplayName>
        <AccountId>28</AccountId>
        <AccountType/>
      </UserInfo>
      <UserInfo>
        <DisplayName>Jones, Gabrielle</DisplayName>
        <AccountId>29</AccountId>
        <AccountType/>
      </UserInfo>
      <UserInfo>
        <DisplayName>Nigl, Brianna</DisplayName>
        <AccountId>30</AccountId>
        <AccountType/>
      </UserInfo>
      <UserInfo>
        <DisplayName>Munnelly, Patrick</DisplayName>
        <AccountId>31</AccountId>
        <AccountType/>
      </UserInfo>
      <UserInfo>
        <DisplayName>Puente Puente, Jose</DisplayName>
        <AccountId>32</AccountId>
        <AccountType/>
      </UserInfo>
      <UserInfo>
        <DisplayName>Srinivasan, Sneha</DisplayName>
        <AccountId>33</AccountId>
        <AccountType/>
      </UserInfo>
      <UserInfo>
        <DisplayName>Knodell, Matthew</DisplayName>
        <AccountId>34</AccountId>
        <AccountType/>
      </UserInfo>
      <UserInfo>
        <DisplayName>Rhyne, Johnathan</DisplayName>
        <AccountId>35</AccountId>
        <AccountType/>
      </UserInfo>
      <UserInfo>
        <DisplayName>Ramirez, Keni</DisplayName>
        <AccountId>36</AccountId>
        <AccountType/>
      </UserInfo>
      <UserInfo>
        <DisplayName>Sogue, Sally</DisplayName>
        <AccountId>37</AccountId>
        <AccountType/>
      </UserInfo>
      <UserInfo>
        <DisplayName>Pharris, Benjamin</DisplayName>
        <AccountId>38</AccountId>
        <AccountType/>
      </UserInfo>
      <UserInfo>
        <DisplayName>Alghamdi, Ali</DisplayName>
        <AccountId>39</AccountId>
        <AccountType/>
      </UserInfo>
      <UserInfo>
        <DisplayName>Kocet, Michael</DisplayName>
        <AccountId>41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E65E3F1870AA4E88AEE99AD4BEC20C" ma:contentTypeVersion="7" ma:contentTypeDescription="Create a new document." ma:contentTypeScope="" ma:versionID="a2547b136d3e8d2f192de6f2a6645799">
  <xsd:schema xmlns:xsd="http://www.w3.org/2001/XMLSchema" xmlns:xs="http://www.w3.org/2001/XMLSchema" xmlns:p="http://schemas.microsoft.com/office/2006/metadata/properties" xmlns:ns2="61728b30-9a6d-473b-9882-be4643976298" xmlns:ns3="d464ec57-7226-4c99-9f27-90be6fee99f8" targetNamespace="http://schemas.microsoft.com/office/2006/metadata/properties" ma:root="true" ma:fieldsID="93ddd6909f5efdc006f251d6e201c782" ns2:_="" ns3:_="">
    <xsd:import namespace="61728b30-9a6d-473b-9882-be4643976298"/>
    <xsd:import namespace="d464ec57-7226-4c99-9f27-90be6fee99f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728b30-9a6d-473b-9882-be46439762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464ec57-7226-4c99-9f27-90be6fee99f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EDAAA6-B228-4F65-99C5-4EB1220AD3ED}">
  <ds:schemaRefs>
    <ds:schemaRef ds:uri="http://schemas.microsoft.com/sharepoint/v3/contenttype/forms"/>
  </ds:schemaRefs>
</ds:datastoreItem>
</file>

<file path=customXml/itemProps2.xml><?xml version="1.0" encoding="utf-8"?>
<ds:datastoreItem xmlns:ds="http://schemas.openxmlformats.org/officeDocument/2006/customXml" ds:itemID="{BC00059B-AE41-41F8-9C30-0F2C6EBBAC11}">
  <ds:schemaRefs>
    <ds:schemaRef ds:uri="http://purl.org/dc/terms/"/>
    <ds:schemaRef ds:uri="http://www.w3.org/XML/1998/namespace"/>
    <ds:schemaRef ds:uri="http://schemas.microsoft.com/office/2006/metadata/properties"/>
    <ds:schemaRef ds:uri="http://purl.org/dc/elements/1.1/"/>
    <ds:schemaRef ds:uri="http://purl.org/dc/dcmitype/"/>
    <ds:schemaRef ds:uri="http://schemas.microsoft.com/office/2006/documentManagement/types"/>
    <ds:schemaRef ds:uri="d464ec57-7226-4c99-9f27-90be6fee99f8"/>
    <ds:schemaRef ds:uri="http://schemas.microsoft.com/office/infopath/2007/PartnerControls"/>
    <ds:schemaRef ds:uri="http://schemas.openxmlformats.org/package/2006/metadata/core-properties"/>
    <ds:schemaRef ds:uri="61728b30-9a6d-473b-9882-be4643976298"/>
  </ds:schemaRefs>
</ds:datastoreItem>
</file>

<file path=customXml/itemProps3.xml><?xml version="1.0" encoding="utf-8"?>
<ds:datastoreItem xmlns:ds="http://schemas.openxmlformats.org/officeDocument/2006/customXml" ds:itemID="{FD1B4946-936A-42C4-AB70-3A10CE8029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728b30-9a6d-473b-9882-be4643976298"/>
    <ds:schemaRef ds:uri="d464ec57-7226-4c99-9f27-90be6fee99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19379</TotalTime>
  <Words>2915</Words>
  <Application>Microsoft Office PowerPoint</Application>
  <PresentationFormat>On-screen Show (4:3)</PresentationFormat>
  <Paragraphs>295</Paragraphs>
  <Slides>33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Open Sans</vt:lpstr>
      <vt:lpstr>Office Theme</vt:lpstr>
      <vt:lpstr>Applying for the 2025 NSF Graduate Research Fellowship (GRF) in Fall 2024</vt:lpstr>
      <vt:lpstr>Topics</vt:lpstr>
      <vt:lpstr>PART I</vt:lpstr>
      <vt:lpstr>Purpose of the GRFP</vt:lpstr>
      <vt:lpstr>PowerPoint Presentation</vt:lpstr>
      <vt:lpstr>NSF Graduate Research Fellowships</vt:lpstr>
      <vt:lpstr>Eligibility</vt:lpstr>
      <vt:lpstr>Fields of Study</vt:lpstr>
      <vt:lpstr>APPLICANT ELIGIBILITY</vt:lpstr>
      <vt:lpstr>Eligibility Verification</vt:lpstr>
      <vt:lpstr>Levels of Applicants and Number of Times You Can Apply</vt:lpstr>
      <vt:lpstr>PART II</vt:lpstr>
      <vt:lpstr>GRF APPLICATION COMPONENTS </vt:lpstr>
      <vt:lpstr>FORMATTING REQUIREMENTS:     Standard 8.5″ x 11″ page size   PDF File Format Only  1″ margins on all sides, no text inside 1″ margins (no header, footer, name, or page number) </vt:lpstr>
      <vt:lpstr>What are INTELLECTUAL MERRIT and BROADER IMPACTS?  More on this distinction in video 3</vt:lpstr>
      <vt:lpstr>PERSONAL, RELEVANT BACKGROUND AND FUTURE GOALS (3 PAGES) Clearly marked sections for  INTELLECTUAL MERIT (IM) and BROADER IMPACTS (BI) </vt:lpstr>
      <vt:lpstr>GRADUATE RESEARCH PLAN (2 PAGES)  Clearly marked sections for  INTELLECTUAL MERIT (IM) and BROADER IMPACTS (BI)</vt:lpstr>
      <vt:lpstr>PowerPoint Presentation</vt:lpstr>
      <vt:lpstr>IF YOU ARE A CLAS STUDENT AND YOU ARE ATTENDING GRAD SCHOOL HERE YOU WILL ROUTE 5 FULL BUSINESS DAYS BEFORE YOUR NSF DEADLINE BY EMAILING tracy.kohm@ucdenver.edu</vt:lpstr>
      <vt:lpstr>PowerPoint Presentation</vt:lpstr>
      <vt:lpstr>How we can help you moving forward</vt:lpstr>
      <vt:lpstr>DO NOT WAIT TILL THE LAST MINUTE TO SUBMIT RESEARCH.GOV SOMETIMES CRASHES IN HEAVY TRAFFIC!!! Deadline 5:00 PM YOUR LOCAL TIME which is determined by the address you put in for your self in Fastlane!!!  </vt:lpstr>
      <vt:lpstr>PART III</vt:lpstr>
      <vt:lpstr>Selection Process</vt:lpstr>
      <vt:lpstr>Panel Review Process</vt:lpstr>
      <vt:lpstr>What’s in a Review?</vt:lpstr>
      <vt:lpstr>PowerPoint Presentation</vt:lpstr>
      <vt:lpstr>BROADER IMPACTS</vt:lpstr>
      <vt:lpstr>PERSONAL, RELEVANT BACKGROUND AND FUTURE GOALS (3 PAGES)</vt:lpstr>
      <vt:lpstr>GRADUATE RESEARCH PLAN (2 PAGES)</vt:lpstr>
      <vt:lpstr>PowerPoint Presentation</vt:lpstr>
      <vt:lpstr>Preparation </vt:lpstr>
      <vt:lpstr>Resources</vt:lpstr>
    </vt:vector>
  </TitlesOfParts>
  <Company>university of colorado at boulder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 the GRF Program Guidelines http://www.nsf.gov/pubs/2015/nsf15597/nsf15597.htm</dc:title>
  <dc:creator>joann silverstein</dc:creator>
  <cp:lastModifiedBy>Kohm, Tracy J</cp:lastModifiedBy>
  <cp:revision>383</cp:revision>
  <cp:lastPrinted>2023-04-21T15:28:23Z</cp:lastPrinted>
  <dcterms:created xsi:type="dcterms:W3CDTF">2015-09-21T00:07:22Z</dcterms:created>
  <dcterms:modified xsi:type="dcterms:W3CDTF">2024-09-03T21:39:36Z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0x0101005DE65E3F1870AA4E88AEE99AD4BEC20C</vt:lpwstr>
  </property>
</Properties>
</file>