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73" r:id="rId2"/>
  </p:sldMasterIdLst>
  <p:notesMasterIdLst>
    <p:notesMasterId r:id="rId12"/>
  </p:notesMasterIdLst>
  <p:handoutMasterIdLst>
    <p:handoutMasterId r:id="rId13"/>
  </p:handoutMasterIdLst>
  <p:sldIdLst>
    <p:sldId id="269" r:id="rId3"/>
    <p:sldId id="268" r:id="rId4"/>
    <p:sldId id="270" r:id="rId5"/>
    <p:sldId id="271" r:id="rId6"/>
    <p:sldId id="276" r:id="rId7"/>
    <p:sldId id="272" r:id="rId8"/>
    <p:sldId id="273" r:id="rId9"/>
    <p:sldId id="274" r:id="rId10"/>
    <p:sldId id="275" r:id="rId11"/>
  </p:sldIdLst>
  <p:sldSz cx="9144000" cy="5715000" type="screen16x10"/>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charset="0"/>
        <a:ea typeface="Osaka" charset="0"/>
        <a:cs typeface="Osaka" charset="0"/>
      </a:defRPr>
    </a:lvl1pPr>
    <a:lvl2pPr marL="457200" algn="l" rtl="0" eaLnBrk="0" fontAlgn="base" hangingPunct="0">
      <a:spcBef>
        <a:spcPct val="0"/>
      </a:spcBef>
      <a:spcAft>
        <a:spcPct val="0"/>
      </a:spcAft>
      <a:defRPr sz="2400" kern="1200">
        <a:solidFill>
          <a:schemeClr val="tx1"/>
        </a:solidFill>
        <a:latin typeface="Times" charset="0"/>
        <a:ea typeface="Osaka" charset="0"/>
        <a:cs typeface="Osaka" charset="0"/>
      </a:defRPr>
    </a:lvl2pPr>
    <a:lvl3pPr marL="914400" algn="l" rtl="0" eaLnBrk="0" fontAlgn="base" hangingPunct="0">
      <a:spcBef>
        <a:spcPct val="0"/>
      </a:spcBef>
      <a:spcAft>
        <a:spcPct val="0"/>
      </a:spcAft>
      <a:defRPr sz="2400" kern="1200">
        <a:solidFill>
          <a:schemeClr val="tx1"/>
        </a:solidFill>
        <a:latin typeface="Times" charset="0"/>
        <a:ea typeface="Osaka" charset="0"/>
        <a:cs typeface="Osaka" charset="0"/>
      </a:defRPr>
    </a:lvl3pPr>
    <a:lvl4pPr marL="1371600" algn="l" rtl="0" eaLnBrk="0" fontAlgn="base" hangingPunct="0">
      <a:spcBef>
        <a:spcPct val="0"/>
      </a:spcBef>
      <a:spcAft>
        <a:spcPct val="0"/>
      </a:spcAft>
      <a:defRPr sz="2400" kern="1200">
        <a:solidFill>
          <a:schemeClr val="tx1"/>
        </a:solidFill>
        <a:latin typeface="Times" charset="0"/>
        <a:ea typeface="Osaka" charset="0"/>
        <a:cs typeface="Osaka" charset="0"/>
      </a:defRPr>
    </a:lvl4pPr>
    <a:lvl5pPr marL="1828800" algn="l" rtl="0" eaLnBrk="0" fontAlgn="base" hangingPunct="0">
      <a:spcBef>
        <a:spcPct val="0"/>
      </a:spcBef>
      <a:spcAft>
        <a:spcPct val="0"/>
      </a:spcAft>
      <a:defRPr sz="2400" kern="1200">
        <a:solidFill>
          <a:schemeClr val="tx1"/>
        </a:solidFill>
        <a:latin typeface="Times" charset="0"/>
        <a:ea typeface="Osaka" charset="0"/>
        <a:cs typeface="Osaka" charset="0"/>
      </a:defRPr>
    </a:lvl5pPr>
    <a:lvl6pPr marL="2286000" algn="l" defTabSz="457200" rtl="0" eaLnBrk="1" latinLnBrk="0" hangingPunct="1">
      <a:defRPr sz="2400" kern="1200">
        <a:solidFill>
          <a:schemeClr val="tx1"/>
        </a:solidFill>
        <a:latin typeface="Times" charset="0"/>
        <a:ea typeface="Osaka" charset="0"/>
        <a:cs typeface="Osaka" charset="0"/>
      </a:defRPr>
    </a:lvl6pPr>
    <a:lvl7pPr marL="2743200" algn="l" defTabSz="457200" rtl="0" eaLnBrk="1" latinLnBrk="0" hangingPunct="1">
      <a:defRPr sz="2400" kern="1200">
        <a:solidFill>
          <a:schemeClr val="tx1"/>
        </a:solidFill>
        <a:latin typeface="Times" charset="0"/>
        <a:ea typeface="Osaka" charset="0"/>
        <a:cs typeface="Osaka" charset="0"/>
      </a:defRPr>
    </a:lvl7pPr>
    <a:lvl8pPr marL="3200400" algn="l" defTabSz="457200" rtl="0" eaLnBrk="1" latinLnBrk="0" hangingPunct="1">
      <a:defRPr sz="2400" kern="1200">
        <a:solidFill>
          <a:schemeClr val="tx1"/>
        </a:solidFill>
        <a:latin typeface="Times" charset="0"/>
        <a:ea typeface="Osaka" charset="0"/>
        <a:cs typeface="Osaka" charset="0"/>
      </a:defRPr>
    </a:lvl8pPr>
    <a:lvl9pPr marL="3657600" algn="l" defTabSz="457200" rtl="0" eaLnBrk="1" latinLnBrk="0" hangingPunct="1">
      <a:defRPr sz="2400" kern="1200">
        <a:solidFill>
          <a:schemeClr val="tx1"/>
        </a:solidFill>
        <a:latin typeface="Times" charset="0"/>
        <a:ea typeface="Osaka" charset="0"/>
        <a:cs typeface="Osak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 xmlns:p14="http://schemas.microsoft.com/office/powerpoint/2010/main" xmlns:mv="urn:schemas-microsoft-com:mac:vml" xmlns:mc="http://schemas.openxmlformats.org/markup-compatibility/2006">
          <a:srgbClr val="FF0000"/>
        </p14:laserClr>
      </p:ext>
      <p:ext uri="{2FDB2607-1784-4EEB-B798-7EB5836EED8A}">
        <p14:showMediaCtrls xmlns="" xmlns:p14="http://schemas.microsoft.com/office/powerpoint/2010/main" xmlns:mv="urn:schemas-microsoft-com:mac:vml" xmlns:mc="http://schemas.openxmlformats.org/markup-compatibility/2006" val="1"/>
      </p:ext>
    </p:extLst>
  </p:showPr>
  <p:clrMru>
    <a:srgbClr val="CFB87C"/>
    <a:srgbClr val="FFB300"/>
    <a:srgbClr val="E8DF5E"/>
    <a:srgbClr val="807247"/>
    <a:srgbClr val="E7FF73"/>
    <a:srgbClr val="226B1C"/>
    <a:srgbClr val="55A51C"/>
    <a:srgbClr val="F0F0F0"/>
    <a:srgbClr val="B99B49"/>
    <a:srgbClr val="CFBA7D"/>
  </p:clrMru>
  <p:extLst>
    <p:ext uri="{E76CE94A-603C-4142-B9EB-6D1370010A27}">
      <p14:discardImageEditData xmlns="" xmlns:p14="http://schemas.microsoft.com/office/powerpoint/2010/main" xmlns:mv="urn:schemas-microsoft-com:mac:vml" xmlns:mc="http://schemas.openxmlformats.org/markup-compatibility/2006" val="0"/>
    </p:ext>
    <p:ext uri="{D31A062A-798A-4329-ABDD-BBA856620510}">
      <p14:defaultImageDpi xmlns=""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68934" autoAdjust="0"/>
  </p:normalViewPr>
  <p:slideViewPr>
    <p:cSldViewPr showGuides="1">
      <p:cViewPr varScale="1">
        <p:scale>
          <a:sx n="91" d="100"/>
          <a:sy n="91" d="100"/>
        </p:scale>
        <p:origin x="-2130" y="-102"/>
      </p:cViewPr>
      <p:guideLst>
        <p:guide orient="horz" pos="1800"/>
        <p:guide pos="384"/>
        <p:guide pos="5424"/>
        <p:guide pos="5568"/>
        <p:guide pos="2880"/>
        <p:guide pos="3840"/>
        <p:guide pos="1920"/>
      </p:guideLst>
    </p:cSldViewPr>
  </p:slideViewPr>
  <p:outlineViewPr>
    <p:cViewPr>
      <p:scale>
        <a:sx n="33" d="100"/>
        <a:sy n="33" d="100"/>
      </p:scale>
      <p:origin x="0" y="13784"/>
    </p:cViewPr>
  </p:outlineViewPr>
  <p:notesTextViewPr>
    <p:cViewPr>
      <p:scale>
        <a:sx n="100" d="100"/>
        <a:sy n="100" d="100"/>
      </p:scale>
      <p:origin x="0" y="0"/>
    </p:cViewPr>
  </p:notesTextViewPr>
  <p:notesViewPr>
    <p:cSldViewPr showGuides="1">
      <p:cViewPr varScale="1">
        <p:scale>
          <a:sx n="144" d="100"/>
          <a:sy n="144" d="100"/>
        </p:scale>
        <p:origin x="-2328" y="-12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026"/>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8195" name="Rectangle 1027"/>
          <p:cNvSpPr>
            <a:spLocks noGrp="1" noChangeArrowheads="1"/>
          </p:cNvSpPr>
          <p:nvPr>
            <p:ph type="dt" sz="quarter"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8196" name="Rectangle 1028"/>
          <p:cNvSpPr>
            <a:spLocks noGrp="1" noChangeArrowheads="1"/>
          </p:cNvSpPr>
          <p:nvPr>
            <p:ph type="ftr" sz="quarter" idx="2"/>
          </p:nvPr>
        </p:nvSpPr>
        <p:spPr bwMode="auto">
          <a:xfrm>
            <a:off x="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8197" name="Rectangle 1029"/>
          <p:cNvSpPr>
            <a:spLocks noGrp="1" noChangeArrowheads="1"/>
          </p:cNvSpPr>
          <p:nvPr>
            <p:ph type="sldNum" sz="quarter" idx="3"/>
          </p:nvPr>
        </p:nvSpPr>
        <p:spPr bwMode="auto">
          <a:xfrm>
            <a:off x="397256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D3870C95-F741-F34A-8EC6-B9E7D715A059}" type="slidenum">
              <a:rPr lang="en-US"/>
              <a:pPr/>
              <a:t>‹#›</a:t>
            </a:fld>
            <a:endParaRPr lang="en-US"/>
          </a:p>
        </p:txBody>
      </p:sp>
    </p:spTree>
    <p:extLst>
      <p:ext uri="{BB962C8B-B14F-4D97-AF65-F5344CB8AC3E}">
        <p14:creationId xmlns="" xmlns:p14="http://schemas.microsoft.com/office/powerpoint/2010/main" xmlns:mv="urn:schemas-microsoft-com:mac:vml" xmlns:mc="http://schemas.openxmlformats.org/markup-compatibility/2006" val="40132137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14340" name="Rectangle 4"/>
          <p:cNvSpPr>
            <a:spLocks noGrp="1" noRot="1" noChangeAspect="1" noChangeArrowheads="1" noTextEdit="1"/>
          </p:cNvSpPr>
          <p:nvPr>
            <p:ph type="sldImg" idx="2"/>
          </p:nvPr>
        </p:nvSpPr>
        <p:spPr bwMode="auto">
          <a:xfrm>
            <a:off x="715963" y="696913"/>
            <a:ext cx="5578475" cy="3486150"/>
          </a:xfrm>
          <a:prstGeom prst="rect">
            <a:avLst/>
          </a:prstGeom>
          <a:noFill/>
          <a:ln w="9525">
            <a:solidFill>
              <a:srgbClr val="000000"/>
            </a:solidFill>
            <a:miter lim="800000"/>
            <a:headEnd/>
            <a:tailEnd/>
          </a:ln>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FAA26D3D-D897-4be2-8F04-BA451C77F1D7}">
              <ma14:placeholderFlag xmlns="" xmlns:ma14="http://schemas.microsoft.com/office/mac/drawingml/2011/main" xmlns:mv="urn:schemas-microsoft-com:mac:vml" xmlns:mc="http://schemas.openxmlformats.org/markup-compatibility/2006" val="1"/>
            </a:ext>
          </a:extLst>
        </p:spPr>
      </p:sp>
      <p:sp>
        <p:nvSpPr>
          <p:cNvPr id="6149"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0"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6BB59E13-8434-AE46-A01A-5834BA16C253}" type="slidenum">
              <a:rPr lang="en-US"/>
              <a:pPr/>
              <a:t>‹#›</a:t>
            </a:fld>
            <a:endParaRPr lang="en-US"/>
          </a:p>
        </p:txBody>
      </p:sp>
    </p:spTree>
    <p:extLst>
      <p:ext uri="{BB962C8B-B14F-4D97-AF65-F5344CB8AC3E}">
        <p14:creationId xmlns="" xmlns:p14="http://schemas.microsoft.com/office/powerpoint/2010/main" xmlns:mv="urn:schemas-microsoft-com:mac:vml" xmlns:mc="http://schemas.openxmlformats.org/markup-compatibility/2006" val="30124504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charset="0"/>
        <a:ea typeface="Osaka" charset="-128"/>
        <a:cs typeface="Osaka" charset="-128"/>
      </a:defRPr>
    </a:lvl1pPr>
    <a:lvl2pPr marL="457200" algn="l" rtl="0" eaLnBrk="0" fontAlgn="base" hangingPunct="0">
      <a:spcBef>
        <a:spcPct val="30000"/>
      </a:spcBef>
      <a:spcAft>
        <a:spcPct val="0"/>
      </a:spcAft>
      <a:defRPr sz="1200" kern="1200">
        <a:solidFill>
          <a:schemeClr val="tx1"/>
        </a:solidFill>
        <a:latin typeface="Times" charset="0"/>
        <a:ea typeface="Osaka" charset="-128"/>
        <a:cs typeface="Osaka" charset="-128"/>
      </a:defRPr>
    </a:lvl2pPr>
    <a:lvl3pPr marL="914400" algn="l" rtl="0" eaLnBrk="0" fontAlgn="base" hangingPunct="0">
      <a:spcBef>
        <a:spcPct val="30000"/>
      </a:spcBef>
      <a:spcAft>
        <a:spcPct val="0"/>
      </a:spcAft>
      <a:defRPr sz="1200" kern="1200">
        <a:solidFill>
          <a:schemeClr val="tx1"/>
        </a:solidFill>
        <a:latin typeface="Times" charset="0"/>
        <a:ea typeface="Osaka" charset="-128"/>
        <a:cs typeface="Osaka" charset="-128"/>
      </a:defRPr>
    </a:lvl3pPr>
    <a:lvl4pPr marL="1371600" algn="l" rtl="0" eaLnBrk="0" fontAlgn="base" hangingPunct="0">
      <a:spcBef>
        <a:spcPct val="30000"/>
      </a:spcBef>
      <a:spcAft>
        <a:spcPct val="0"/>
      </a:spcAft>
      <a:defRPr sz="1200" kern="1200">
        <a:solidFill>
          <a:schemeClr val="tx1"/>
        </a:solidFill>
        <a:latin typeface="Times" charset="0"/>
        <a:ea typeface="Osaka" charset="-128"/>
        <a:cs typeface="Osaka" charset="-128"/>
      </a:defRPr>
    </a:lvl4pPr>
    <a:lvl5pPr marL="1828800" algn="l" rtl="0" eaLnBrk="0" fontAlgn="base" hangingPunct="0">
      <a:spcBef>
        <a:spcPct val="30000"/>
      </a:spcBef>
      <a:spcAft>
        <a:spcPct val="0"/>
      </a:spcAft>
      <a:defRPr sz="1200" kern="1200">
        <a:solidFill>
          <a:schemeClr val="tx1"/>
        </a:solidFill>
        <a:latin typeface="Times" charset="0"/>
        <a:ea typeface="Osaka" charset="-128"/>
        <a:cs typeface="Osaka"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sz="1200" b="1" u="sng" kern="1200" dirty="0" smtClean="0">
                <a:solidFill>
                  <a:schemeClr val="tx1"/>
                </a:solidFill>
                <a:latin typeface="Times" charset="0"/>
                <a:ea typeface="Osaka" charset="-128"/>
                <a:cs typeface="Osaka" charset="-128"/>
              </a:rPr>
              <a:t>Verbal Reasoning </a:t>
            </a:r>
            <a:r>
              <a:rPr lang="en-US" sz="1200" b="1" kern="1200" dirty="0" smtClean="0">
                <a:solidFill>
                  <a:schemeClr val="tx1"/>
                </a:solidFill>
                <a:latin typeface="Times" charset="0"/>
                <a:ea typeface="Osaka" charset="-128"/>
                <a:cs typeface="Osaka" charset="-128"/>
              </a:rPr>
              <a:t>— Measures your ability to analyze and evaluate written material and synthesize information obtained from it, analyze relationships among component parts of sentences and recognize relationships among words and concepts.</a:t>
            </a:r>
          </a:p>
          <a:p>
            <a:pPr marL="0" indent="0">
              <a:buFont typeface="Arial"/>
              <a:buNone/>
            </a:pPr>
            <a:endParaRPr lang="en-US" sz="1200" b="0" kern="1200" dirty="0" smtClean="0">
              <a:solidFill>
                <a:schemeClr val="tx1"/>
              </a:solidFill>
              <a:latin typeface="Times" charset="0"/>
              <a:ea typeface="Osaka" charset="-128"/>
              <a:cs typeface="Osaka" charset="-128"/>
            </a:endParaRPr>
          </a:p>
          <a:p>
            <a:pPr marL="0" indent="0">
              <a:buFont typeface="Arial"/>
              <a:buNone/>
            </a:pPr>
            <a:r>
              <a:rPr lang="en-US" sz="1200" b="1" kern="1200" dirty="0" smtClean="0">
                <a:solidFill>
                  <a:schemeClr val="tx1"/>
                </a:solidFill>
                <a:latin typeface="Times" charset="0"/>
                <a:ea typeface="Osaka" charset="-128"/>
                <a:cs typeface="Osaka" charset="-128"/>
              </a:rPr>
              <a:t>Reading</a:t>
            </a:r>
            <a:r>
              <a:rPr lang="en-US" sz="1200" b="1" kern="1200" baseline="0" dirty="0" smtClean="0">
                <a:solidFill>
                  <a:schemeClr val="tx1"/>
                </a:solidFill>
                <a:latin typeface="Times" charset="0"/>
                <a:ea typeface="Osaka" charset="-128"/>
                <a:cs typeface="Osaka" charset="-128"/>
              </a:rPr>
              <a:t> Comprehension:</a:t>
            </a:r>
            <a:endParaRPr lang="en-US" sz="1200" b="1" kern="1200" dirty="0" smtClean="0">
              <a:solidFill>
                <a:schemeClr val="tx1"/>
              </a:solidFill>
              <a:latin typeface="Times" charset="0"/>
              <a:ea typeface="Osaka" charset="-128"/>
              <a:cs typeface="Osaka" charset="-128"/>
            </a:endParaRPr>
          </a:p>
          <a:p>
            <a:pPr marL="0" indent="0">
              <a:buFont typeface="Arial"/>
              <a:buNone/>
            </a:pPr>
            <a:r>
              <a:rPr lang="en-US" sz="1200" b="1" kern="1200" dirty="0" smtClean="0">
                <a:solidFill>
                  <a:schemeClr val="tx1"/>
                </a:solidFill>
                <a:latin typeface="Times" charset="0"/>
                <a:ea typeface="Osaka" charset="-128"/>
                <a:cs typeface="Osaka" charset="-128"/>
              </a:rPr>
              <a:t>Multiple-choice Questions — Select One Answer Choice: </a:t>
            </a:r>
            <a:r>
              <a:rPr lang="en-US" sz="1200" b="0" kern="1200" dirty="0" smtClean="0">
                <a:solidFill>
                  <a:schemeClr val="tx1"/>
                </a:solidFill>
                <a:latin typeface="Times" charset="0"/>
                <a:ea typeface="Osaka" charset="-128"/>
                <a:cs typeface="Osaka" charset="-128"/>
              </a:rPr>
              <a:t>These are the traditional multiple-choice questions with five answer choices of which you must select one.</a:t>
            </a:r>
          </a:p>
          <a:p>
            <a:pPr marL="0" indent="0">
              <a:buFont typeface="Arial"/>
              <a:buNone/>
            </a:pPr>
            <a:r>
              <a:rPr lang="en-US" sz="1200" b="1" kern="1200" dirty="0" smtClean="0">
                <a:solidFill>
                  <a:schemeClr val="tx1"/>
                </a:solidFill>
                <a:latin typeface="Times" charset="0"/>
                <a:ea typeface="Osaka" charset="-128"/>
                <a:cs typeface="Osaka" charset="-128"/>
              </a:rPr>
              <a:t>Multiple-choice Questions — Select One or More Answer Choices: </a:t>
            </a:r>
            <a:r>
              <a:rPr lang="en-US" sz="1200" b="0" kern="1200" dirty="0" smtClean="0">
                <a:solidFill>
                  <a:schemeClr val="tx1"/>
                </a:solidFill>
                <a:latin typeface="Times" charset="0"/>
                <a:ea typeface="Osaka" charset="-128"/>
                <a:cs typeface="Osaka" charset="-128"/>
              </a:rPr>
              <a:t>These provide three answer choices and ask you to select all that are correct; one, two or all three of the answer choices may be correct. To gain credit for these questions, you must select all the correct answers, and only those; there is no credit for partially correct answers.</a:t>
            </a:r>
          </a:p>
          <a:p>
            <a:pPr marL="0" indent="0">
              <a:buFont typeface="Arial"/>
              <a:buNone/>
            </a:pPr>
            <a:r>
              <a:rPr lang="en-US" sz="1200" b="1" kern="1200" dirty="0" smtClean="0">
                <a:solidFill>
                  <a:schemeClr val="tx1"/>
                </a:solidFill>
                <a:latin typeface="Times" charset="0"/>
                <a:ea typeface="Osaka" charset="-128"/>
                <a:cs typeface="Osaka" charset="-128"/>
              </a:rPr>
              <a:t>Select-in-Passage: </a:t>
            </a:r>
            <a:r>
              <a:rPr lang="en-US" sz="1200" b="0" kern="1200" dirty="0" smtClean="0">
                <a:solidFill>
                  <a:schemeClr val="tx1"/>
                </a:solidFill>
                <a:latin typeface="Times" charset="0"/>
                <a:ea typeface="Osaka" charset="-128"/>
                <a:cs typeface="Osaka" charset="-128"/>
              </a:rPr>
              <a:t>The question asks you to click on the sentence in the passage that meets a certain description. To answer the question, you choose one of the sentences and click on it; clicking anywhere on a sentence will highlight it.</a:t>
            </a:r>
          </a:p>
          <a:p>
            <a:pPr marL="0" indent="0">
              <a:buFont typeface="Arial"/>
              <a:buNone/>
            </a:pPr>
            <a:endParaRPr lang="en-US" sz="1200" b="0" kern="1200" dirty="0" smtClean="0">
              <a:solidFill>
                <a:schemeClr val="tx1"/>
              </a:solidFill>
              <a:latin typeface="Times" charset="0"/>
              <a:ea typeface="Osaka" charset="-128"/>
              <a:cs typeface="Osaka" charset="-128"/>
            </a:endParaRPr>
          </a:p>
          <a:p>
            <a:pPr marL="0" indent="0">
              <a:buFont typeface="Arial"/>
              <a:buNone/>
            </a:pPr>
            <a:r>
              <a:rPr lang="en-US" sz="1200" b="1" kern="1200" dirty="0" smtClean="0">
                <a:solidFill>
                  <a:schemeClr val="tx1"/>
                </a:solidFill>
                <a:latin typeface="Times" charset="0"/>
                <a:ea typeface="Osaka" charset="-128"/>
                <a:cs typeface="Osaka" charset="-128"/>
              </a:rPr>
              <a:t>Text Completion</a:t>
            </a:r>
            <a:r>
              <a:rPr lang="en-US" sz="1200" b="0" kern="1200" dirty="0" smtClean="0">
                <a:solidFill>
                  <a:schemeClr val="tx1"/>
                </a:solidFill>
                <a:latin typeface="Times" charset="0"/>
                <a:ea typeface="Osaka" charset="-128"/>
                <a:cs typeface="Osaka" charset="-128"/>
              </a:rPr>
              <a:t>: </a:t>
            </a:r>
            <a:r>
              <a:rPr lang="en-US" sz="1200" kern="1200" dirty="0" smtClean="0">
                <a:solidFill>
                  <a:schemeClr val="tx1"/>
                </a:solidFill>
                <a:latin typeface="Times" charset="0"/>
                <a:ea typeface="Osaka" charset="-128"/>
                <a:cs typeface="Osaka" charset="-128"/>
              </a:rPr>
              <a:t>includes a passage composed of one to five sentences with one to three blanks. There are three answer choices per blank, or five answer choices if there is a single blank. There is a single correct answer, consisting of one choice for each blank. You receive no credit for partially correct answers.</a:t>
            </a:r>
            <a:endParaRPr lang="en-US" sz="1200" b="0" kern="1200" dirty="0" smtClean="0">
              <a:solidFill>
                <a:schemeClr val="tx1"/>
              </a:solidFill>
              <a:latin typeface="Times" charset="0"/>
              <a:ea typeface="Osaka" charset="-128"/>
              <a:cs typeface="Osaka" charset="-128"/>
            </a:endParaRPr>
          </a:p>
          <a:p>
            <a:pPr marL="0" indent="0">
              <a:buFont typeface="Arial"/>
              <a:buNone/>
            </a:pPr>
            <a:endParaRPr lang="en-US" sz="1200" b="0" kern="1200" dirty="0" smtClean="0">
              <a:solidFill>
                <a:schemeClr val="tx1"/>
              </a:solidFill>
              <a:latin typeface="Times" charset="0"/>
              <a:ea typeface="Osaka" charset="-128"/>
              <a:cs typeface="Osaka" charset="-128"/>
            </a:endParaRPr>
          </a:p>
          <a:p>
            <a:pPr marL="0" indent="0">
              <a:buFont typeface="Arial"/>
              <a:buNone/>
            </a:pPr>
            <a:r>
              <a:rPr lang="en-US" sz="1200" b="1" kern="1200" dirty="0" smtClean="0">
                <a:solidFill>
                  <a:schemeClr val="tx1"/>
                </a:solidFill>
                <a:latin typeface="Times" charset="0"/>
                <a:ea typeface="Osaka" charset="-128"/>
                <a:cs typeface="Osaka" charset="-128"/>
              </a:rPr>
              <a:t>Sentence Equivalence</a:t>
            </a:r>
            <a:r>
              <a:rPr lang="en-US" sz="1200" b="0" kern="1200" dirty="0" smtClean="0">
                <a:solidFill>
                  <a:schemeClr val="tx1"/>
                </a:solidFill>
                <a:latin typeface="Times" charset="0"/>
                <a:ea typeface="Osaka" charset="-128"/>
                <a:cs typeface="Osaka" charset="-128"/>
              </a:rPr>
              <a:t>: A</a:t>
            </a:r>
            <a:r>
              <a:rPr lang="en-US" sz="1200" kern="1200" dirty="0" smtClean="0">
                <a:solidFill>
                  <a:schemeClr val="tx1"/>
                </a:solidFill>
                <a:latin typeface="Times" charset="0"/>
                <a:ea typeface="Osaka" charset="-128"/>
                <a:cs typeface="Osaka" charset="-128"/>
              </a:rPr>
              <a:t> single sentence, one blank, and six answer choices. These questions require you to select two of the answer choices. You receive no credit for partially correct answers.</a:t>
            </a:r>
          </a:p>
          <a:p>
            <a:pPr marL="0" indent="0">
              <a:buFont typeface="Arial"/>
              <a:buNone/>
            </a:pPr>
            <a:endParaRPr lang="en-US" sz="1200" b="0" kern="1200" dirty="0" smtClean="0">
              <a:solidFill>
                <a:schemeClr val="tx1"/>
              </a:solidFill>
              <a:latin typeface="Times" charset="0"/>
              <a:ea typeface="Osaka" charset="-128"/>
              <a:cs typeface="Osaka" charset="-128"/>
            </a:endParaRPr>
          </a:p>
          <a:p>
            <a:pPr marL="0" indent="0">
              <a:buFont typeface="Arial"/>
              <a:buNone/>
            </a:pPr>
            <a:r>
              <a:rPr lang="en-US" sz="1200" b="1" u="sng" kern="1200" dirty="0" smtClean="0">
                <a:solidFill>
                  <a:schemeClr val="tx1"/>
                </a:solidFill>
                <a:latin typeface="Times" charset="0"/>
                <a:ea typeface="Osaka" charset="-128"/>
                <a:cs typeface="Osaka" charset="-128"/>
              </a:rPr>
              <a:t>Quantitative Reasoning </a:t>
            </a:r>
            <a:r>
              <a:rPr lang="en-US" sz="1200" b="1" kern="1200" dirty="0" smtClean="0">
                <a:solidFill>
                  <a:schemeClr val="tx1"/>
                </a:solidFill>
                <a:latin typeface="Times" charset="0"/>
                <a:ea typeface="Osaka" charset="-128"/>
                <a:cs typeface="Osaka" charset="-128"/>
              </a:rPr>
              <a:t>— Measures problem-solving ability, focusing on basic concepts of arithmetic, algebra, geometry and data analysis.</a:t>
            </a:r>
          </a:p>
          <a:p>
            <a:pPr marL="0" indent="0">
              <a:buFont typeface="Arial"/>
              <a:buNone/>
            </a:pPr>
            <a:r>
              <a:rPr lang="en-US" sz="1200" b="1" kern="1200" dirty="0" smtClean="0">
                <a:solidFill>
                  <a:schemeClr val="tx1"/>
                </a:solidFill>
                <a:latin typeface="Times" charset="0"/>
                <a:ea typeface="Osaka" charset="-128"/>
                <a:cs typeface="Osaka" charset="-128"/>
              </a:rPr>
              <a:t>Quant</a:t>
            </a:r>
            <a:r>
              <a:rPr lang="en-US" sz="1200" b="1" kern="1200" baseline="0" dirty="0" smtClean="0">
                <a:solidFill>
                  <a:schemeClr val="tx1"/>
                </a:solidFill>
                <a:latin typeface="Times" charset="0"/>
                <a:ea typeface="Osaka" charset="-128"/>
                <a:cs typeface="Osaka" charset="-128"/>
              </a:rPr>
              <a:t> Comparison: </a:t>
            </a:r>
            <a:r>
              <a:rPr lang="en-US" sz="1200" kern="1200" dirty="0" smtClean="0">
                <a:solidFill>
                  <a:schemeClr val="tx1"/>
                </a:solidFill>
                <a:latin typeface="Times" charset="0"/>
                <a:ea typeface="Osaka" charset="-128"/>
                <a:cs typeface="Osaka" charset="-128"/>
              </a:rPr>
              <a:t>Questions of this type ask you to compare two quantities — Quantity A and Quantity B — and then determine which of four statements describes the comparison (e.g., larger, smaller, equal, can’t be determined).</a:t>
            </a:r>
          </a:p>
          <a:p>
            <a:pPr marL="0" indent="0">
              <a:buFont typeface="Arial"/>
              <a:buNone/>
            </a:pPr>
            <a:endParaRPr lang="en-US" sz="1200" b="1" kern="1200" dirty="0" smtClean="0">
              <a:solidFill>
                <a:schemeClr val="tx1"/>
              </a:solidFill>
              <a:latin typeface="Times" charset="0"/>
              <a:ea typeface="Osaka" charset="-128"/>
              <a:cs typeface="Osaka" charset="-128"/>
            </a:endParaRPr>
          </a:p>
          <a:p>
            <a:pPr marL="0" indent="0">
              <a:buFont typeface="Arial"/>
              <a:buNone/>
            </a:pPr>
            <a:r>
              <a:rPr lang="en-US" sz="1200" b="1" u="sng" kern="1200" dirty="0" smtClean="0">
                <a:solidFill>
                  <a:schemeClr val="tx1"/>
                </a:solidFill>
                <a:latin typeface="Times" charset="0"/>
                <a:ea typeface="Osaka" charset="-128"/>
                <a:cs typeface="Osaka" charset="-128"/>
              </a:rPr>
              <a:t>Analytical Writing </a:t>
            </a:r>
            <a:r>
              <a:rPr lang="en-US" sz="1200" b="0" kern="1200" dirty="0" smtClean="0">
                <a:solidFill>
                  <a:schemeClr val="tx1"/>
                </a:solidFill>
                <a:latin typeface="Times" charset="0"/>
                <a:ea typeface="Osaka" charset="-128"/>
                <a:cs typeface="Osaka" charset="-128"/>
              </a:rPr>
              <a:t>— Measures critical thinking and analytical writing skills, specifically your ability to articulate and support complex ideas clearly and effectively. 2 30-minute essays.</a:t>
            </a:r>
          </a:p>
          <a:p>
            <a:pPr marL="0" indent="0">
              <a:buFont typeface="Arial"/>
              <a:buNone/>
            </a:pPr>
            <a:endParaRPr lang="en-US" sz="1200" b="0" kern="1200" dirty="0" smtClean="0">
              <a:solidFill>
                <a:schemeClr val="tx1"/>
              </a:solidFill>
              <a:latin typeface="Times" charset="0"/>
              <a:ea typeface="Osaka" charset="-128"/>
              <a:cs typeface="Osaka" charset="-128"/>
            </a:endParaRPr>
          </a:p>
          <a:p>
            <a:pPr marL="0" indent="0">
              <a:buFont typeface="Arial"/>
              <a:buNone/>
            </a:pPr>
            <a:r>
              <a:rPr lang="en-US" sz="1200" b="1" kern="1200" dirty="0" smtClean="0">
                <a:solidFill>
                  <a:schemeClr val="tx1"/>
                </a:solidFill>
                <a:latin typeface="Times" charset="0"/>
                <a:ea typeface="Osaka" charset="-128"/>
                <a:cs typeface="Osaka" charset="-128"/>
              </a:rPr>
              <a:t>Analyze an Issue</a:t>
            </a:r>
            <a:r>
              <a:rPr lang="en-US" sz="1200" b="0" kern="1200" dirty="0" smtClean="0">
                <a:solidFill>
                  <a:schemeClr val="tx1"/>
                </a:solidFill>
                <a:latin typeface="Times" charset="0"/>
                <a:ea typeface="Osaka" charset="-128"/>
                <a:cs typeface="Osaka" charset="-128"/>
              </a:rPr>
              <a:t>: </a:t>
            </a:r>
            <a:r>
              <a:rPr lang="en-US" sz="1200" kern="1200" dirty="0" smtClean="0">
                <a:solidFill>
                  <a:schemeClr val="tx1"/>
                </a:solidFill>
                <a:latin typeface="Times" charset="0"/>
                <a:ea typeface="Osaka" charset="-128"/>
                <a:cs typeface="Osaka" charset="-128"/>
              </a:rPr>
              <a:t>assesses your ability to think critically about a topic of general interest and to clearly express your thoughts about it in writing. Each issue statement makes a claim that you can discuss from various perspectives and apply to many different situations or conditions. The issue statement is followed by a set of specific instructions. Basically do you agree, disagree, and why? </a:t>
            </a:r>
          </a:p>
          <a:p>
            <a:pPr marL="0" indent="0">
              <a:buFont typeface="Arial"/>
              <a:buNone/>
            </a:pPr>
            <a:r>
              <a:rPr lang="en-US" sz="1200" i="1" kern="1200" dirty="0" smtClean="0">
                <a:solidFill>
                  <a:schemeClr val="tx1"/>
                </a:solidFill>
                <a:latin typeface="Times" charset="0"/>
                <a:ea typeface="Osaka" charset="-128"/>
                <a:cs typeface="Osaka" charset="-128"/>
              </a:rPr>
              <a:t>As people rely more and more on technology to solve problems, the ability of humans to think for themselves will surely deteriorate.</a:t>
            </a:r>
          </a:p>
          <a:p>
            <a:pPr marL="0" indent="0">
              <a:buFont typeface="Arial"/>
              <a:buNone/>
            </a:pPr>
            <a:endParaRPr lang="en-US" sz="1200" kern="1200" dirty="0" smtClean="0">
              <a:solidFill>
                <a:schemeClr val="tx1"/>
              </a:solidFill>
              <a:latin typeface="Times" charset="0"/>
              <a:ea typeface="Osaka" charset="-128"/>
              <a:cs typeface="Osaka" charset="-128"/>
            </a:endParaRPr>
          </a:p>
          <a:p>
            <a:pPr marL="0" indent="0">
              <a:buFont typeface="Arial"/>
              <a:buNone/>
            </a:pPr>
            <a:r>
              <a:rPr lang="en-US" sz="1200" b="1" kern="1200" dirty="0" smtClean="0">
                <a:solidFill>
                  <a:schemeClr val="tx1"/>
                </a:solidFill>
                <a:latin typeface="Times" charset="0"/>
                <a:ea typeface="Osaka" charset="-128"/>
                <a:cs typeface="Osaka" charset="-128"/>
              </a:rPr>
              <a:t>Analyze</a:t>
            </a:r>
            <a:r>
              <a:rPr lang="en-US" sz="1200" b="1" kern="1200" baseline="0" dirty="0" smtClean="0">
                <a:solidFill>
                  <a:schemeClr val="tx1"/>
                </a:solidFill>
                <a:latin typeface="Times" charset="0"/>
                <a:ea typeface="Osaka" charset="-128"/>
                <a:cs typeface="Osaka" charset="-128"/>
              </a:rPr>
              <a:t> an Argument</a:t>
            </a:r>
            <a:r>
              <a:rPr lang="en-US" sz="1200" kern="1200" baseline="0" dirty="0" smtClean="0">
                <a:solidFill>
                  <a:schemeClr val="tx1"/>
                </a:solidFill>
                <a:latin typeface="Times" charset="0"/>
                <a:ea typeface="Osaka" charset="-128"/>
                <a:cs typeface="Osaka" charset="-128"/>
              </a:rPr>
              <a:t>: </a:t>
            </a:r>
            <a:r>
              <a:rPr lang="en-US" sz="1200" kern="1200" dirty="0" smtClean="0">
                <a:solidFill>
                  <a:schemeClr val="tx1"/>
                </a:solidFill>
                <a:latin typeface="Times" charset="0"/>
                <a:ea typeface="Osaka" charset="-128"/>
                <a:cs typeface="Osaka" charset="-128"/>
              </a:rPr>
              <a:t>assesses your ability to understand, analyze and evaluate arguments and to clearly convey your evaluation in writing. You are presented with a brief passage in which the author makes a case for some course of action or interpretation of events by presenting claims backed by reasons and evidence. Your task is to discuss the logical soundness of the author's case according to the specific instructions by critically examining the line of reasoning and the use of evidence. Evaluate the argument, discuss</a:t>
            </a:r>
            <a:r>
              <a:rPr lang="en-US" sz="1200" kern="1200" baseline="0" dirty="0" smtClean="0">
                <a:solidFill>
                  <a:schemeClr val="tx1"/>
                </a:solidFill>
                <a:latin typeface="Times" charset="0"/>
                <a:ea typeface="Osaka" charset="-128"/>
                <a:cs typeface="Osaka" charset="-128"/>
              </a:rPr>
              <a:t> quality of evidence, address assumptions, etc.</a:t>
            </a:r>
          </a:p>
          <a:p>
            <a:pPr marL="0" indent="0">
              <a:buFont typeface="Arial"/>
              <a:buNone/>
            </a:pPr>
            <a:r>
              <a:rPr lang="en-US" sz="1200" i="1" kern="1200" dirty="0" smtClean="0">
                <a:solidFill>
                  <a:schemeClr val="tx1"/>
                </a:solidFill>
                <a:latin typeface="Times" charset="0"/>
                <a:ea typeface="Osaka" charset="-128"/>
                <a:cs typeface="Osaka" charset="-128"/>
              </a:rPr>
              <a:t>In surveys Mason City residents rank water sports (swimming, boating, and fishing) among their favorite recreational activities. The Mason River flowing through the city is rarely used for these pursuits, however, and the city park department devotes little of its budget to maintaining riverside recreational facilities. For years there have been complaints from residents about the quality of the river's water and the river's smell. In response, the state has recently announced plans to clean up Mason River. Use of the river for water sports is, therefore, sure to increase. The city government should for that reason devote more money in this year's budget to riverside recreational facilities.</a:t>
            </a:r>
          </a:p>
          <a:p>
            <a:pPr marL="0" indent="0">
              <a:buFont typeface="Arial"/>
              <a:buNone/>
            </a:pPr>
            <a:endParaRPr lang="en-US" sz="1200" b="0" kern="1200" dirty="0" smtClean="0">
              <a:solidFill>
                <a:schemeClr val="tx1"/>
              </a:solidFill>
              <a:latin typeface="Times" charset="0"/>
              <a:ea typeface="Osaka" charset="-128"/>
              <a:cs typeface="Osaka" charset="-128"/>
            </a:endParaRPr>
          </a:p>
          <a:p>
            <a:pPr marL="0" indent="0">
              <a:buFont typeface="Arial"/>
              <a:buNone/>
            </a:pPr>
            <a:endParaRPr lang="en-US" sz="1200" b="1" kern="1200" baseline="0" dirty="0" smtClean="0">
              <a:solidFill>
                <a:schemeClr val="tx1"/>
              </a:solidFill>
              <a:latin typeface="Times" charset="0"/>
              <a:ea typeface="Osaka" charset="-128"/>
              <a:cs typeface="Osaka" charset="-128"/>
              <a:sym typeface="Wingdings"/>
            </a:endParaRPr>
          </a:p>
          <a:p>
            <a:pPr marL="0" indent="0">
              <a:buFont typeface="Arial"/>
              <a:buNone/>
            </a:pPr>
            <a:r>
              <a:rPr lang="en-US" sz="1200" b="1" kern="1200" baseline="0" dirty="0" smtClean="0">
                <a:solidFill>
                  <a:schemeClr val="tx1"/>
                </a:solidFill>
                <a:latin typeface="Times" charset="0"/>
                <a:ea typeface="Osaka" charset="-128"/>
                <a:cs typeface="Osaka" charset="-128"/>
                <a:sym typeface="Wingdings"/>
              </a:rPr>
              <a:t>130-170 in 1 pt increments (Verbal and Quant), 0-6 in ½ pt increments (Analytical Writing)</a:t>
            </a:r>
          </a:p>
        </p:txBody>
      </p:sp>
      <p:sp>
        <p:nvSpPr>
          <p:cNvPr id="4" name="Slide Number Placeholder 3"/>
          <p:cNvSpPr>
            <a:spLocks noGrp="1"/>
          </p:cNvSpPr>
          <p:nvPr>
            <p:ph type="sldNum" sz="quarter" idx="10"/>
          </p:nvPr>
        </p:nvSpPr>
        <p:spPr/>
        <p:txBody>
          <a:bodyPr/>
          <a:lstStyle/>
          <a:p>
            <a:fld id="{6BB59E13-8434-AE46-A01A-5834BA16C253}" type="slidenum">
              <a:rPr lang="en-US" smtClean="0"/>
              <a:pPr/>
              <a:t>2</a:t>
            </a:fld>
            <a:endParaRPr lang="en-US"/>
          </a:p>
        </p:txBody>
      </p:sp>
    </p:spTree>
    <p:extLst>
      <p:ext uri="{BB962C8B-B14F-4D97-AF65-F5344CB8AC3E}">
        <p14:creationId xmlns="" xmlns:p14="http://schemas.microsoft.com/office/powerpoint/2010/main" xmlns:mv="urn:schemas-microsoft-com:mac:vml" xmlns:mc="http://schemas.openxmlformats.org/markup-compatibility/2006" val="72891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imes" charset="0"/>
                <a:ea typeface="Osaka" charset="-128"/>
                <a:cs typeface="Osaka" charset="-128"/>
              </a:rPr>
              <a:t>You can retake the test once every 21 days, and up to 5 times in a 12-month period</a:t>
            </a:r>
          </a:p>
          <a:p>
            <a:endParaRPr lang="en-US" dirty="0"/>
          </a:p>
        </p:txBody>
      </p:sp>
      <p:sp>
        <p:nvSpPr>
          <p:cNvPr id="4" name="Slide Number Placeholder 3"/>
          <p:cNvSpPr>
            <a:spLocks noGrp="1"/>
          </p:cNvSpPr>
          <p:nvPr>
            <p:ph type="sldNum" sz="quarter" idx="10"/>
          </p:nvPr>
        </p:nvSpPr>
        <p:spPr/>
        <p:txBody>
          <a:bodyPr/>
          <a:lstStyle/>
          <a:p>
            <a:fld id="{6BB59E13-8434-AE46-A01A-5834BA16C253}"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Khan</a:t>
            </a:r>
            <a:r>
              <a:rPr lang="en-US" baseline="0" dirty="0" smtClean="0"/>
              <a:t> Academy videos are brief tutorials covering topics like arithmetic, algebra, geometry, and data analysis.</a:t>
            </a:r>
            <a:endParaRPr lang="en-US" dirty="0"/>
          </a:p>
        </p:txBody>
      </p:sp>
      <p:sp>
        <p:nvSpPr>
          <p:cNvPr id="4" name="Slide Number Placeholder 3"/>
          <p:cNvSpPr>
            <a:spLocks noGrp="1"/>
          </p:cNvSpPr>
          <p:nvPr>
            <p:ph type="sldNum" sz="quarter" idx="10"/>
          </p:nvPr>
        </p:nvSpPr>
        <p:spPr/>
        <p:txBody>
          <a:bodyPr/>
          <a:lstStyle/>
          <a:p>
            <a:fld id="{6BB59E13-8434-AE46-A01A-5834BA16C253}"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Set goals and plan time for studying.</a:t>
            </a:r>
          </a:p>
          <a:p>
            <a:endParaRPr lang="en-US" dirty="0" smtClean="0"/>
          </a:p>
          <a:p>
            <a:r>
              <a:rPr lang="en-US" dirty="0" smtClean="0"/>
              <a:t>You learn it best when you have to teach it!  Especially helpful</a:t>
            </a:r>
            <a:r>
              <a:rPr lang="en-US" baseline="0" dirty="0" smtClean="0"/>
              <a:t> for quantitative section.</a:t>
            </a:r>
            <a:endParaRPr lang="en-US" dirty="0" smtClean="0"/>
          </a:p>
          <a:p>
            <a:endParaRPr lang="en-US"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imes" charset="0"/>
                <a:ea typeface="Osaka" charset="-128"/>
                <a:cs typeface="Osaka" charset="-128"/>
              </a:rPr>
              <a:t>Make a goal to have a GRE word of the week!  Use that word in your daily life/in context so that you will be more likely to remember it… this is especially good to do with other friends studying for the GRE!</a:t>
            </a:r>
          </a:p>
          <a:p>
            <a:endParaRPr lang="en-US" dirty="0"/>
          </a:p>
        </p:txBody>
      </p:sp>
      <p:sp>
        <p:nvSpPr>
          <p:cNvPr id="4" name="Slide Number Placeholder 3"/>
          <p:cNvSpPr>
            <a:spLocks noGrp="1"/>
          </p:cNvSpPr>
          <p:nvPr>
            <p:ph type="sldNum" sz="quarter" idx="10"/>
          </p:nvPr>
        </p:nvSpPr>
        <p:spPr/>
        <p:txBody>
          <a:bodyPr/>
          <a:lstStyle/>
          <a:p>
            <a:fld id="{6BB59E13-8434-AE46-A01A-5834BA16C253}"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imes" charset="0"/>
                <a:ea typeface="Osaka" charset="-128"/>
                <a:cs typeface="Osaka" charset="-128"/>
              </a:rPr>
              <a:t>For example, is it select</a:t>
            </a:r>
            <a:r>
              <a:rPr lang="en-US" sz="1200" kern="1200" baseline="0" dirty="0" smtClean="0">
                <a:solidFill>
                  <a:schemeClr val="tx1"/>
                </a:solidFill>
                <a:latin typeface="Times" charset="0"/>
                <a:ea typeface="Osaka" charset="-128"/>
                <a:cs typeface="Osaka" charset="-128"/>
              </a:rPr>
              <a:t> 1 multiple choice or select one or more multiple choice?</a:t>
            </a:r>
            <a:endParaRPr lang="en-US" sz="1200" kern="1200" dirty="0" smtClean="0">
              <a:solidFill>
                <a:schemeClr val="tx1"/>
              </a:solidFill>
              <a:latin typeface="Times" charset="0"/>
              <a:ea typeface="Osaka" charset="-128"/>
              <a:cs typeface="Osaka" charset="-128"/>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imes" charset="0"/>
                <a:ea typeface="Osaka" charset="-128"/>
                <a:cs typeface="Osaka" charset="-128"/>
              </a:rPr>
              <a:t>You can “mark” and “review” questions to return to later in the test (e.g., skip in the moment if they are too difficult).</a:t>
            </a:r>
            <a:r>
              <a:rPr lang="en-US" sz="1200" kern="1200" baseline="0" dirty="0" smtClean="0">
                <a:solidFill>
                  <a:schemeClr val="tx1"/>
                </a:solidFill>
                <a:latin typeface="Times" charset="0"/>
                <a:ea typeface="Osaka" charset="-128"/>
                <a:cs typeface="Osaka" charset="-128"/>
              </a:rPr>
              <a:t>  </a:t>
            </a:r>
            <a:r>
              <a:rPr lang="en-US" sz="1200" b="1" kern="1200" baseline="0" dirty="0" smtClean="0">
                <a:solidFill>
                  <a:schemeClr val="tx1"/>
                </a:solidFill>
                <a:latin typeface="Times" charset="0"/>
                <a:ea typeface="Osaka" charset="-128"/>
                <a:cs typeface="Osaka" charset="-128"/>
              </a:rPr>
              <a:t>You can change your answers if you go back and still have time during that section block.</a:t>
            </a:r>
            <a:endParaRPr lang="en-US" sz="1200" b="1" kern="1200" dirty="0" smtClean="0">
              <a:solidFill>
                <a:schemeClr val="tx1"/>
              </a:solidFill>
              <a:latin typeface="Times" charset="0"/>
              <a:ea typeface="Osaka" charset="-128"/>
              <a:cs typeface="Osaka" charset="-128"/>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imes" charset="0"/>
                <a:ea typeface="Osaka" charset="-128"/>
                <a:cs typeface="Osaka" charset="-128"/>
              </a:rPr>
              <a:t>Know that it is best to guess when unsure—</a:t>
            </a:r>
            <a:r>
              <a:rPr lang="en-US" sz="1200" b="1" kern="1200" dirty="0" smtClean="0">
                <a:solidFill>
                  <a:schemeClr val="tx1"/>
                </a:solidFill>
                <a:latin typeface="Times" charset="0"/>
                <a:ea typeface="Osaka" charset="-128"/>
                <a:cs typeface="Osaka" charset="-128"/>
              </a:rPr>
              <a:t>wrong answers don’t take points away—only correct answers will boost your score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BB59E13-8434-AE46-A01A-5834BA16C253}"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Times" charset="0"/>
                <a:ea typeface="Osaka" charset="-128"/>
                <a:cs typeface="Osaka" charset="-128"/>
              </a:rPr>
              <a:t>50% off fee reduction certificates based on financial need.  First-come, first served, so don’t wait!</a:t>
            </a:r>
            <a:endParaRPr lang="en-US" sz="1200" kern="1200" dirty="0">
              <a:solidFill>
                <a:schemeClr val="tx1"/>
              </a:solidFill>
              <a:latin typeface="Times" charset="0"/>
              <a:ea typeface="Osaka" charset="-128"/>
              <a:cs typeface="Osaka" charset="-128"/>
            </a:endParaRPr>
          </a:p>
        </p:txBody>
      </p:sp>
      <p:sp>
        <p:nvSpPr>
          <p:cNvPr id="4" name="Slide Number Placeholder 3"/>
          <p:cNvSpPr>
            <a:spLocks noGrp="1"/>
          </p:cNvSpPr>
          <p:nvPr>
            <p:ph type="sldNum" sz="quarter" idx="10"/>
          </p:nvPr>
        </p:nvSpPr>
        <p:spPr/>
        <p:txBody>
          <a:bodyPr/>
          <a:lstStyle/>
          <a:p>
            <a:fld id="{6BB59E13-8434-AE46-A01A-5834BA16C253}"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a:buNone/>
            </a:pPr>
            <a:endParaRPr lang="en-US" sz="1200" b="1" kern="1200" baseline="0" dirty="0" smtClean="0">
              <a:solidFill>
                <a:schemeClr val="tx1"/>
              </a:solidFill>
              <a:latin typeface="Times" charset="0"/>
              <a:ea typeface="Osaka" charset="-128"/>
              <a:cs typeface="Osaka" charset="-128"/>
              <a:sym typeface="Wingdings"/>
            </a:endParaRPr>
          </a:p>
          <a:p>
            <a:pPr marL="0" indent="0">
              <a:buFont typeface="Arial"/>
              <a:buNone/>
            </a:pPr>
            <a:r>
              <a:rPr lang="en-US" sz="1200" b="1" kern="1200" baseline="0" dirty="0" smtClean="0">
                <a:solidFill>
                  <a:schemeClr val="tx1"/>
                </a:solidFill>
                <a:latin typeface="Times" charset="0"/>
                <a:ea typeface="Osaka" charset="-128"/>
                <a:cs typeface="Osaka" charset="-128"/>
                <a:sym typeface="Wingdings"/>
              </a:rPr>
              <a:t>Four Score reports are free!</a:t>
            </a:r>
          </a:p>
          <a:p>
            <a:pPr marL="0" indent="0">
              <a:buFont typeface="Arial"/>
              <a:buNone/>
            </a:pPr>
            <a:endParaRPr lang="en-US" sz="1200" b="1" kern="1200" baseline="0" dirty="0" smtClean="0">
              <a:solidFill>
                <a:schemeClr val="tx1"/>
              </a:solidFill>
              <a:latin typeface="Times" charset="0"/>
              <a:ea typeface="Osaka" charset="-128"/>
              <a:cs typeface="Osaka" charset="-128"/>
              <a:sym typeface="Wingdings"/>
            </a:endParaRPr>
          </a:p>
          <a:p>
            <a:pPr marL="0" indent="0">
              <a:buFont typeface="Arial"/>
              <a:buNone/>
            </a:pPr>
            <a:r>
              <a:rPr lang="en-US" sz="1200" b="1" kern="1200" baseline="0" dirty="0" smtClean="0">
                <a:solidFill>
                  <a:schemeClr val="tx1"/>
                </a:solidFill>
                <a:latin typeface="Times" charset="0"/>
                <a:ea typeface="Osaka" charset="-128"/>
                <a:cs typeface="Osaka" charset="-128"/>
                <a:sym typeface="Wingdings"/>
              </a:rPr>
              <a:t>On test day, after reviewing your unofficial scores, you get to decide.</a:t>
            </a:r>
          </a:p>
          <a:p>
            <a:pPr marL="0" indent="0">
              <a:buFont typeface="Arial"/>
              <a:buNone/>
            </a:pPr>
            <a:endParaRPr lang="en-US" sz="1200" b="1" kern="1200" baseline="0" dirty="0" smtClean="0">
              <a:solidFill>
                <a:schemeClr val="tx1"/>
              </a:solidFill>
              <a:latin typeface="Times" charset="0"/>
              <a:ea typeface="Osaka" charset="-128"/>
              <a:cs typeface="Osaka" charset="-128"/>
              <a:sym typeface="Wingdings"/>
            </a:endParaRPr>
          </a:p>
          <a:p>
            <a:pPr marL="0" indent="0">
              <a:buFont typeface="Arial"/>
              <a:buNone/>
            </a:pPr>
            <a:r>
              <a:rPr lang="en-US" sz="1200" b="0" kern="1200" dirty="0" smtClean="0">
                <a:solidFill>
                  <a:schemeClr val="tx1"/>
                </a:solidFill>
                <a:latin typeface="Times" charset="0"/>
                <a:ea typeface="Osaka" charset="-128"/>
                <a:cs typeface="Osaka" charset="-128"/>
              </a:rPr>
              <a:t>Most Recent option — Send your scores from your current test administration.</a:t>
            </a:r>
          </a:p>
          <a:p>
            <a:pPr marL="0" indent="0">
              <a:buFont typeface="Arial"/>
              <a:buNone/>
            </a:pPr>
            <a:r>
              <a:rPr lang="en-US" sz="1200" b="0" kern="1200" dirty="0" smtClean="0">
                <a:solidFill>
                  <a:schemeClr val="tx1"/>
                </a:solidFill>
                <a:latin typeface="Times" charset="0"/>
                <a:ea typeface="Osaka" charset="-128"/>
                <a:cs typeface="Osaka" charset="-128"/>
              </a:rPr>
              <a:t>All option — Send your scores from all General Test administrations in the last five years.</a:t>
            </a:r>
          </a:p>
          <a:p>
            <a:pPr marL="0" indent="0">
              <a:buFont typeface="Arial"/>
              <a:buNone/>
            </a:pPr>
            <a:r>
              <a:rPr lang="en-US" sz="1200" b="0" kern="1200" dirty="0" smtClean="0">
                <a:solidFill>
                  <a:schemeClr val="tx1"/>
                </a:solidFill>
                <a:latin typeface="Times" charset="0"/>
                <a:ea typeface="Osaka" charset="-128"/>
                <a:cs typeface="Osaka" charset="-128"/>
              </a:rPr>
              <a:t>Any</a:t>
            </a:r>
            <a:r>
              <a:rPr lang="en-US" sz="1200" b="0" kern="1200" baseline="0" dirty="0" smtClean="0">
                <a:solidFill>
                  <a:schemeClr val="tx1"/>
                </a:solidFill>
                <a:latin typeface="Times" charset="0"/>
                <a:ea typeface="Osaka" charset="-128"/>
                <a:cs typeface="Osaka" charset="-128"/>
              </a:rPr>
              <a:t> </a:t>
            </a:r>
            <a:r>
              <a:rPr lang="en-US" sz="1200" b="0" kern="1200" dirty="0" smtClean="0">
                <a:solidFill>
                  <a:schemeClr val="tx1"/>
                </a:solidFill>
                <a:latin typeface="Times" charset="0"/>
                <a:ea typeface="Osaka" charset="-128"/>
                <a:cs typeface="Osaka" charset="-128"/>
              </a:rPr>
              <a:t>option — Send your scores from one OR as many test administrations as you like from the last five years.</a:t>
            </a:r>
            <a:endParaRPr lang="en-US" b="0" baseline="0" dirty="0" smtClean="0">
              <a:sym typeface="Wingdings"/>
            </a:endParaRPr>
          </a:p>
          <a:p>
            <a:endParaRPr lang="en-US" dirty="0"/>
          </a:p>
        </p:txBody>
      </p:sp>
      <p:sp>
        <p:nvSpPr>
          <p:cNvPr id="4" name="Slide Number Placeholder 3"/>
          <p:cNvSpPr>
            <a:spLocks noGrp="1"/>
          </p:cNvSpPr>
          <p:nvPr>
            <p:ph type="sldNum" sz="quarter" idx="10"/>
          </p:nvPr>
        </p:nvSpPr>
        <p:spPr/>
        <p:txBody>
          <a:bodyPr/>
          <a:lstStyle/>
          <a:p>
            <a:fld id="{6BB59E13-8434-AE46-A01A-5834BA16C253}"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charset="0"/>
                <a:ea typeface="Osaka" charset="-128"/>
                <a:cs typeface="Osaka" charset="-128"/>
              </a:rPr>
              <a:t>The Verbal Reasoning and Quantitative Reasoning sections are section-level adaptive, meaning that the first section of the Verbal Reasoning and Quantitative Reasoning measures spans a range of difficulty levels, from easy to difficult. The first section is assembled such that, overall, the first section is of average difficulty. The difficulty level of the second section of each of the measures depends on your performance on the first section. For example, if for the Quantitative Reasoning measure you do very well on the first section, the second section of the Quantitative Reasoning measure will be at a higher level of difficulty. The scoring for the Quantitative Reasoning measure takes into consideration the total number of questions answered correctly across the two sections, as well as the difficulty level of the section (similar process for the Verbal Reasoning measure).</a:t>
            </a:r>
            <a:endParaRPr lang="en-US" dirty="0"/>
          </a:p>
        </p:txBody>
      </p:sp>
      <p:sp>
        <p:nvSpPr>
          <p:cNvPr id="4" name="Slide Number Placeholder 3"/>
          <p:cNvSpPr>
            <a:spLocks noGrp="1"/>
          </p:cNvSpPr>
          <p:nvPr>
            <p:ph type="sldNum" sz="quarter" idx="10"/>
          </p:nvPr>
        </p:nvSpPr>
        <p:spPr/>
        <p:txBody>
          <a:bodyPr/>
          <a:lstStyle/>
          <a:p>
            <a:fld id="{6BB59E13-8434-AE46-A01A-5834BA16C25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3"/>
          <p:cNvSpPr>
            <a:spLocks noChangeArrowheads="1"/>
          </p:cNvSpPr>
          <p:nvPr userDrawn="1"/>
        </p:nvSpPr>
        <p:spPr bwMode="auto">
          <a:xfrm>
            <a:off x="0" y="-63500"/>
            <a:ext cx="9144000" cy="4826000"/>
          </a:xfrm>
          <a:prstGeom prst="rect">
            <a:avLst/>
          </a:prstGeom>
          <a:gradFill rotWithShape="0">
            <a:gsLst>
              <a:gs pos="0">
                <a:schemeClr val="tx1"/>
              </a:gs>
              <a:gs pos="100000">
                <a:srgbClr val="333333"/>
              </a:gs>
            </a:gsLst>
            <a:lin ang="5400000" scaled="1"/>
          </a:gradFill>
          <a:ln w="9525">
            <a:noFill/>
            <a:miter lim="800000"/>
            <a:headEnd/>
            <a:tailEnd/>
          </a:ln>
          <a:effectLst/>
        </p:spPr>
        <p:txBody>
          <a:bodyPr wrap="none" anchor="ctr"/>
          <a:lstStyle/>
          <a:p>
            <a:endParaRPr lang="en-US"/>
          </a:p>
        </p:txBody>
      </p:sp>
      <p:sp>
        <p:nvSpPr>
          <p:cNvPr id="5" name="Rectangle 7"/>
          <p:cNvSpPr>
            <a:spLocks noChangeArrowheads="1"/>
          </p:cNvSpPr>
          <p:nvPr userDrawn="1"/>
        </p:nvSpPr>
        <p:spPr bwMode="auto">
          <a:xfrm>
            <a:off x="0" y="4699000"/>
            <a:ext cx="9144000" cy="1016000"/>
          </a:xfrm>
          <a:prstGeom prst="rect">
            <a:avLst/>
          </a:prstGeom>
          <a:solidFill>
            <a:schemeClr val="tx1"/>
          </a:solidFill>
          <a:ln w="9525">
            <a:noFill/>
            <a:miter lim="800000"/>
            <a:headEnd/>
            <a:tailEnd/>
          </a:ln>
          <a:effectLst/>
        </p:spPr>
        <p:txBody>
          <a:bodyPr wrap="none" anchor="ctr"/>
          <a:lstStyle/>
          <a:p>
            <a:endParaRPr lang="en-US"/>
          </a:p>
        </p:txBody>
      </p:sp>
      <p:sp>
        <p:nvSpPr>
          <p:cNvPr id="6" name="Line 10"/>
          <p:cNvSpPr>
            <a:spLocks noChangeShapeType="1"/>
          </p:cNvSpPr>
          <p:nvPr userDrawn="1"/>
        </p:nvSpPr>
        <p:spPr bwMode="auto">
          <a:xfrm>
            <a:off x="0" y="4699000"/>
            <a:ext cx="9144000" cy="0"/>
          </a:xfrm>
          <a:prstGeom prst="line">
            <a:avLst/>
          </a:prstGeom>
          <a:noFill/>
          <a:ln w="6350">
            <a:solidFill>
              <a:srgbClr val="4D4D4D"/>
            </a:solidFill>
            <a:round/>
            <a:headEnd/>
            <a:tailEnd/>
          </a:ln>
          <a:effectLst/>
        </p:spPr>
        <p:txBody>
          <a:bodyPr wrap="none" anchor="ctr"/>
          <a:lstStyle/>
          <a:p>
            <a:pPr>
              <a:defRPr/>
            </a:pPr>
            <a:endParaRPr lang="en-US">
              <a:ea typeface="Osaka" charset="-128"/>
              <a:cs typeface="Osaka" charset="-128"/>
            </a:endParaRPr>
          </a:p>
        </p:txBody>
      </p:sp>
      <p:sp>
        <p:nvSpPr>
          <p:cNvPr id="3074" name="Rectangle 2"/>
          <p:cNvSpPr>
            <a:spLocks noGrp="1" noChangeArrowheads="1"/>
          </p:cNvSpPr>
          <p:nvPr>
            <p:ph type="ctrTitle"/>
          </p:nvPr>
        </p:nvSpPr>
        <p:spPr>
          <a:xfrm>
            <a:off x="685800" y="1333500"/>
            <a:ext cx="7772400" cy="952500"/>
          </a:xfrm>
        </p:spPr>
        <p:txBody>
          <a:bodyPr anchor="ctr"/>
          <a:lstStyle>
            <a:lvl1pPr algn="ctr">
              <a:defRPr sz="2800">
                <a:solidFill>
                  <a:srgbClr val="CFB87C"/>
                </a:solidFill>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a:xfrm>
            <a:off x="1371600" y="2667000"/>
            <a:ext cx="6400800" cy="1460500"/>
          </a:xfrm>
        </p:spPr>
        <p:txBody>
          <a:bodyPr/>
          <a:lstStyle>
            <a:lvl1pPr marL="0" indent="0" algn="ctr">
              <a:spcBef>
                <a:spcPts val="2000"/>
              </a:spcBef>
              <a:buFont typeface="Wingdings" charset="2"/>
              <a:buNone/>
              <a:defRPr sz="1800">
                <a:solidFill>
                  <a:srgbClr val="CCCCCC"/>
                </a:solidFill>
              </a:defRPr>
            </a:lvl1pPr>
          </a:lstStyle>
          <a:p>
            <a:r>
              <a:rPr lang="en-US" smtClean="0"/>
              <a:t>Click to edit Master subtitle style</a:t>
            </a:r>
            <a:endParaRPr lang="en-US" dirty="0"/>
          </a:p>
        </p:txBody>
      </p:sp>
      <p:pic>
        <p:nvPicPr>
          <p:cNvPr id="8" name="Picture 7"/>
          <p:cNvPicPr>
            <a:picLocks noChangeAspect="1"/>
          </p:cNvPicPr>
          <p:nvPr userDrawn="1"/>
        </p:nvPicPr>
        <p:blipFill>
          <a:blip r:embed="rId2">
            <a:extLst>
              <a:ext uri="{28A0092B-C50C-407E-A947-70E740481C1C}">
                <a14:useLocalDpi xmlns="" xmlns:a14="http://schemas.microsoft.com/office/drawing/2010/main" xmlns:mv="urn:schemas-microsoft-com:mac:vml" xmlns:mc="http://schemas.openxmlformats.org/markup-compatibility/2006" val="0"/>
              </a:ext>
            </a:extLst>
          </a:blip>
          <a:stretch>
            <a:fillRect/>
          </a:stretch>
        </p:blipFill>
        <p:spPr>
          <a:xfrm>
            <a:off x="2895600" y="4958132"/>
            <a:ext cx="3352800" cy="497736"/>
          </a:xfrm>
          <a:prstGeom prst="rect">
            <a:avLst/>
          </a:prstGeom>
        </p:spPr>
      </p:pic>
      <p:sp>
        <p:nvSpPr>
          <p:cNvPr id="9" name="Rectangle 7"/>
          <p:cNvSpPr>
            <a:spLocks noChangeArrowheads="1"/>
          </p:cNvSpPr>
          <p:nvPr userDrawn="1"/>
        </p:nvSpPr>
        <p:spPr bwMode="auto">
          <a:xfrm>
            <a:off x="0" y="4635500"/>
            <a:ext cx="9144000" cy="63500"/>
          </a:xfrm>
          <a:prstGeom prst="rect">
            <a:avLst/>
          </a:prstGeom>
          <a:solidFill>
            <a:srgbClr val="CFB87C"/>
          </a:solidFill>
          <a:ln w="9525">
            <a:noFill/>
            <a:miter lim="800000"/>
            <a:headEnd/>
            <a:tailEnd/>
          </a:ln>
          <a:effectLst/>
        </p:spPr>
        <p:txBody>
          <a:bodyPr wrap="none" anchor="ctr"/>
          <a:lstStyle/>
          <a:p>
            <a:endParaRPr lang="en-US"/>
          </a:p>
        </p:txBody>
      </p:sp>
    </p:spTree>
    <p:extLst>
      <p:ext uri="{BB962C8B-B14F-4D97-AF65-F5344CB8AC3E}">
        <p14:creationId xmlns="" xmlns:p14="http://schemas.microsoft.com/office/powerpoint/2010/main" xmlns:mv="urn:schemas-microsoft-com:mac:vml" xmlns:mc="http://schemas.openxmlformats.org/markup-compatibility/2006" val="157016989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13"/>
          <p:cNvSpPr>
            <a:spLocks noChangeArrowheads="1"/>
          </p:cNvSpPr>
          <p:nvPr userDrawn="1"/>
        </p:nvSpPr>
        <p:spPr bwMode="auto">
          <a:xfrm>
            <a:off x="0" y="-63500"/>
            <a:ext cx="9144000" cy="4826000"/>
          </a:xfrm>
          <a:prstGeom prst="rect">
            <a:avLst/>
          </a:prstGeom>
          <a:gradFill rotWithShape="0">
            <a:gsLst>
              <a:gs pos="0">
                <a:schemeClr val="tx1"/>
              </a:gs>
              <a:gs pos="100000">
                <a:srgbClr val="333333"/>
              </a:gs>
            </a:gsLst>
            <a:lin ang="5400000" scaled="1"/>
          </a:gradFill>
          <a:ln w="9525">
            <a:noFill/>
            <a:miter lim="800000"/>
            <a:headEnd/>
            <a:tailEnd/>
          </a:ln>
          <a:effectLst/>
        </p:spPr>
        <p:txBody>
          <a:bodyPr wrap="none" anchor="ctr"/>
          <a:lstStyle/>
          <a:p>
            <a:endParaRPr lang="en-US"/>
          </a:p>
        </p:txBody>
      </p:sp>
      <p:sp>
        <p:nvSpPr>
          <p:cNvPr id="5" name="Rectangle 7"/>
          <p:cNvSpPr>
            <a:spLocks noChangeArrowheads="1"/>
          </p:cNvSpPr>
          <p:nvPr userDrawn="1"/>
        </p:nvSpPr>
        <p:spPr bwMode="auto">
          <a:xfrm>
            <a:off x="0" y="4699000"/>
            <a:ext cx="9144000" cy="1016000"/>
          </a:xfrm>
          <a:prstGeom prst="rect">
            <a:avLst/>
          </a:prstGeom>
          <a:solidFill>
            <a:schemeClr val="tx1"/>
          </a:solidFill>
          <a:ln w="9525">
            <a:noFill/>
            <a:miter lim="800000"/>
            <a:headEnd/>
            <a:tailEnd/>
          </a:ln>
          <a:effectLst/>
        </p:spPr>
        <p:txBody>
          <a:bodyPr wrap="none" anchor="ctr"/>
          <a:lstStyle/>
          <a:p>
            <a:endParaRPr lang="en-US"/>
          </a:p>
        </p:txBody>
      </p:sp>
      <p:sp>
        <p:nvSpPr>
          <p:cNvPr id="6" name="Line 10"/>
          <p:cNvSpPr>
            <a:spLocks noChangeShapeType="1"/>
          </p:cNvSpPr>
          <p:nvPr userDrawn="1"/>
        </p:nvSpPr>
        <p:spPr bwMode="auto">
          <a:xfrm>
            <a:off x="0" y="4699000"/>
            <a:ext cx="9144000" cy="0"/>
          </a:xfrm>
          <a:prstGeom prst="line">
            <a:avLst/>
          </a:prstGeom>
          <a:noFill/>
          <a:ln w="6350">
            <a:solidFill>
              <a:srgbClr val="4D4D4D"/>
            </a:solidFill>
            <a:round/>
            <a:headEnd/>
            <a:tailEnd/>
          </a:ln>
          <a:effectLst/>
        </p:spPr>
        <p:txBody>
          <a:bodyPr wrap="none" anchor="ctr"/>
          <a:lstStyle/>
          <a:p>
            <a:pPr>
              <a:defRPr/>
            </a:pPr>
            <a:endParaRPr lang="en-US">
              <a:ea typeface="Osaka" charset="-128"/>
              <a:cs typeface="Osaka" charset="-128"/>
            </a:endParaRPr>
          </a:p>
        </p:txBody>
      </p:sp>
      <p:sp>
        <p:nvSpPr>
          <p:cNvPr id="9" name="Rectangle 7"/>
          <p:cNvSpPr>
            <a:spLocks noChangeArrowheads="1"/>
          </p:cNvSpPr>
          <p:nvPr userDrawn="1"/>
        </p:nvSpPr>
        <p:spPr bwMode="auto">
          <a:xfrm>
            <a:off x="0" y="4635500"/>
            <a:ext cx="9144000" cy="63500"/>
          </a:xfrm>
          <a:prstGeom prst="rect">
            <a:avLst/>
          </a:prstGeom>
          <a:solidFill>
            <a:srgbClr val="CFB87C"/>
          </a:solidFill>
          <a:ln w="9525">
            <a:noFill/>
            <a:miter lim="800000"/>
            <a:headEnd/>
            <a:tailEnd/>
          </a:ln>
          <a:effectLst/>
        </p:spPr>
        <p:txBody>
          <a:bodyPr wrap="none" anchor="ctr"/>
          <a:lstStyle/>
          <a:p>
            <a:endParaRPr lang="en-US"/>
          </a:p>
        </p:txBody>
      </p:sp>
      <p:sp>
        <p:nvSpPr>
          <p:cNvPr id="10" name="Rectangle 2"/>
          <p:cNvSpPr>
            <a:spLocks noGrp="1" noChangeArrowheads="1"/>
          </p:cNvSpPr>
          <p:nvPr>
            <p:ph type="ctrTitle"/>
          </p:nvPr>
        </p:nvSpPr>
        <p:spPr>
          <a:xfrm>
            <a:off x="685800" y="1333500"/>
            <a:ext cx="7772400" cy="952500"/>
          </a:xfrm>
        </p:spPr>
        <p:txBody>
          <a:bodyPr anchor="ctr"/>
          <a:lstStyle>
            <a:lvl1pPr algn="ctr">
              <a:defRPr sz="2800">
                <a:solidFill>
                  <a:srgbClr val="CFB87C"/>
                </a:solidFill>
              </a:defRPr>
            </a:lvl1pPr>
          </a:lstStyle>
          <a:p>
            <a:r>
              <a:rPr lang="en-US" smtClean="0"/>
              <a:t>Click to edit Master title style</a:t>
            </a:r>
            <a:endParaRPr lang="en-US" dirty="0"/>
          </a:p>
        </p:txBody>
      </p:sp>
      <p:sp>
        <p:nvSpPr>
          <p:cNvPr id="11" name="Rectangle 3"/>
          <p:cNvSpPr>
            <a:spLocks noGrp="1" noChangeArrowheads="1"/>
          </p:cNvSpPr>
          <p:nvPr>
            <p:ph type="subTitle" idx="1"/>
          </p:nvPr>
        </p:nvSpPr>
        <p:spPr>
          <a:xfrm>
            <a:off x="1371600" y="2667000"/>
            <a:ext cx="6400800" cy="1460500"/>
          </a:xfrm>
        </p:spPr>
        <p:txBody>
          <a:bodyPr/>
          <a:lstStyle>
            <a:lvl1pPr marL="0" indent="0" algn="ctr">
              <a:spcBef>
                <a:spcPts val="2000"/>
              </a:spcBef>
              <a:buFont typeface="Wingdings" charset="2"/>
              <a:buNone/>
              <a:defRPr sz="1800">
                <a:solidFill>
                  <a:srgbClr val="CCCCCC"/>
                </a:solidFill>
              </a:defRPr>
            </a:lvl1pPr>
          </a:lstStyle>
          <a:p>
            <a:r>
              <a:rPr lang="en-US" smtClean="0"/>
              <a:t>Click to edit Master subtitle style</a:t>
            </a:r>
            <a:endParaRPr lang="en-US" dirty="0"/>
          </a:p>
        </p:txBody>
      </p:sp>
    </p:spTree>
    <p:extLst>
      <p:ext uri="{BB962C8B-B14F-4D97-AF65-F5344CB8AC3E}">
        <p14:creationId xmlns="" xmlns:p14="http://schemas.microsoft.com/office/powerpoint/2010/main" xmlns:mv="urn:schemas-microsoft-com:mac:vml" xmlns:mc="http://schemas.openxmlformats.org/markup-compatibility/2006" val="404478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838200"/>
            <a:ext cx="8001000" cy="571500"/>
          </a:xfrm>
        </p:spPr>
        <p:txBody>
          <a:bodyPr lIns="0"/>
          <a:lstStyle>
            <a:lvl1pPr>
              <a:defRPr sz="3400"/>
            </a:lvl1pPr>
          </a:lstStyle>
          <a:p>
            <a:r>
              <a:rPr lang="en-US" dirty="0" smtClean="0"/>
              <a:t>Click to edit Subhead</a:t>
            </a:r>
            <a:endParaRPr lang="en-US" dirty="0"/>
          </a:p>
        </p:txBody>
      </p:sp>
      <p:sp>
        <p:nvSpPr>
          <p:cNvPr id="3" name="Content Placeholder 2"/>
          <p:cNvSpPr>
            <a:spLocks noGrp="1"/>
          </p:cNvSpPr>
          <p:nvPr>
            <p:ph idx="1" hasCustomPrompt="1"/>
          </p:nvPr>
        </p:nvSpPr>
        <p:spPr>
          <a:xfrm>
            <a:off x="609600" y="1524000"/>
            <a:ext cx="8001000" cy="3238500"/>
          </a:xfrm>
        </p:spPr>
        <p:txBody>
          <a:bodyPr/>
          <a:lstStyle>
            <a:lvl1pPr marL="342900" indent="-342900">
              <a:spcBef>
                <a:spcPts val="1000"/>
              </a:spcBef>
              <a:buClr>
                <a:srgbClr val="B99B49"/>
              </a:buClr>
              <a:buFont typeface="Wingdings" charset="2"/>
              <a:buChar char="§"/>
              <a:defRPr/>
            </a:lvl1pPr>
            <a:lvl2pPr marL="742950" indent="-285750">
              <a:spcBef>
                <a:spcPts val="1000"/>
              </a:spcBef>
              <a:buClr>
                <a:srgbClr val="B99B49"/>
              </a:buClr>
              <a:buFont typeface="Lucida Grande"/>
              <a:buChar char="»"/>
              <a:defRPr/>
            </a:lvl2pPr>
            <a:lvl3pPr marL="1143000" indent="-228600">
              <a:spcBef>
                <a:spcPts val="1000"/>
              </a:spcBef>
              <a:buClr>
                <a:srgbClr val="B99B49"/>
              </a:buClr>
              <a:buFont typeface="Wingdings" charset="2"/>
              <a:buChar char="§"/>
              <a:defRPr/>
            </a:lvl3pPr>
            <a:lvl4pPr marL="1600200" indent="-228600">
              <a:spcBef>
                <a:spcPts val="1000"/>
              </a:spcBef>
              <a:buClr>
                <a:srgbClr val="B99B49"/>
              </a:buClr>
              <a:buFont typeface="Lucida Grande"/>
              <a:buChar char="»"/>
              <a:defRPr/>
            </a:lvl4pPr>
            <a:lvl5pPr marL="2057400" indent="-228600">
              <a:spcBef>
                <a:spcPts val="1000"/>
              </a:spcBef>
              <a:buClr>
                <a:srgbClr val="B99B49"/>
              </a:buClr>
              <a:buFont typeface="Wingdings" charset="2"/>
              <a:buChar char="§"/>
              <a:defRPr/>
            </a:lvl5pPr>
          </a:lstStyle>
          <a:p>
            <a:pPr lvl="0"/>
            <a:r>
              <a:rPr lang="en-US" dirty="0" smtClean="0"/>
              <a:t>Click to edit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ftr" sz="quarter" idx="10"/>
          </p:nvPr>
        </p:nvSpPr>
        <p:spPr>
          <a:ln/>
        </p:spPr>
        <p:txBody>
          <a:bodyPr/>
          <a:lstStyle>
            <a:lvl1pPr>
              <a:defRPr/>
            </a:lvl1pPr>
          </a:lstStyle>
          <a:p>
            <a:r>
              <a:rPr lang="en-US" smtClean="0"/>
              <a:t>A Guide to GRE Preparation</a:t>
            </a:r>
            <a:endParaRPr lang="en-US"/>
          </a:p>
        </p:txBody>
      </p:sp>
      <p:sp>
        <p:nvSpPr>
          <p:cNvPr id="5" name="Rectangle 6"/>
          <p:cNvSpPr>
            <a:spLocks noGrp="1" noChangeArrowheads="1"/>
          </p:cNvSpPr>
          <p:nvPr>
            <p:ph type="sldNum" sz="quarter" idx="11"/>
          </p:nvPr>
        </p:nvSpPr>
        <p:spPr>
          <a:ln/>
        </p:spPr>
        <p:txBody>
          <a:bodyPr/>
          <a:lstStyle>
            <a:lvl1pPr>
              <a:defRPr/>
            </a:lvl1pPr>
          </a:lstStyle>
          <a:p>
            <a:fld id="{9708802B-CECE-C644-A6A3-3C9AAC922203}" type="slidenum">
              <a:rPr lang="en-US"/>
              <a:pPr/>
              <a:t>‹#›</a:t>
            </a:fld>
            <a:endParaRPr lang="en-US"/>
          </a:p>
        </p:txBody>
      </p:sp>
      <p:sp>
        <p:nvSpPr>
          <p:cNvPr id="6" name="Rectangle 18"/>
          <p:cNvSpPr>
            <a:spLocks noGrp="1" noChangeArrowheads="1"/>
          </p:cNvSpPr>
          <p:nvPr>
            <p:ph type="dt" sz="half" idx="12"/>
          </p:nvPr>
        </p:nvSpPr>
        <p:spPr>
          <a:xfrm>
            <a:off x="6553200" y="-38100"/>
            <a:ext cx="2057400" cy="304800"/>
          </a:xfrm>
          <a:ln/>
        </p:spPr>
        <p:txBody>
          <a:bodyPr rIns="0"/>
          <a:lstStyle>
            <a:lvl1pPr>
              <a:defRPr/>
            </a:lvl1pPr>
          </a:lstStyle>
          <a:p>
            <a:r>
              <a:rPr lang="en-US" smtClean="0"/>
              <a:t>3/4/14</a:t>
            </a:r>
            <a:endParaRPr lang="en-US" dirty="0"/>
          </a:p>
        </p:txBody>
      </p:sp>
    </p:spTree>
    <p:extLst>
      <p:ext uri="{BB962C8B-B14F-4D97-AF65-F5344CB8AC3E}">
        <p14:creationId xmlns="" xmlns:p14="http://schemas.microsoft.com/office/powerpoint/2010/main" xmlns:mv="urn:schemas-microsoft-com:mac:vml" xmlns:mc="http://schemas.openxmlformats.org/markup-compatibility/2006" val="36671253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838200"/>
            <a:ext cx="8001000" cy="571500"/>
          </a:xfrm>
        </p:spPr>
        <p:txBody>
          <a:bodyPr lIns="0"/>
          <a:lstStyle>
            <a:lvl1pPr>
              <a:defRPr sz="3400"/>
            </a:lvl1pPr>
          </a:lstStyle>
          <a:p>
            <a:r>
              <a:rPr lang="en-US" dirty="0" smtClean="0"/>
              <a:t>Click to edit Subhead</a:t>
            </a:r>
            <a:endParaRPr lang="en-US" dirty="0"/>
          </a:p>
        </p:txBody>
      </p:sp>
      <p:sp>
        <p:nvSpPr>
          <p:cNvPr id="3" name="Content Placeholder 2"/>
          <p:cNvSpPr>
            <a:spLocks noGrp="1"/>
          </p:cNvSpPr>
          <p:nvPr>
            <p:ph idx="1" hasCustomPrompt="1"/>
          </p:nvPr>
        </p:nvSpPr>
        <p:spPr>
          <a:xfrm>
            <a:off x="609600" y="1524000"/>
            <a:ext cx="8001000" cy="3238500"/>
          </a:xfrm>
        </p:spPr>
        <p:txBody>
          <a:bodyPr/>
          <a:lstStyle>
            <a:lvl1pPr marL="342900" indent="-342900">
              <a:spcBef>
                <a:spcPts val="1000"/>
              </a:spcBef>
              <a:buClr>
                <a:srgbClr val="B99B49"/>
              </a:buClr>
              <a:buFont typeface="Wingdings" charset="2"/>
              <a:buChar char="§"/>
              <a:defRPr/>
            </a:lvl1pPr>
            <a:lvl2pPr marL="742950" indent="-285750">
              <a:spcBef>
                <a:spcPts val="1000"/>
              </a:spcBef>
              <a:buClr>
                <a:srgbClr val="B99B49"/>
              </a:buClr>
              <a:buFont typeface="Lucida Grande"/>
              <a:buChar char="»"/>
              <a:defRPr/>
            </a:lvl2pPr>
            <a:lvl3pPr marL="1143000" indent="-228600">
              <a:spcBef>
                <a:spcPts val="1000"/>
              </a:spcBef>
              <a:buClr>
                <a:srgbClr val="B99B49"/>
              </a:buClr>
              <a:buFont typeface="Wingdings" charset="2"/>
              <a:buChar char="§"/>
              <a:defRPr/>
            </a:lvl3pPr>
            <a:lvl4pPr marL="1600200" indent="-228600">
              <a:spcBef>
                <a:spcPts val="1000"/>
              </a:spcBef>
              <a:buClr>
                <a:srgbClr val="B99B49"/>
              </a:buClr>
              <a:buFont typeface="Lucida Grande"/>
              <a:buChar char="»"/>
              <a:defRPr/>
            </a:lvl4pPr>
            <a:lvl5pPr marL="2057400" indent="-228600">
              <a:spcBef>
                <a:spcPts val="1000"/>
              </a:spcBef>
              <a:buClr>
                <a:srgbClr val="B99B49"/>
              </a:buClr>
              <a:buFont typeface="Wingdings" charset="2"/>
              <a:buChar char="§"/>
              <a:defRPr/>
            </a:lvl5pPr>
          </a:lstStyle>
          <a:p>
            <a:pPr lvl="0"/>
            <a:r>
              <a:rPr lang="en-US" dirty="0" smtClean="0"/>
              <a:t>Click to edit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ftr" sz="quarter" idx="10"/>
          </p:nvPr>
        </p:nvSpPr>
        <p:spPr>
          <a:ln/>
        </p:spPr>
        <p:txBody>
          <a:bodyPr/>
          <a:lstStyle>
            <a:lvl1pPr>
              <a:defRPr/>
            </a:lvl1pPr>
          </a:lstStyle>
          <a:p>
            <a:r>
              <a:rPr lang="en-US" smtClean="0"/>
              <a:t>A Guide to GRE Preparation</a:t>
            </a:r>
            <a:endParaRPr lang="en-US"/>
          </a:p>
        </p:txBody>
      </p:sp>
      <p:sp>
        <p:nvSpPr>
          <p:cNvPr id="5" name="Rectangle 6"/>
          <p:cNvSpPr>
            <a:spLocks noGrp="1" noChangeArrowheads="1"/>
          </p:cNvSpPr>
          <p:nvPr>
            <p:ph type="sldNum" sz="quarter" idx="11"/>
          </p:nvPr>
        </p:nvSpPr>
        <p:spPr>
          <a:ln/>
        </p:spPr>
        <p:txBody>
          <a:bodyPr/>
          <a:lstStyle>
            <a:lvl1pPr>
              <a:defRPr/>
            </a:lvl1pPr>
          </a:lstStyle>
          <a:p>
            <a:fld id="{9708802B-CECE-C644-A6A3-3C9AAC922203}" type="slidenum">
              <a:rPr lang="en-US"/>
              <a:pPr/>
              <a:t>‹#›</a:t>
            </a:fld>
            <a:endParaRPr lang="en-US"/>
          </a:p>
        </p:txBody>
      </p:sp>
      <p:sp>
        <p:nvSpPr>
          <p:cNvPr id="6" name="Rectangle 18"/>
          <p:cNvSpPr>
            <a:spLocks noGrp="1" noChangeArrowheads="1"/>
          </p:cNvSpPr>
          <p:nvPr>
            <p:ph type="dt" sz="half" idx="12"/>
          </p:nvPr>
        </p:nvSpPr>
        <p:spPr>
          <a:xfrm>
            <a:off x="6553200" y="-38100"/>
            <a:ext cx="2057400" cy="304800"/>
          </a:xfrm>
          <a:ln/>
        </p:spPr>
        <p:txBody>
          <a:bodyPr rIns="0"/>
          <a:lstStyle>
            <a:lvl1pPr>
              <a:defRPr/>
            </a:lvl1pPr>
          </a:lstStyle>
          <a:p>
            <a:r>
              <a:rPr lang="en-US" smtClean="0"/>
              <a:t>3/4/14</a:t>
            </a:r>
            <a:endParaRPr lang="en-US" dirty="0"/>
          </a:p>
        </p:txBody>
      </p:sp>
      <p:sp>
        <p:nvSpPr>
          <p:cNvPr id="9" name="Text Placeholder 8"/>
          <p:cNvSpPr>
            <a:spLocks noGrp="1"/>
          </p:cNvSpPr>
          <p:nvPr>
            <p:ph type="body" sz="quarter" idx="13" hasCustomPrompt="1"/>
          </p:nvPr>
        </p:nvSpPr>
        <p:spPr>
          <a:xfrm>
            <a:off x="609600" y="571500"/>
            <a:ext cx="8001000" cy="228600"/>
          </a:xfrm>
        </p:spPr>
        <p:txBody>
          <a:bodyPr lIns="0" tIns="0" rIns="0" bIns="0" anchor="ctr" anchorCtr="0"/>
          <a:lstStyle>
            <a:lvl1pPr marL="0" indent="0">
              <a:buNone/>
              <a:defRPr sz="1600" b="1" i="0" cap="all" baseline="0">
                <a:solidFill>
                  <a:srgbClr val="B99B49"/>
                </a:solidFill>
              </a:defRPr>
            </a:lvl1pPr>
          </a:lstStyle>
          <a:p>
            <a:pPr lvl="0"/>
            <a:r>
              <a:rPr lang="en-US" dirty="0" smtClean="0"/>
              <a:t>Click to edit Heading</a:t>
            </a:r>
          </a:p>
        </p:txBody>
      </p:sp>
    </p:spTree>
    <p:extLst>
      <p:ext uri="{BB962C8B-B14F-4D97-AF65-F5344CB8AC3E}">
        <p14:creationId xmlns="" xmlns:p14="http://schemas.microsoft.com/office/powerpoint/2010/main" xmlns:mv="urn:schemas-microsoft-com:mac:vml" xmlns:mc="http://schemas.openxmlformats.org/markup-compatibility/2006" val="181032788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524000"/>
            <a:ext cx="3886200" cy="3238500"/>
          </a:xfrm>
        </p:spPr>
        <p:txBody>
          <a:bodyPr/>
          <a:lstStyle>
            <a:lvl1pPr marL="342900" indent="-342900">
              <a:buClr>
                <a:srgbClr val="B99B49"/>
              </a:buClr>
              <a:buFont typeface="Wingdings" charset="2"/>
              <a:buChar char="§"/>
              <a:defRPr sz="2400"/>
            </a:lvl1pPr>
            <a:lvl2pPr marL="742950" indent="-285750">
              <a:buClr>
                <a:srgbClr val="B99B49"/>
              </a:buClr>
              <a:buFont typeface="Lucida Grande"/>
              <a:buChar char="»"/>
              <a:defRPr sz="1800"/>
            </a:lvl2pPr>
            <a:lvl3pPr marL="1143000" indent="-228600">
              <a:buClr>
                <a:srgbClr val="B99B49"/>
              </a:buClr>
              <a:buFont typeface="Wingdings" charset="2"/>
              <a:buChar char="§"/>
              <a:defRPr sz="1800"/>
            </a:lvl3pPr>
            <a:lvl4pPr marL="1600200" indent="-228600">
              <a:buClr>
                <a:srgbClr val="B99B49"/>
              </a:buClr>
              <a:buFont typeface="Lucida Grande"/>
              <a:buChar char="»"/>
              <a:defRPr sz="1800"/>
            </a:lvl4pPr>
            <a:lvl5pPr marL="2057400" indent="-228600">
              <a:buClr>
                <a:srgbClr val="B99B49"/>
              </a:buClr>
              <a:buFont typeface="Wingdings" charset="2"/>
              <a:buChar cha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524000"/>
            <a:ext cx="3886200" cy="3238500"/>
          </a:xfrm>
        </p:spPr>
        <p:txBody>
          <a:bodyPr/>
          <a:lstStyle>
            <a:lvl1pPr marL="342900" indent="-342900">
              <a:buClr>
                <a:srgbClr val="B99B49"/>
              </a:buClr>
              <a:buFont typeface="Wingdings" charset="2"/>
              <a:buChar char="§"/>
              <a:defRPr sz="2400"/>
            </a:lvl1pPr>
            <a:lvl2pPr marL="742950" indent="-285750">
              <a:buClr>
                <a:srgbClr val="B99B49"/>
              </a:buClr>
              <a:buFont typeface="Lucida Grande"/>
              <a:buChar char="»"/>
              <a:defRPr sz="1800"/>
            </a:lvl2pPr>
            <a:lvl3pPr marL="1143000" indent="-228600">
              <a:buClr>
                <a:srgbClr val="B99B49"/>
              </a:buClr>
              <a:buFont typeface="Wingdings" charset="2"/>
              <a:buChar char="§"/>
              <a:defRPr sz="1800"/>
            </a:lvl3pPr>
            <a:lvl4pPr marL="1600200" indent="-228600">
              <a:buClr>
                <a:srgbClr val="B99B49"/>
              </a:buClr>
              <a:buFont typeface="Lucida Grande"/>
              <a:buChar char="»"/>
              <a:defRPr sz="1800"/>
            </a:lvl4pPr>
            <a:lvl5pPr marL="2057400" indent="-228600">
              <a:buClr>
                <a:srgbClr val="B99B49"/>
              </a:buClr>
              <a:buFont typeface="Wingdings" charset="2"/>
              <a:buChar cha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5"/>
          <p:cNvSpPr>
            <a:spLocks noGrp="1" noChangeArrowheads="1"/>
          </p:cNvSpPr>
          <p:nvPr>
            <p:ph type="ftr" sz="quarter" idx="10"/>
          </p:nvPr>
        </p:nvSpPr>
        <p:spPr>
          <a:ln/>
        </p:spPr>
        <p:txBody>
          <a:bodyPr/>
          <a:lstStyle>
            <a:lvl1pPr>
              <a:defRPr/>
            </a:lvl1pPr>
          </a:lstStyle>
          <a:p>
            <a:r>
              <a:rPr lang="en-US" smtClean="0"/>
              <a:t>A Guide to GRE Preparation</a:t>
            </a:r>
            <a:endParaRPr lang="en-US"/>
          </a:p>
        </p:txBody>
      </p:sp>
      <p:sp>
        <p:nvSpPr>
          <p:cNvPr id="6" name="Rectangle 6"/>
          <p:cNvSpPr>
            <a:spLocks noGrp="1" noChangeArrowheads="1"/>
          </p:cNvSpPr>
          <p:nvPr>
            <p:ph type="sldNum" sz="quarter" idx="11"/>
          </p:nvPr>
        </p:nvSpPr>
        <p:spPr>
          <a:ln/>
        </p:spPr>
        <p:txBody>
          <a:bodyPr/>
          <a:lstStyle>
            <a:lvl1pPr>
              <a:defRPr/>
            </a:lvl1pPr>
          </a:lstStyle>
          <a:p>
            <a:fld id="{D7C5EAAF-A4DC-4B47-A05B-449AA1DDE4BD}" type="slidenum">
              <a:rPr lang="en-US"/>
              <a:pPr/>
              <a:t>‹#›</a:t>
            </a:fld>
            <a:endParaRPr lang="en-US"/>
          </a:p>
        </p:txBody>
      </p:sp>
      <p:sp>
        <p:nvSpPr>
          <p:cNvPr id="7" name="Rectangle 18"/>
          <p:cNvSpPr>
            <a:spLocks noGrp="1" noChangeArrowheads="1"/>
          </p:cNvSpPr>
          <p:nvPr>
            <p:ph type="dt" sz="half" idx="12"/>
          </p:nvPr>
        </p:nvSpPr>
        <p:spPr>
          <a:ln/>
        </p:spPr>
        <p:txBody>
          <a:bodyPr/>
          <a:lstStyle>
            <a:lvl1pPr>
              <a:defRPr/>
            </a:lvl1pPr>
          </a:lstStyle>
          <a:p>
            <a:r>
              <a:rPr lang="en-US" smtClean="0"/>
              <a:t>3/4/14</a:t>
            </a:r>
            <a:endParaRPr lang="en-US"/>
          </a:p>
        </p:txBody>
      </p:sp>
      <p:sp>
        <p:nvSpPr>
          <p:cNvPr id="8" name="Title 1"/>
          <p:cNvSpPr>
            <a:spLocks noGrp="1"/>
          </p:cNvSpPr>
          <p:nvPr>
            <p:ph type="title" hasCustomPrompt="1"/>
          </p:nvPr>
        </p:nvSpPr>
        <p:spPr>
          <a:xfrm>
            <a:off x="609600" y="838200"/>
            <a:ext cx="8001000" cy="571500"/>
          </a:xfrm>
        </p:spPr>
        <p:txBody>
          <a:bodyPr lIns="0"/>
          <a:lstStyle>
            <a:lvl1pPr>
              <a:defRPr sz="3400"/>
            </a:lvl1pPr>
          </a:lstStyle>
          <a:p>
            <a:r>
              <a:rPr lang="en-US" dirty="0" smtClean="0"/>
              <a:t>Click to edit Subhead</a:t>
            </a:r>
            <a:endParaRPr lang="en-US" dirty="0"/>
          </a:p>
        </p:txBody>
      </p:sp>
      <p:sp>
        <p:nvSpPr>
          <p:cNvPr id="9" name="Text Placeholder 8"/>
          <p:cNvSpPr>
            <a:spLocks noGrp="1"/>
          </p:cNvSpPr>
          <p:nvPr>
            <p:ph type="body" sz="quarter" idx="13" hasCustomPrompt="1"/>
          </p:nvPr>
        </p:nvSpPr>
        <p:spPr>
          <a:xfrm>
            <a:off x="609600" y="571500"/>
            <a:ext cx="8001000" cy="228600"/>
          </a:xfrm>
        </p:spPr>
        <p:txBody>
          <a:bodyPr lIns="0" tIns="0" rIns="0" bIns="0" anchor="ctr" anchorCtr="0"/>
          <a:lstStyle>
            <a:lvl1pPr marL="0" indent="0">
              <a:buNone/>
              <a:defRPr sz="1600" b="1" i="0" cap="all" baseline="0">
                <a:solidFill>
                  <a:srgbClr val="B99B49"/>
                </a:solidFill>
              </a:defRPr>
            </a:lvl1pPr>
          </a:lstStyle>
          <a:p>
            <a:pPr lvl="0"/>
            <a:r>
              <a:rPr lang="en-US" dirty="0" smtClean="0"/>
              <a:t>Click to edit Heading</a:t>
            </a:r>
          </a:p>
        </p:txBody>
      </p:sp>
    </p:spTree>
    <p:extLst>
      <p:ext uri="{BB962C8B-B14F-4D97-AF65-F5344CB8AC3E}">
        <p14:creationId xmlns="" xmlns:p14="http://schemas.microsoft.com/office/powerpoint/2010/main" xmlns:mv="urn:schemas-microsoft-com:mac:vml" xmlns:mc="http://schemas.openxmlformats.org/markup-compatibility/2006" val="32475475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r>
              <a:rPr lang="en-US" smtClean="0"/>
              <a:t>A Guide to GRE Preparation</a:t>
            </a:r>
            <a:endParaRPr lang="en-US"/>
          </a:p>
        </p:txBody>
      </p:sp>
      <p:sp>
        <p:nvSpPr>
          <p:cNvPr id="4" name="Rectangle 6"/>
          <p:cNvSpPr>
            <a:spLocks noGrp="1" noChangeArrowheads="1"/>
          </p:cNvSpPr>
          <p:nvPr>
            <p:ph type="sldNum" sz="quarter" idx="11"/>
          </p:nvPr>
        </p:nvSpPr>
        <p:spPr>
          <a:ln/>
        </p:spPr>
        <p:txBody>
          <a:bodyPr/>
          <a:lstStyle>
            <a:lvl1pPr>
              <a:defRPr/>
            </a:lvl1pPr>
          </a:lstStyle>
          <a:p>
            <a:fld id="{8C17B027-94AA-734A-ACC9-170E40BA2B18}" type="slidenum">
              <a:rPr lang="en-US"/>
              <a:pPr/>
              <a:t>‹#›</a:t>
            </a:fld>
            <a:endParaRPr lang="en-US"/>
          </a:p>
        </p:txBody>
      </p:sp>
      <p:sp>
        <p:nvSpPr>
          <p:cNvPr id="5" name="Rectangle 18"/>
          <p:cNvSpPr>
            <a:spLocks noGrp="1" noChangeArrowheads="1"/>
          </p:cNvSpPr>
          <p:nvPr>
            <p:ph type="dt" sz="half" idx="12"/>
          </p:nvPr>
        </p:nvSpPr>
        <p:spPr>
          <a:ln/>
        </p:spPr>
        <p:txBody>
          <a:bodyPr/>
          <a:lstStyle>
            <a:lvl1pPr>
              <a:defRPr/>
            </a:lvl1pPr>
          </a:lstStyle>
          <a:p>
            <a:r>
              <a:rPr lang="en-US" smtClean="0"/>
              <a:t>3/4/14</a:t>
            </a:r>
            <a:endParaRPr lang="en-US"/>
          </a:p>
        </p:txBody>
      </p:sp>
    </p:spTree>
    <p:extLst>
      <p:ext uri="{BB962C8B-B14F-4D97-AF65-F5344CB8AC3E}">
        <p14:creationId xmlns="" xmlns:p14="http://schemas.microsoft.com/office/powerpoint/2010/main" xmlns:mv="urn:schemas-microsoft-com:mac:vml" xmlns:mc="http://schemas.openxmlformats.org/markup-compatibility/2006" val="117985772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r>
              <a:rPr lang="en-US" smtClean="0"/>
              <a:t>A Guide to GRE Preparation</a:t>
            </a:r>
            <a:endParaRPr lang="en-US"/>
          </a:p>
        </p:txBody>
      </p:sp>
      <p:sp>
        <p:nvSpPr>
          <p:cNvPr id="3" name="Rectangle 6"/>
          <p:cNvSpPr>
            <a:spLocks noGrp="1" noChangeArrowheads="1"/>
          </p:cNvSpPr>
          <p:nvPr>
            <p:ph type="sldNum" sz="quarter" idx="11"/>
          </p:nvPr>
        </p:nvSpPr>
        <p:spPr>
          <a:ln/>
        </p:spPr>
        <p:txBody>
          <a:bodyPr/>
          <a:lstStyle>
            <a:lvl1pPr>
              <a:defRPr/>
            </a:lvl1pPr>
          </a:lstStyle>
          <a:p>
            <a:fld id="{CC9B0832-ECD8-1F4A-ACBB-61CA5D9140CF}" type="slidenum">
              <a:rPr lang="en-US"/>
              <a:pPr/>
              <a:t>‹#›</a:t>
            </a:fld>
            <a:endParaRPr lang="en-US"/>
          </a:p>
        </p:txBody>
      </p:sp>
      <p:sp>
        <p:nvSpPr>
          <p:cNvPr id="4" name="Rectangle 18"/>
          <p:cNvSpPr>
            <a:spLocks noGrp="1" noChangeArrowheads="1"/>
          </p:cNvSpPr>
          <p:nvPr>
            <p:ph type="dt" sz="half" idx="12"/>
          </p:nvPr>
        </p:nvSpPr>
        <p:spPr>
          <a:ln/>
        </p:spPr>
        <p:txBody>
          <a:bodyPr/>
          <a:lstStyle>
            <a:lvl1pPr>
              <a:defRPr/>
            </a:lvl1pPr>
          </a:lstStyle>
          <a:p>
            <a:r>
              <a:rPr lang="en-US" smtClean="0"/>
              <a:t>3/4/14</a:t>
            </a:r>
            <a:endParaRPr lang="en-US"/>
          </a:p>
        </p:txBody>
      </p:sp>
    </p:spTree>
    <p:extLst>
      <p:ext uri="{BB962C8B-B14F-4D97-AF65-F5344CB8AC3E}">
        <p14:creationId xmlns="" xmlns:p14="http://schemas.microsoft.com/office/powerpoint/2010/main" xmlns:mv="urn:schemas-microsoft-com:mac:vml" xmlns:mc="http://schemas.openxmlformats.org/markup-compatibility/2006" val="178010727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xmlns:mv="urn:schemas-microsoft-com:mac:vml" xmlns:mc="http://schemas.openxmlformats.org/markup-compatibility/2006" val="3686464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F0F0"/>
        </a:solidFill>
        <a:effectLst/>
      </p:bgPr>
    </p:bg>
    <p:spTree>
      <p:nvGrpSpPr>
        <p:cNvPr id="1" name=""/>
        <p:cNvGrpSpPr/>
        <p:nvPr/>
      </p:nvGrpSpPr>
      <p:grpSpPr>
        <a:xfrm>
          <a:off x="0" y="0"/>
          <a:ext cx="0" cy="0"/>
          <a:chOff x="0" y="0"/>
          <a:chExt cx="0" cy="0"/>
        </a:xfrm>
      </p:grpSpPr>
      <p:sp>
        <p:nvSpPr>
          <p:cNvPr id="3" name="Rounded Rectangle 2"/>
          <p:cNvSpPr/>
          <p:nvPr/>
        </p:nvSpPr>
        <p:spPr bwMode="auto">
          <a:xfrm>
            <a:off x="-152400" y="5219700"/>
            <a:ext cx="9448800" cy="381000"/>
          </a:xfrm>
          <a:prstGeom prst="roundRect">
            <a:avLst>
              <a:gd name="adj" fmla="val 0"/>
            </a:avLst>
          </a:prstGeom>
          <a:gradFill flip="none" rotWithShape="1">
            <a:gsLst>
              <a:gs pos="76000">
                <a:schemeClr val="tx1"/>
              </a:gs>
              <a:gs pos="40000">
                <a:schemeClr val="tx1">
                  <a:alpha val="10000"/>
                </a:schemeClr>
              </a:gs>
            </a:gsLst>
            <a:lin ang="0" scaled="1"/>
            <a:tileRect/>
          </a:gra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charset="0"/>
              <a:ea typeface="Osaka" charset="-128"/>
              <a:cs typeface="Osaka" charset="-128"/>
            </a:endParaRPr>
          </a:p>
        </p:txBody>
      </p:sp>
      <p:pic>
        <p:nvPicPr>
          <p:cNvPr id="2" name="Picture 1"/>
          <p:cNvPicPr>
            <a:picLocks noChangeAspect="1"/>
          </p:cNvPicPr>
          <p:nvPr/>
        </p:nvPicPr>
        <p:blipFill>
          <a:blip r:embed="rId9">
            <a:extLst>
              <a:ext uri="{28A0092B-C50C-407E-A947-70E740481C1C}">
                <a14:useLocalDpi xmlns="" xmlns:a14="http://schemas.microsoft.com/office/drawing/2010/main" xmlns:mv="urn:schemas-microsoft-com:mac:vml" xmlns:mc="http://schemas.openxmlformats.org/markup-compatibility/2006" val="0"/>
              </a:ext>
            </a:extLst>
          </a:blip>
          <a:stretch>
            <a:fillRect/>
          </a:stretch>
        </p:blipFill>
        <p:spPr>
          <a:xfrm>
            <a:off x="6629400" y="5269627"/>
            <a:ext cx="1970032" cy="292458"/>
          </a:xfrm>
          <a:prstGeom prst="rect">
            <a:avLst/>
          </a:prstGeom>
        </p:spPr>
      </p:pic>
      <p:sp>
        <p:nvSpPr>
          <p:cNvPr id="1034" name="Rectangle 10"/>
          <p:cNvSpPr>
            <a:spLocks noChangeArrowheads="1"/>
          </p:cNvSpPr>
          <p:nvPr/>
        </p:nvSpPr>
        <p:spPr bwMode="auto">
          <a:xfrm>
            <a:off x="0" y="-35719"/>
            <a:ext cx="8839200" cy="289719"/>
          </a:xfrm>
          <a:prstGeom prst="rect">
            <a:avLst/>
          </a:prstGeom>
          <a:gradFill rotWithShape="0">
            <a:gsLst>
              <a:gs pos="0">
                <a:srgbClr val="333333"/>
              </a:gs>
              <a:gs pos="100000">
                <a:schemeClr val="tx1"/>
              </a:gs>
            </a:gsLst>
            <a:lin ang="5400000" scaled="1"/>
          </a:gradFill>
          <a:ln w="9525">
            <a:noFill/>
            <a:miter lim="800000"/>
            <a:headEnd/>
            <a:tailEnd/>
          </a:ln>
          <a:effectLst/>
        </p:spPr>
        <p:txBody>
          <a:bodyPr wrap="none" anchor="ctr" anchorCtr="0"/>
          <a:lstStyle/>
          <a:p>
            <a:endParaRPr lang="en-US"/>
          </a:p>
        </p:txBody>
      </p:sp>
      <p:sp>
        <p:nvSpPr>
          <p:cNvPr id="1027" name="Rectangle 2"/>
          <p:cNvSpPr>
            <a:spLocks noGrp="1" noChangeArrowheads="1"/>
          </p:cNvSpPr>
          <p:nvPr>
            <p:ph type="title"/>
          </p:nvPr>
        </p:nvSpPr>
        <p:spPr bwMode="auto">
          <a:xfrm>
            <a:off x="609600" y="838200"/>
            <a:ext cx="8001000" cy="571500"/>
          </a:xfrm>
          <a:prstGeom prst="rect">
            <a:avLst/>
          </a:prstGeom>
          <a:noFill/>
          <a:ln>
            <a:noFill/>
          </a:ln>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0" tIns="45720" rIns="91440" bIns="45720" numCol="1" anchor="t" anchorCtr="0" compatLnSpc="1">
            <a:prstTxWarp prst="textNoShape">
              <a:avLst/>
            </a:prstTxWarp>
          </a:bodyPr>
          <a:lstStyle/>
          <a:p>
            <a:pPr lvl="0"/>
            <a:r>
              <a:rPr lang="en-US" dirty="0" smtClean="0"/>
              <a:t>Click to edit heading</a:t>
            </a:r>
            <a:endParaRPr lang="en-US" dirty="0"/>
          </a:p>
        </p:txBody>
      </p:sp>
      <p:sp>
        <p:nvSpPr>
          <p:cNvPr id="1028" name="Rectangle 3"/>
          <p:cNvSpPr>
            <a:spLocks noGrp="1" noChangeArrowheads="1"/>
          </p:cNvSpPr>
          <p:nvPr>
            <p:ph type="body" idx="1"/>
          </p:nvPr>
        </p:nvSpPr>
        <p:spPr bwMode="auto">
          <a:xfrm>
            <a:off x="609600" y="1524000"/>
            <a:ext cx="8001000" cy="3238500"/>
          </a:xfrm>
          <a:prstGeom prst="rect">
            <a:avLst/>
          </a:prstGeom>
          <a:noFill/>
          <a:ln>
            <a:noFill/>
          </a:ln>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0" tIns="45720" rIns="91440" bIns="45720" numCol="1" anchor="t" anchorCtr="0" compatLnSpc="1">
            <a:prstTxWarp prst="textNoShape">
              <a:avLst/>
            </a:prstTxWarp>
          </a:bodyPr>
          <a:lstStyle/>
          <a:p>
            <a:pPr lvl="0"/>
            <a:r>
              <a:rPr lang="en-US" dirty="0"/>
              <a:t>Click to edit </a:t>
            </a:r>
            <a:r>
              <a:rPr lang="en-US" dirty="0" smtClean="0"/>
              <a:t>content</a:t>
            </a:r>
            <a:endParaRPr lang="en-US" dirty="0"/>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Rectangle 5"/>
          <p:cNvSpPr>
            <a:spLocks noGrp="1" noChangeArrowheads="1"/>
          </p:cNvSpPr>
          <p:nvPr>
            <p:ph type="ftr" sz="quarter" idx="3"/>
          </p:nvPr>
        </p:nvSpPr>
        <p:spPr bwMode="auto">
          <a:xfrm>
            <a:off x="76200" y="-38100"/>
            <a:ext cx="5638800" cy="304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800" kern="0" cap="all" spc="100">
                <a:solidFill>
                  <a:srgbClr val="CFBA7D"/>
                </a:solidFill>
                <a:latin typeface="Arial" charset="0"/>
              </a:defRPr>
            </a:lvl1pPr>
          </a:lstStyle>
          <a:p>
            <a:r>
              <a:rPr lang="en-US" smtClean="0"/>
              <a:t>A Guide to GRE Preparation</a:t>
            </a:r>
            <a:endParaRPr lang="en-US" dirty="0"/>
          </a:p>
        </p:txBody>
      </p:sp>
      <p:sp>
        <p:nvSpPr>
          <p:cNvPr id="1042" name="Rectangle 18"/>
          <p:cNvSpPr>
            <a:spLocks noGrp="1" noChangeArrowheads="1"/>
          </p:cNvSpPr>
          <p:nvPr>
            <p:ph type="dt" sz="half" idx="2"/>
          </p:nvPr>
        </p:nvSpPr>
        <p:spPr bwMode="auto">
          <a:xfrm>
            <a:off x="6553200" y="-38100"/>
            <a:ext cx="2057400" cy="304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800">
                <a:solidFill>
                  <a:srgbClr val="808080"/>
                </a:solidFill>
                <a:latin typeface="Arial" charset="0"/>
              </a:defRPr>
            </a:lvl1pPr>
          </a:lstStyle>
          <a:p>
            <a:r>
              <a:rPr lang="en-US" smtClean="0"/>
              <a:t>3/4/14</a:t>
            </a:r>
            <a:endParaRPr lang="en-US" dirty="0"/>
          </a:p>
        </p:txBody>
      </p:sp>
      <p:sp>
        <p:nvSpPr>
          <p:cNvPr id="11" name="Rectangle 10"/>
          <p:cNvSpPr>
            <a:spLocks noChangeArrowheads="1"/>
          </p:cNvSpPr>
          <p:nvPr/>
        </p:nvSpPr>
        <p:spPr bwMode="auto">
          <a:xfrm>
            <a:off x="8839200" y="-35719"/>
            <a:ext cx="304800" cy="289719"/>
          </a:xfrm>
          <a:prstGeom prst="rect">
            <a:avLst/>
          </a:prstGeom>
          <a:solidFill>
            <a:srgbClr val="CFBA7D"/>
          </a:solidFill>
          <a:ln w="9525">
            <a:noFill/>
            <a:miter lim="800000"/>
            <a:headEnd/>
            <a:tailEnd/>
          </a:ln>
          <a:effectLst/>
        </p:spPr>
        <p:txBody>
          <a:bodyPr wrap="none" anchor="ctr" anchorCtr="0"/>
          <a:lstStyle/>
          <a:p>
            <a:endParaRPr lang="en-US"/>
          </a:p>
        </p:txBody>
      </p:sp>
      <p:sp>
        <p:nvSpPr>
          <p:cNvPr id="1030" name="Rectangle 6"/>
          <p:cNvSpPr>
            <a:spLocks noGrp="1" noChangeArrowheads="1"/>
          </p:cNvSpPr>
          <p:nvPr>
            <p:ph type="sldNum" sz="quarter" idx="4"/>
          </p:nvPr>
        </p:nvSpPr>
        <p:spPr bwMode="auto">
          <a:xfrm>
            <a:off x="8839200" y="-38100"/>
            <a:ext cx="304800" cy="304800"/>
          </a:xfrm>
          <a:prstGeom prst="rect">
            <a:avLst/>
          </a:prstGeom>
          <a:noFill/>
          <a:ln w="9525">
            <a:noFill/>
            <a:miter lim="800000"/>
            <a:headEnd/>
            <a:tailEnd/>
          </a:ln>
          <a:effectLst/>
        </p:spPr>
        <p:txBody>
          <a:bodyPr vert="horz" wrap="none" lIns="91440" tIns="45720" rIns="91440" bIns="45720" numCol="1" anchor="ctr" anchorCtr="1" compatLnSpc="1">
            <a:prstTxWarp prst="textNoShape">
              <a:avLst/>
            </a:prstTxWarp>
          </a:bodyPr>
          <a:lstStyle>
            <a:lvl1pPr algn="r">
              <a:defRPr sz="1200" b="0">
                <a:solidFill>
                  <a:schemeClr val="bg1"/>
                </a:solidFill>
                <a:latin typeface="Arial" charset="0"/>
              </a:defRPr>
            </a:lvl1pPr>
          </a:lstStyle>
          <a:p>
            <a:fld id="{2577227C-FE81-1C4D-9648-168F6ADCE5D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5" r:id="rId2"/>
    <p:sldLayoutId id="2147483661" r:id="rId3"/>
    <p:sldLayoutId id="2147483672" r:id="rId4"/>
    <p:sldLayoutId id="2147483663" r:id="rId5"/>
    <p:sldLayoutId id="2147483665" r:id="rId6"/>
    <p:sldLayoutId id="2147483666" r:id="rId7"/>
  </p:sldLayoutIdLst>
  <p:timing>
    <p:tnLst>
      <p:par>
        <p:cTn id="1" dur="indefinite" restart="never" nodeType="tmRoot"/>
      </p:par>
    </p:tnLst>
  </p:timing>
  <p:hf hdr="0"/>
  <p:txStyles>
    <p:titleStyle>
      <a:lvl1pPr algn="l" rtl="0" eaLnBrk="1" fontAlgn="base" hangingPunct="1">
        <a:spcBef>
          <a:spcPct val="0"/>
        </a:spcBef>
        <a:spcAft>
          <a:spcPct val="0"/>
        </a:spcAft>
        <a:defRPr sz="3400" baseline="0">
          <a:solidFill>
            <a:schemeClr val="tx1"/>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ea typeface="Osaka" charset="-128"/>
          <a:cs typeface="Osaka" charset="-128"/>
        </a:defRPr>
      </a:lvl2pPr>
      <a:lvl3pPr algn="l" rtl="0" eaLnBrk="1" fontAlgn="base" hangingPunct="1">
        <a:spcBef>
          <a:spcPct val="0"/>
        </a:spcBef>
        <a:spcAft>
          <a:spcPct val="0"/>
        </a:spcAft>
        <a:defRPr sz="3600">
          <a:solidFill>
            <a:schemeClr val="tx1"/>
          </a:solidFill>
          <a:latin typeface="Arial" charset="0"/>
          <a:ea typeface="Osaka" charset="-128"/>
          <a:cs typeface="Osaka" charset="-128"/>
        </a:defRPr>
      </a:lvl3pPr>
      <a:lvl4pPr algn="l" rtl="0" eaLnBrk="1" fontAlgn="base" hangingPunct="1">
        <a:spcBef>
          <a:spcPct val="0"/>
        </a:spcBef>
        <a:spcAft>
          <a:spcPct val="0"/>
        </a:spcAft>
        <a:defRPr sz="3600">
          <a:solidFill>
            <a:schemeClr val="tx1"/>
          </a:solidFill>
          <a:latin typeface="Arial" charset="0"/>
          <a:ea typeface="Osaka" charset="-128"/>
          <a:cs typeface="Osaka" charset="-128"/>
        </a:defRPr>
      </a:lvl4pPr>
      <a:lvl5pPr algn="l" rtl="0" eaLnBrk="1" fontAlgn="base" hangingPunct="1">
        <a:spcBef>
          <a:spcPct val="0"/>
        </a:spcBef>
        <a:spcAft>
          <a:spcPct val="0"/>
        </a:spcAft>
        <a:defRPr sz="3600">
          <a:solidFill>
            <a:schemeClr val="tx1"/>
          </a:solidFill>
          <a:latin typeface="Arial" charset="0"/>
          <a:ea typeface="Osaka" charset="-128"/>
          <a:cs typeface="Osaka" charset="-128"/>
        </a:defRPr>
      </a:lvl5pPr>
      <a:lvl6pPr marL="457200" algn="l" rtl="0" eaLnBrk="1" fontAlgn="base" hangingPunct="1">
        <a:spcBef>
          <a:spcPct val="0"/>
        </a:spcBef>
        <a:spcAft>
          <a:spcPct val="0"/>
        </a:spcAft>
        <a:defRPr sz="3600">
          <a:solidFill>
            <a:schemeClr val="tx1"/>
          </a:solidFill>
          <a:latin typeface="Arial" charset="0"/>
          <a:ea typeface="Osaka" charset="-128"/>
          <a:cs typeface="Osaka" charset="-128"/>
        </a:defRPr>
      </a:lvl6pPr>
      <a:lvl7pPr marL="914400" algn="l" rtl="0" eaLnBrk="1" fontAlgn="base" hangingPunct="1">
        <a:spcBef>
          <a:spcPct val="0"/>
        </a:spcBef>
        <a:spcAft>
          <a:spcPct val="0"/>
        </a:spcAft>
        <a:defRPr sz="3600">
          <a:solidFill>
            <a:schemeClr val="tx1"/>
          </a:solidFill>
          <a:latin typeface="Arial" charset="0"/>
          <a:ea typeface="Osaka" charset="-128"/>
          <a:cs typeface="Osaka" charset="-128"/>
        </a:defRPr>
      </a:lvl7pPr>
      <a:lvl8pPr marL="1371600" algn="l" rtl="0" eaLnBrk="1" fontAlgn="base" hangingPunct="1">
        <a:spcBef>
          <a:spcPct val="0"/>
        </a:spcBef>
        <a:spcAft>
          <a:spcPct val="0"/>
        </a:spcAft>
        <a:defRPr sz="3600">
          <a:solidFill>
            <a:schemeClr val="tx1"/>
          </a:solidFill>
          <a:latin typeface="Arial" charset="0"/>
          <a:ea typeface="Osaka" charset="-128"/>
          <a:cs typeface="Osaka" charset="-128"/>
        </a:defRPr>
      </a:lvl8pPr>
      <a:lvl9pPr marL="1828800" algn="l" rtl="0" eaLnBrk="1" fontAlgn="base" hangingPunct="1">
        <a:spcBef>
          <a:spcPct val="0"/>
        </a:spcBef>
        <a:spcAft>
          <a:spcPct val="0"/>
        </a:spcAft>
        <a:defRPr sz="3600">
          <a:solidFill>
            <a:schemeClr val="tx1"/>
          </a:solidFill>
          <a:latin typeface="Arial" charset="0"/>
          <a:ea typeface="Osaka" charset="-128"/>
          <a:cs typeface="Osaka" charset="-128"/>
        </a:defRPr>
      </a:lvl9pPr>
    </p:titleStyle>
    <p:bodyStyle>
      <a:lvl1pPr marL="342900" indent="-342900" algn="l" rtl="0" eaLnBrk="1" fontAlgn="base" hangingPunct="1">
        <a:spcBef>
          <a:spcPts val="1000"/>
        </a:spcBef>
        <a:spcAft>
          <a:spcPct val="0"/>
        </a:spcAft>
        <a:buClr>
          <a:srgbClr val="B99B49"/>
        </a:buClr>
        <a:buFont typeface="Wingdings" charset="0"/>
        <a:buChar char="§"/>
        <a:defRPr sz="2400">
          <a:solidFill>
            <a:schemeClr val="tx1"/>
          </a:solidFill>
          <a:latin typeface="+mn-lt"/>
          <a:ea typeface="+mn-ea"/>
          <a:cs typeface="+mn-cs"/>
        </a:defRPr>
      </a:lvl1pPr>
      <a:lvl2pPr marL="742950" indent="-285750" algn="l" rtl="0" eaLnBrk="1" fontAlgn="base" hangingPunct="1">
        <a:spcBef>
          <a:spcPts val="1000"/>
        </a:spcBef>
        <a:spcAft>
          <a:spcPct val="0"/>
        </a:spcAft>
        <a:buClr>
          <a:srgbClr val="B99B49"/>
        </a:buClr>
        <a:buFont typeface="Wingdings" charset="2"/>
        <a:buChar char="Ø"/>
        <a:defRPr>
          <a:solidFill>
            <a:schemeClr val="tx1"/>
          </a:solidFill>
          <a:latin typeface="+mn-lt"/>
          <a:ea typeface="+mn-ea"/>
          <a:cs typeface="+mn-cs"/>
        </a:defRPr>
      </a:lvl2pPr>
      <a:lvl3pPr marL="1143000" indent="-228600" algn="l" rtl="0" eaLnBrk="1" fontAlgn="base" hangingPunct="1">
        <a:spcBef>
          <a:spcPts val="1000"/>
        </a:spcBef>
        <a:spcAft>
          <a:spcPct val="0"/>
        </a:spcAft>
        <a:buClr>
          <a:srgbClr val="B99B49"/>
        </a:buClr>
        <a:buFont typeface="Wingdings" charset="2"/>
        <a:buChar char=""/>
        <a:defRPr>
          <a:solidFill>
            <a:schemeClr val="tx1"/>
          </a:solidFill>
          <a:latin typeface="+mn-lt"/>
          <a:ea typeface="+mn-ea"/>
          <a:cs typeface="+mn-cs"/>
        </a:defRPr>
      </a:lvl3pPr>
      <a:lvl4pPr marL="1600200" indent="-228600" algn="l" rtl="0" eaLnBrk="1" fontAlgn="base" hangingPunct="1">
        <a:spcBef>
          <a:spcPts val="1000"/>
        </a:spcBef>
        <a:spcAft>
          <a:spcPct val="0"/>
        </a:spcAft>
        <a:buClr>
          <a:srgbClr val="B99B49"/>
        </a:buClr>
        <a:buFont typeface="Arial"/>
        <a:buChar char="•"/>
        <a:defRPr>
          <a:solidFill>
            <a:schemeClr val="tx1"/>
          </a:solidFill>
          <a:latin typeface="+mn-lt"/>
          <a:ea typeface="+mn-ea"/>
          <a:cs typeface="+mn-cs"/>
        </a:defRPr>
      </a:lvl4pPr>
      <a:lvl5pPr marL="2057400" indent="-228600" algn="l" rtl="0" eaLnBrk="1" fontAlgn="base" hangingPunct="1">
        <a:spcBef>
          <a:spcPts val="1000"/>
        </a:spcBef>
        <a:spcAft>
          <a:spcPct val="0"/>
        </a:spcAft>
        <a:buClr>
          <a:srgbClr val="B99B49"/>
        </a:buClr>
        <a:buFont typeface="Wingdings" charset="2"/>
        <a:buChar char="§"/>
        <a:defRPr>
          <a:solidFill>
            <a:schemeClr val="tx1"/>
          </a:solidFill>
          <a:latin typeface="+mn-lt"/>
          <a:ea typeface="+mn-ea"/>
          <a:cs typeface="+mn-cs"/>
        </a:defRPr>
      </a:lvl5pPr>
      <a:lvl6pPr marL="2514600" indent="-22860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6pPr>
      <a:lvl7pPr marL="2971800" indent="-22860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7pPr>
      <a:lvl8pPr marL="3429000" indent="-22860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8pPr>
      <a:lvl9pPr marL="3886200" indent="-22860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bwMode="auto">
          <a:xfrm>
            <a:off x="609600" y="635000"/>
            <a:ext cx="8001000" cy="571500"/>
          </a:xfrm>
          <a:prstGeom prst="rect">
            <a:avLst/>
          </a:prstGeom>
          <a:noFill/>
          <a:ln>
            <a:noFill/>
          </a:ln>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0" tIns="45720" rIns="91440" bIns="45720" numCol="1" anchor="t" anchorCtr="0" compatLnSpc="1">
            <a:prstTxWarp prst="textNoShape">
              <a:avLst/>
            </a:prstTxWarp>
          </a:bodyPr>
          <a:lstStyle/>
          <a:p>
            <a:pPr lvl="0"/>
            <a:r>
              <a:rPr lang="en-US" dirty="0" smtClean="0"/>
              <a:t>Click to edit heading</a:t>
            </a:r>
            <a:endParaRPr lang="en-US" dirty="0"/>
          </a:p>
        </p:txBody>
      </p:sp>
      <p:sp>
        <p:nvSpPr>
          <p:cNvPr id="8" name="Rectangle 3"/>
          <p:cNvSpPr>
            <a:spLocks noGrp="1" noChangeArrowheads="1"/>
          </p:cNvSpPr>
          <p:nvPr>
            <p:ph type="body" idx="1"/>
          </p:nvPr>
        </p:nvSpPr>
        <p:spPr bwMode="auto">
          <a:xfrm>
            <a:off x="609600" y="1524000"/>
            <a:ext cx="8001000" cy="3238500"/>
          </a:xfrm>
          <a:prstGeom prst="rect">
            <a:avLst/>
          </a:prstGeom>
          <a:noFill/>
          <a:ln>
            <a:noFill/>
          </a:ln>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0" tIns="45720" rIns="91440" bIns="45720" numCol="1" anchor="t" anchorCtr="0" compatLnSpc="1">
            <a:prstTxWarp prst="textNoShape">
              <a:avLst/>
            </a:prstTxWarp>
          </a:bodyPr>
          <a:lstStyle/>
          <a:p>
            <a:pPr lvl="0"/>
            <a:r>
              <a:rPr lang="en-US" dirty="0"/>
              <a:t>Click to edit </a:t>
            </a:r>
            <a:r>
              <a:rPr lang="en-US" dirty="0" smtClean="0"/>
              <a:t>content</a:t>
            </a:r>
            <a:endParaRPr lang="en-US" dirty="0"/>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 xmlns:p14="http://schemas.microsoft.com/office/powerpoint/2010/main" xmlns:mv="urn:schemas-microsoft-com:mac:vml" xmlns:mc="http://schemas.openxmlformats.org/markup-compatibility/2006" val="2622857679"/>
      </p:ext>
    </p:extLst>
  </p:cSld>
  <p:clrMap bg1="lt1" tx1="dk1" bg2="lt2" tx2="dk2" accent1="accent1" accent2="accent2" accent3="accent3" accent4="accent4" accent5="accent5" accent6="accent6" hlink="hlink" folHlink="folHlink"/>
  <p:sldLayoutIdLst>
    <p:sldLayoutId id="2147483674" r:id="rId1"/>
  </p:sldLayoutIdLst>
  <p:timing>
    <p:tnLst>
      <p:par>
        <p:cTn id="1" dur="indefinite" restart="never" nodeType="tmRoot"/>
      </p:par>
    </p:tnLst>
  </p:timing>
  <p:hf hdr="0"/>
  <p:txStyles>
    <p:titleStyle>
      <a:lvl1pPr algn="l" defTabSz="457200" rtl="0" eaLnBrk="1" latinLnBrk="0" hangingPunct="1">
        <a:spcBef>
          <a:spcPct val="0"/>
        </a:spcBef>
        <a:buNone/>
        <a:defRPr sz="3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Wingdings" charset="2"/>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Lucida Grande"/>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Font typeface="Wingdings" charset="2"/>
        <a:buChar char="§"/>
        <a:defRPr sz="1800" kern="1200">
          <a:solidFill>
            <a:schemeClr val="tx1"/>
          </a:solidFill>
          <a:latin typeface="Arial"/>
          <a:ea typeface="+mn-ea"/>
          <a:cs typeface="Arial"/>
        </a:defRPr>
      </a:lvl3pPr>
      <a:lvl4pPr marL="1600200" indent="-228600" algn="l" defTabSz="457200" rtl="0" eaLnBrk="1" latinLnBrk="0" hangingPunct="1">
        <a:spcBef>
          <a:spcPct val="20000"/>
        </a:spcBef>
        <a:buFont typeface="Lucida Grande"/>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Wingdings" charset="2"/>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oleObject" Target="Macintosh%20HD:Users:Ava:Desktop:DUS%20Assistantship:MARC_GRE_BasicOutline.docx!OLE_LINK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ets.org/gre/"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meli-lewis.github.io/GRE_Khan.html"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www.ets.org/gre/"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smtClean="0"/>
              <a:t>A Guide to GRE Preparation</a:t>
            </a:r>
            <a:endParaRPr lang="en-US" sz="1800" i="1" dirty="0"/>
          </a:p>
        </p:txBody>
      </p:sp>
      <p:sp>
        <p:nvSpPr>
          <p:cNvPr id="3" name="Subtitle 2"/>
          <p:cNvSpPr>
            <a:spLocks noGrp="1"/>
          </p:cNvSpPr>
          <p:nvPr>
            <p:ph type="subTitle" idx="1"/>
          </p:nvPr>
        </p:nvSpPr>
        <p:spPr/>
        <p:txBody>
          <a:bodyPr/>
          <a:lstStyle/>
          <a:p>
            <a:r>
              <a:rPr lang="en-US" dirty="0" smtClean="0"/>
              <a:t>Ava Drennen, MA</a:t>
            </a:r>
          </a:p>
          <a:p>
            <a:r>
              <a:rPr lang="en-US" dirty="0" smtClean="0"/>
              <a:t>MARC U-STAR Graduate Assistant</a:t>
            </a:r>
          </a:p>
        </p:txBody>
      </p:sp>
    </p:spTree>
    <p:extLst>
      <p:ext uri="{BB962C8B-B14F-4D97-AF65-F5344CB8AC3E}">
        <p14:creationId xmlns="" xmlns:p14="http://schemas.microsoft.com/office/powerpoint/2010/main" xmlns:mv="urn:schemas-microsoft-com:mac:vml" xmlns:mc="http://schemas.openxmlformats.org/markup-compatibility/2006" val="453660811"/>
      </p:ext>
    </p:extLst>
  </p:cSld>
  <p:clrMapOvr>
    <a:masterClrMapping/>
  </p:clrMapOvr>
  <mc:AlternateContent xmlns:mc="http://schemas.openxmlformats.org/markup-compatibility/2006">
    <mc:Choice xmlns="" xmlns:p14="http://schemas.microsoft.com/office/powerpoint/2010/main" xmlns:mv="urn:schemas-microsoft-com:mac:vml"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Overview of the GRE</a:t>
            </a:r>
            <a:endParaRPr lang="en-US" b="1" dirty="0"/>
          </a:p>
        </p:txBody>
      </p:sp>
      <p:sp>
        <p:nvSpPr>
          <p:cNvPr id="3" name="Content Placeholder 2"/>
          <p:cNvSpPr>
            <a:spLocks noGrp="1"/>
          </p:cNvSpPr>
          <p:nvPr>
            <p:ph idx="1"/>
          </p:nvPr>
        </p:nvSpPr>
        <p:spPr/>
        <p:txBody>
          <a:bodyPr/>
          <a:lstStyle/>
          <a:p>
            <a:r>
              <a:rPr lang="en-US" dirty="0" smtClean="0">
                <a:latin typeface="Arial" charset="0"/>
                <a:ea typeface="Osaka" charset="0"/>
                <a:cs typeface="Osaka" charset="0"/>
              </a:rPr>
              <a:t>Questions assess important skills for graduate school:</a:t>
            </a:r>
          </a:p>
          <a:p>
            <a:pPr lvl="1"/>
            <a:r>
              <a:rPr lang="en-US" b="1" dirty="0" smtClean="0">
                <a:latin typeface="Arial" charset="0"/>
                <a:ea typeface="Osaka" charset="0"/>
                <a:cs typeface="Osaka" charset="0"/>
              </a:rPr>
              <a:t>Verbal Reasoning </a:t>
            </a:r>
            <a:r>
              <a:rPr lang="en-US" dirty="0" smtClean="0">
                <a:latin typeface="Arial" charset="0"/>
                <a:ea typeface="Osaka" charset="0"/>
                <a:cs typeface="Osaka" charset="0"/>
              </a:rPr>
              <a:t>(20 Q per section, 2 sections, 30 min ea section)</a:t>
            </a:r>
          </a:p>
          <a:p>
            <a:pPr lvl="2"/>
            <a:r>
              <a:rPr lang="en-US" dirty="0" smtClean="0">
                <a:latin typeface="Arial" charset="0"/>
                <a:ea typeface="Osaka" charset="0"/>
                <a:cs typeface="Osaka" charset="0"/>
              </a:rPr>
              <a:t>Reading Comprehension, Text Completion, Sentence Equivalence</a:t>
            </a:r>
          </a:p>
          <a:p>
            <a:pPr lvl="1"/>
            <a:r>
              <a:rPr lang="en-US" b="1" dirty="0" smtClean="0">
                <a:latin typeface="Arial" charset="0"/>
                <a:ea typeface="Osaka" charset="0"/>
                <a:cs typeface="Osaka" charset="0"/>
              </a:rPr>
              <a:t>Quantitative Reasoning </a:t>
            </a:r>
            <a:r>
              <a:rPr lang="en-US" dirty="0" smtClean="0">
                <a:latin typeface="Arial" charset="0"/>
                <a:ea typeface="Osaka" charset="0"/>
                <a:cs typeface="Osaka" charset="0"/>
              </a:rPr>
              <a:t>(20 Q per section, 2 sections, 35 min ea section)</a:t>
            </a:r>
          </a:p>
          <a:p>
            <a:pPr lvl="2"/>
            <a:r>
              <a:rPr lang="en-US" dirty="0" smtClean="0">
                <a:latin typeface="Arial" charset="0"/>
                <a:ea typeface="Osaka" charset="0"/>
                <a:cs typeface="Osaka" charset="0"/>
              </a:rPr>
              <a:t>Quantitative Comparisons, MC (Select 1), MC (Select 1 or 1+), Numeric Entry</a:t>
            </a:r>
          </a:p>
          <a:p>
            <a:pPr lvl="1"/>
            <a:r>
              <a:rPr lang="en-US" b="1" dirty="0" smtClean="0">
                <a:latin typeface="Arial" charset="0"/>
                <a:ea typeface="Osaka" charset="0"/>
                <a:cs typeface="Osaka" charset="0"/>
              </a:rPr>
              <a:t>Analytical Writing </a:t>
            </a:r>
            <a:r>
              <a:rPr lang="en-US" dirty="0" smtClean="0">
                <a:latin typeface="Arial" charset="0"/>
                <a:ea typeface="Osaka" charset="0"/>
                <a:cs typeface="Osaka" charset="0"/>
              </a:rPr>
              <a:t>(2 essays, 30 min ea)</a:t>
            </a:r>
          </a:p>
          <a:p>
            <a:pPr lvl="2"/>
            <a:r>
              <a:rPr lang="en-US" dirty="0" smtClean="0">
                <a:latin typeface="Arial" charset="0"/>
                <a:ea typeface="Osaka" charset="0"/>
                <a:cs typeface="Osaka" charset="0"/>
              </a:rPr>
              <a:t>Analyze an Issue, Analyze an Argument</a:t>
            </a:r>
          </a:p>
        </p:txBody>
      </p:sp>
      <p:sp>
        <p:nvSpPr>
          <p:cNvPr id="4" name="Footer Placeholder 3"/>
          <p:cNvSpPr>
            <a:spLocks noGrp="1"/>
          </p:cNvSpPr>
          <p:nvPr>
            <p:ph type="ftr" sz="quarter" idx="10"/>
          </p:nvPr>
        </p:nvSpPr>
        <p:spPr/>
        <p:txBody>
          <a:bodyPr/>
          <a:lstStyle/>
          <a:p>
            <a:r>
              <a:rPr lang="en-US" smtClean="0"/>
              <a:t>A Guide to GRE Preparation</a:t>
            </a:r>
            <a:endParaRPr lang="en-US"/>
          </a:p>
        </p:txBody>
      </p:sp>
      <p:sp>
        <p:nvSpPr>
          <p:cNvPr id="5" name="Date Placeholder 4"/>
          <p:cNvSpPr>
            <a:spLocks noGrp="1"/>
          </p:cNvSpPr>
          <p:nvPr>
            <p:ph type="dt" sz="half" idx="12"/>
          </p:nvPr>
        </p:nvSpPr>
        <p:spPr/>
        <p:txBody>
          <a:bodyPr/>
          <a:lstStyle/>
          <a:p>
            <a:r>
              <a:rPr lang="en-US" smtClean="0"/>
              <a:t>3/4/14</a:t>
            </a:r>
            <a:endParaRPr lang="en-US" dirty="0"/>
          </a:p>
        </p:txBody>
      </p:sp>
      <p:sp>
        <p:nvSpPr>
          <p:cNvPr id="6" name="Slide Number Placeholder 5"/>
          <p:cNvSpPr>
            <a:spLocks noGrp="1"/>
          </p:cNvSpPr>
          <p:nvPr>
            <p:ph type="sldNum" sz="quarter" idx="11"/>
          </p:nvPr>
        </p:nvSpPr>
        <p:spPr/>
        <p:txBody>
          <a:bodyPr/>
          <a:lstStyle/>
          <a:p>
            <a:fld id="{9708802B-CECE-C644-A6A3-3C9AAC922203}" type="slidenum">
              <a:rPr lang="en-US" smtClean="0"/>
              <a:pPr/>
              <a:t>2</a:t>
            </a:fld>
            <a:endParaRPr lang="en-US"/>
          </a:p>
        </p:txBody>
      </p:sp>
    </p:spTree>
    <p:extLst>
      <p:ext uri="{BB962C8B-B14F-4D97-AF65-F5344CB8AC3E}">
        <p14:creationId xmlns="" xmlns:p14="http://schemas.microsoft.com/office/powerpoint/2010/main" xmlns:mv="urn:schemas-microsoft-com:mac:vml" xmlns:mc="http://schemas.openxmlformats.org/markup-compatibility/2006" val="2674006334"/>
      </p:ext>
    </p:extLst>
  </p:cSld>
  <p:clrMapOvr>
    <a:masterClrMapping/>
  </p:clrMapOvr>
  <mc:AlternateContent xmlns:mc="http://schemas.openxmlformats.org/markup-compatibility/2006">
    <mc:Choice xmlns="" xmlns:p14="http://schemas.microsoft.com/office/powerpoint/2010/main" xmlns:mv="urn:schemas-microsoft-com:mac:vml"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6700"/>
            <a:ext cx="8001000" cy="571500"/>
          </a:xfrm>
        </p:spPr>
        <p:txBody>
          <a:bodyPr/>
          <a:lstStyle/>
          <a:p>
            <a:r>
              <a:rPr lang="en-US" dirty="0" smtClean="0"/>
              <a:t>GRE Preparation Timeline</a:t>
            </a:r>
            <a:endParaRPr lang="en-US" dirty="0"/>
          </a:p>
        </p:txBody>
      </p:sp>
      <p:sp>
        <p:nvSpPr>
          <p:cNvPr id="4" name="Footer Placeholder 3"/>
          <p:cNvSpPr>
            <a:spLocks noGrp="1"/>
          </p:cNvSpPr>
          <p:nvPr>
            <p:ph type="ftr" sz="quarter" idx="10"/>
          </p:nvPr>
        </p:nvSpPr>
        <p:spPr/>
        <p:txBody>
          <a:bodyPr/>
          <a:lstStyle/>
          <a:p>
            <a:r>
              <a:rPr lang="en-US" smtClean="0"/>
              <a:t>A Guide to GRE Preparation</a:t>
            </a:r>
            <a:endParaRPr lang="en-US"/>
          </a:p>
        </p:txBody>
      </p:sp>
      <p:sp>
        <p:nvSpPr>
          <p:cNvPr id="5" name="Slide Number Placeholder 4"/>
          <p:cNvSpPr>
            <a:spLocks noGrp="1"/>
          </p:cNvSpPr>
          <p:nvPr>
            <p:ph type="sldNum" sz="quarter" idx="11"/>
          </p:nvPr>
        </p:nvSpPr>
        <p:spPr/>
        <p:txBody>
          <a:bodyPr/>
          <a:lstStyle/>
          <a:p>
            <a:fld id="{9708802B-CECE-C644-A6A3-3C9AAC922203}" type="slidenum">
              <a:rPr lang="en-US" smtClean="0"/>
              <a:pPr/>
              <a:t>3</a:t>
            </a:fld>
            <a:endParaRPr lang="en-US"/>
          </a:p>
        </p:txBody>
      </p:sp>
      <p:sp>
        <p:nvSpPr>
          <p:cNvPr id="6" name="Date Placeholder 5"/>
          <p:cNvSpPr>
            <a:spLocks noGrp="1"/>
          </p:cNvSpPr>
          <p:nvPr>
            <p:ph type="dt" sz="half" idx="12"/>
          </p:nvPr>
        </p:nvSpPr>
        <p:spPr/>
        <p:txBody>
          <a:bodyPr/>
          <a:lstStyle/>
          <a:p>
            <a:r>
              <a:rPr lang="en-US" smtClean="0"/>
              <a:t>3/4/14</a:t>
            </a:r>
            <a:endParaRPr lang="en-US" dirty="0"/>
          </a:p>
        </p:txBody>
      </p:sp>
      <p:graphicFrame>
        <p:nvGraphicFramePr>
          <p:cNvPr id="16386" name="Object 2"/>
          <p:cNvGraphicFramePr>
            <a:graphicFrameLocks noChangeAspect="1"/>
          </p:cNvGraphicFramePr>
          <p:nvPr/>
        </p:nvGraphicFramePr>
        <p:xfrm>
          <a:off x="0" y="876300"/>
          <a:ext cx="9144000" cy="4325017"/>
        </p:xfrm>
        <a:graphic>
          <a:graphicData uri="http://schemas.openxmlformats.org/presentationml/2006/ole">
            <p:oleObj spid="_x0000_s16386" name="Document" r:id="rId4" imgW="6527560" imgH="3124085" progId="Word.Document.12">
              <p:link updateAutomatic="1"/>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Materials</a:t>
            </a:r>
            <a:endParaRPr lang="en-US" dirty="0"/>
          </a:p>
        </p:txBody>
      </p:sp>
      <p:sp>
        <p:nvSpPr>
          <p:cNvPr id="3" name="Content Placeholder 2"/>
          <p:cNvSpPr>
            <a:spLocks noGrp="1"/>
          </p:cNvSpPr>
          <p:nvPr>
            <p:ph idx="1"/>
          </p:nvPr>
        </p:nvSpPr>
        <p:spPr/>
        <p:txBody>
          <a:bodyPr/>
          <a:lstStyle/>
          <a:p>
            <a:r>
              <a:rPr lang="en-US" dirty="0" smtClean="0"/>
              <a:t>Free on ETS website </a:t>
            </a:r>
            <a:r>
              <a:rPr lang="en-US" dirty="0" smtClean="0">
                <a:hlinkClick r:id="rId3"/>
              </a:rPr>
              <a:t>http://www.ets.org/gre/</a:t>
            </a:r>
            <a:endParaRPr lang="en-US" dirty="0" smtClean="0"/>
          </a:p>
          <a:p>
            <a:pPr lvl="1"/>
            <a:r>
              <a:rPr lang="en-US" dirty="0" smtClean="0"/>
              <a:t>Study materials: sample questions with explanations, math skills refresher</a:t>
            </a:r>
          </a:p>
          <a:p>
            <a:pPr lvl="1"/>
            <a:r>
              <a:rPr lang="en-US" dirty="0" smtClean="0"/>
              <a:t>Full-length practice tests</a:t>
            </a:r>
          </a:p>
          <a:p>
            <a:r>
              <a:rPr lang="en-US" dirty="0" smtClean="0"/>
              <a:t>Free Khan Academy videos on Quantitative topics</a:t>
            </a:r>
          </a:p>
          <a:p>
            <a:pPr lvl="1"/>
            <a:r>
              <a:rPr lang="en-US" dirty="0" smtClean="0">
                <a:hlinkClick r:id="rId4"/>
              </a:rPr>
              <a:t>http://meli-lewis.github.io/GRE_Khan.html</a:t>
            </a:r>
            <a:endParaRPr lang="en-US" dirty="0" smtClean="0"/>
          </a:p>
          <a:p>
            <a:r>
              <a:rPr lang="en-US" dirty="0" smtClean="0"/>
              <a:t>Many study materials available for purchase</a:t>
            </a:r>
          </a:p>
          <a:p>
            <a:pPr lvl="1"/>
            <a:r>
              <a:rPr lang="en-US" dirty="0" smtClean="0"/>
              <a:t>ETS materials on website (including Analytical Writing graded practice essays) Kaplan preparation guides, flashcards, etc.</a:t>
            </a:r>
            <a:endParaRPr lang="en-US" dirty="0"/>
          </a:p>
        </p:txBody>
      </p:sp>
      <p:sp>
        <p:nvSpPr>
          <p:cNvPr id="4" name="Footer Placeholder 3"/>
          <p:cNvSpPr>
            <a:spLocks noGrp="1"/>
          </p:cNvSpPr>
          <p:nvPr>
            <p:ph type="ftr" sz="quarter" idx="10"/>
          </p:nvPr>
        </p:nvSpPr>
        <p:spPr/>
        <p:txBody>
          <a:bodyPr/>
          <a:lstStyle/>
          <a:p>
            <a:r>
              <a:rPr lang="en-US" smtClean="0"/>
              <a:t>A Guide to GRE Preparation</a:t>
            </a:r>
            <a:endParaRPr lang="en-US"/>
          </a:p>
        </p:txBody>
      </p:sp>
      <p:sp>
        <p:nvSpPr>
          <p:cNvPr id="5" name="Slide Number Placeholder 4"/>
          <p:cNvSpPr>
            <a:spLocks noGrp="1"/>
          </p:cNvSpPr>
          <p:nvPr>
            <p:ph type="sldNum" sz="quarter" idx="11"/>
          </p:nvPr>
        </p:nvSpPr>
        <p:spPr/>
        <p:txBody>
          <a:bodyPr/>
          <a:lstStyle/>
          <a:p>
            <a:fld id="{9708802B-CECE-C644-A6A3-3C9AAC922203}" type="slidenum">
              <a:rPr lang="en-US" smtClean="0"/>
              <a:pPr/>
              <a:t>4</a:t>
            </a:fld>
            <a:endParaRPr lang="en-US"/>
          </a:p>
        </p:txBody>
      </p:sp>
      <p:sp>
        <p:nvSpPr>
          <p:cNvPr id="6" name="Date Placeholder 5"/>
          <p:cNvSpPr>
            <a:spLocks noGrp="1"/>
          </p:cNvSpPr>
          <p:nvPr>
            <p:ph type="dt" sz="half" idx="12"/>
          </p:nvPr>
        </p:nvSpPr>
        <p:spPr/>
        <p:txBody>
          <a:bodyPr/>
          <a:lstStyle/>
          <a:p>
            <a:r>
              <a:rPr lang="en-US" smtClean="0"/>
              <a:t>3/4/14</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Tips</a:t>
            </a:r>
            <a:endParaRPr lang="en-US" dirty="0"/>
          </a:p>
        </p:txBody>
      </p:sp>
      <p:sp>
        <p:nvSpPr>
          <p:cNvPr id="3" name="Content Placeholder 2"/>
          <p:cNvSpPr>
            <a:spLocks noGrp="1"/>
          </p:cNvSpPr>
          <p:nvPr>
            <p:ph idx="1"/>
          </p:nvPr>
        </p:nvSpPr>
        <p:spPr/>
        <p:txBody>
          <a:bodyPr/>
          <a:lstStyle/>
          <a:p>
            <a:r>
              <a:rPr lang="en-US" dirty="0" smtClean="0"/>
              <a:t>Don’t cram for the GRE.  Study regularly!</a:t>
            </a:r>
          </a:p>
          <a:p>
            <a:r>
              <a:rPr lang="en-US" dirty="0" smtClean="0"/>
              <a:t>Use practice test scores to inform your study plan</a:t>
            </a:r>
          </a:p>
          <a:p>
            <a:r>
              <a:rPr lang="en-US" dirty="0" smtClean="0"/>
              <a:t>Study with friends or classmates</a:t>
            </a:r>
          </a:p>
          <a:p>
            <a:r>
              <a:rPr lang="en-US" dirty="0" smtClean="0"/>
              <a:t>Word of the Day/Week</a:t>
            </a:r>
          </a:p>
          <a:p>
            <a:pPr lvl="1"/>
            <a:r>
              <a:rPr lang="en-US" dirty="0" smtClean="0"/>
              <a:t>Merriam-Webster Online, </a:t>
            </a:r>
            <a:r>
              <a:rPr lang="en-US" dirty="0" err="1" smtClean="0"/>
              <a:t>Dictionary.com</a:t>
            </a:r>
            <a:r>
              <a:rPr lang="en-US" dirty="0" smtClean="0"/>
              <a:t>, The New York Times Learning Network Online</a:t>
            </a:r>
          </a:p>
          <a:p>
            <a:pPr>
              <a:buNone/>
            </a:pPr>
            <a:endParaRPr lang="en-US" dirty="0"/>
          </a:p>
        </p:txBody>
      </p:sp>
      <p:sp>
        <p:nvSpPr>
          <p:cNvPr id="4" name="Footer Placeholder 3"/>
          <p:cNvSpPr>
            <a:spLocks noGrp="1"/>
          </p:cNvSpPr>
          <p:nvPr>
            <p:ph type="ftr" sz="quarter" idx="10"/>
          </p:nvPr>
        </p:nvSpPr>
        <p:spPr/>
        <p:txBody>
          <a:bodyPr/>
          <a:lstStyle/>
          <a:p>
            <a:r>
              <a:rPr lang="en-US" smtClean="0"/>
              <a:t>A Guide to GRE Preparation</a:t>
            </a:r>
            <a:endParaRPr lang="en-US"/>
          </a:p>
        </p:txBody>
      </p:sp>
      <p:sp>
        <p:nvSpPr>
          <p:cNvPr id="5" name="Slide Number Placeholder 4"/>
          <p:cNvSpPr>
            <a:spLocks noGrp="1"/>
          </p:cNvSpPr>
          <p:nvPr>
            <p:ph type="sldNum" sz="quarter" idx="11"/>
          </p:nvPr>
        </p:nvSpPr>
        <p:spPr/>
        <p:txBody>
          <a:bodyPr/>
          <a:lstStyle/>
          <a:p>
            <a:fld id="{9708802B-CECE-C644-A6A3-3C9AAC922203}" type="slidenum">
              <a:rPr lang="en-US" smtClean="0"/>
              <a:pPr/>
              <a:t>5</a:t>
            </a:fld>
            <a:endParaRPr lang="en-US"/>
          </a:p>
        </p:txBody>
      </p:sp>
      <p:sp>
        <p:nvSpPr>
          <p:cNvPr id="6" name="Date Placeholder 5"/>
          <p:cNvSpPr>
            <a:spLocks noGrp="1"/>
          </p:cNvSpPr>
          <p:nvPr>
            <p:ph type="dt" sz="half" idx="12"/>
          </p:nvPr>
        </p:nvSpPr>
        <p:spPr/>
        <p:txBody>
          <a:bodyPr/>
          <a:lstStyle/>
          <a:p>
            <a:r>
              <a:rPr lang="en-US" smtClean="0"/>
              <a:t>3/4/14</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Test-Taking Strategies</a:t>
            </a:r>
            <a:endParaRPr lang="en-US" dirty="0"/>
          </a:p>
        </p:txBody>
      </p:sp>
      <p:sp>
        <p:nvSpPr>
          <p:cNvPr id="3" name="Content Placeholder 2"/>
          <p:cNvSpPr>
            <a:spLocks noGrp="1"/>
          </p:cNvSpPr>
          <p:nvPr>
            <p:ph idx="1"/>
          </p:nvPr>
        </p:nvSpPr>
        <p:spPr/>
        <p:txBody>
          <a:bodyPr/>
          <a:lstStyle/>
          <a:p>
            <a:r>
              <a:rPr lang="en-US" dirty="0" smtClean="0"/>
              <a:t>Use scratch paper and an on-screen calculator</a:t>
            </a:r>
          </a:p>
          <a:p>
            <a:r>
              <a:rPr lang="en-US" dirty="0" smtClean="0"/>
              <a:t>What response type is required?</a:t>
            </a:r>
          </a:p>
          <a:p>
            <a:r>
              <a:rPr lang="en-US" dirty="0" smtClean="0"/>
              <a:t>Budget your time</a:t>
            </a:r>
          </a:p>
          <a:p>
            <a:pPr lvl="1"/>
            <a:r>
              <a:rPr lang="en-US" dirty="0" smtClean="0"/>
              <a:t>Easier questions then harder questions</a:t>
            </a:r>
          </a:p>
          <a:p>
            <a:pPr lvl="1"/>
            <a:r>
              <a:rPr lang="en-US" dirty="0" smtClean="0"/>
              <a:t>Plan essay, write essay, leave time to check for obvious errors</a:t>
            </a:r>
          </a:p>
          <a:p>
            <a:r>
              <a:rPr lang="en-US" dirty="0" smtClean="0"/>
              <a:t>“Mark” and “Review” questions</a:t>
            </a:r>
          </a:p>
          <a:p>
            <a:r>
              <a:rPr lang="en-US" dirty="0" smtClean="0"/>
              <a:t>Not sure?  Give it your best guess!  </a:t>
            </a:r>
          </a:p>
          <a:p>
            <a:pPr lvl="1"/>
            <a:r>
              <a:rPr lang="en-US" dirty="0" smtClean="0"/>
              <a:t>Try not to leave questions blank.</a:t>
            </a:r>
            <a:endParaRPr lang="en-US" dirty="0"/>
          </a:p>
        </p:txBody>
      </p:sp>
      <p:sp>
        <p:nvSpPr>
          <p:cNvPr id="4" name="Footer Placeholder 3"/>
          <p:cNvSpPr>
            <a:spLocks noGrp="1"/>
          </p:cNvSpPr>
          <p:nvPr>
            <p:ph type="ftr" sz="quarter" idx="10"/>
          </p:nvPr>
        </p:nvSpPr>
        <p:spPr/>
        <p:txBody>
          <a:bodyPr/>
          <a:lstStyle/>
          <a:p>
            <a:r>
              <a:rPr lang="en-US" smtClean="0"/>
              <a:t>A Guide to GRE Preparation</a:t>
            </a:r>
            <a:endParaRPr lang="en-US"/>
          </a:p>
        </p:txBody>
      </p:sp>
      <p:sp>
        <p:nvSpPr>
          <p:cNvPr id="5" name="Slide Number Placeholder 4"/>
          <p:cNvSpPr>
            <a:spLocks noGrp="1"/>
          </p:cNvSpPr>
          <p:nvPr>
            <p:ph type="sldNum" sz="quarter" idx="11"/>
          </p:nvPr>
        </p:nvSpPr>
        <p:spPr/>
        <p:txBody>
          <a:bodyPr/>
          <a:lstStyle/>
          <a:p>
            <a:fld id="{9708802B-CECE-C644-A6A3-3C9AAC922203}" type="slidenum">
              <a:rPr lang="en-US" smtClean="0"/>
              <a:pPr/>
              <a:t>6</a:t>
            </a:fld>
            <a:endParaRPr lang="en-US"/>
          </a:p>
        </p:txBody>
      </p:sp>
      <p:sp>
        <p:nvSpPr>
          <p:cNvPr id="6" name="Date Placeholder 5"/>
          <p:cNvSpPr>
            <a:spLocks noGrp="1"/>
          </p:cNvSpPr>
          <p:nvPr>
            <p:ph type="dt" sz="half" idx="12"/>
          </p:nvPr>
        </p:nvSpPr>
        <p:spPr/>
        <p:txBody>
          <a:bodyPr/>
          <a:lstStyle/>
          <a:p>
            <a:r>
              <a:rPr lang="en-US" smtClean="0"/>
              <a:t>3/4/14</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Register for the GRE</a:t>
            </a:r>
            <a:endParaRPr lang="en-US" dirty="0"/>
          </a:p>
        </p:txBody>
      </p:sp>
      <p:sp>
        <p:nvSpPr>
          <p:cNvPr id="3" name="Content Placeholder 2"/>
          <p:cNvSpPr>
            <a:spLocks noGrp="1"/>
          </p:cNvSpPr>
          <p:nvPr>
            <p:ph idx="1"/>
          </p:nvPr>
        </p:nvSpPr>
        <p:spPr/>
        <p:txBody>
          <a:bodyPr/>
          <a:lstStyle/>
          <a:p>
            <a:r>
              <a:rPr lang="en-US" dirty="0" smtClean="0"/>
              <a:t>Create a My GRE Account at </a:t>
            </a:r>
            <a:r>
              <a:rPr lang="en-US" dirty="0" smtClean="0">
                <a:hlinkClick r:id="rId3"/>
              </a:rPr>
              <a:t>http://www.ets.org/gre/</a:t>
            </a:r>
            <a:endParaRPr lang="en-US" dirty="0" smtClean="0"/>
          </a:p>
          <a:p>
            <a:pPr lvl="1"/>
            <a:r>
              <a:rPr lang="en-US" dirty="0" smtClean="0"/>
              <a:t>Follow instructions online to register</a:t>
            </a:r>
          </a:p>
          <a:p>
            <a:r>
              <a:rPr lang="en-US" dirty="0" smtClean="0"/>
              <a:t>Regular price is $185</a:t>
            </a:r>
          </a:p>
          <a:p>
            <a:r>
              <a:rPr lang="en-US" dirty="0" smtClean="0"/>
              <a:t>Fee reduction certificates are available based on financial need</a:t>
            </a:r>
            <a:endParaRPr lang="en-US" dirty="0"/>
          </a:p>
        </p:txBody>
      </p:sp>
      <p:sp>
        <p:nvSpPr>
          <p:cNvPr id="4" name="Footer Placeholder 3"/>
          <p:cNvSpPr>
            <a:spLocks noGrp="1"/>
          </p:cNvSpPr>
          <p:nvPr>
            <p:ph type="ftr" sz="quarter" idx="10"/>
          </p:nvPr>
        </p:nvSpPr>
        <p:spPr/>
        <p:txBody>
          <a:bodyPr/>
          <a:lstStyle/>
          <a:p>
            <a:r>
              <a:rPr lang="en-US" smtClean="0"/>
              <a:t>A Guide to GRE Preparation</a:t>
            </a:r>
            <a:endParaRPr lang="en-US"/>
          </a:p>
        </p:txBody>
      </p:sp>
      <p:sp>
        <p:nvSpPr>
          <p:cNvPr id="5" name="Slide Number Placeholder 4"/>
          <p:cNvSpPr>
            <a:spLocks noGrp="1"/>
          </p:cNvSpPr>
          <p:nvPr>
            <p:ph type="sldNum" sz="quarter" idx="11"/>
          </p:nvPr>
        </p:nvSpPr>
        <p:spPr/>
        <p:txBody>
          <a:bodyPr/>
          <a:lstStyle/>
          <a:p>
            <a:fld id="{9708802B-CECE-C644-A6A3-3C9AAC922203}" type="slidenum">
              <a:rPr lang="en-US" smtClean="0"/>
              <a:pPr/>
              <a:t>7</a:t>
            </a:fld>
            <a:endParaRPr lang="en-US"/>
          </a:p>
        </p:txBody>
      </p:sp>
      <p:sp>
        <p:nvSpPr>
          <p:cNvPr id="6" name="Date Placeholder 5"/>
          <p:cNvSpPr>
            <a:spLocks noGrp="1"/>
          </p:cNvSpPr>
          <p:nvPr>
            <p:ph type="dt" sz="half" idx="12"/>
          </p:nvPr>
        </p:nvSpPr>
        <p:spPr/>
        <p:txBody>
          <a:bodyPr/>
          <a:lstStyle/>
          <a:p>
            <a:r>
              <a:rPr lang="en-US" smtClean="0"/>
              <a:t>3/4/14</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 Test Day Tips</a:t>
            </a:r>
            <a:endParaRPr lang="en-US" dirty="0"/>
          </a:p>
        </p:txBody>
      </p:sp>
      <p:sp>
        <p:nvSpPr>
          <p:cNvPr id="3" name="Content Placeholder 2"/>
          <p:cNvSpPr>
            <a:spLocks noGrp="1"/>
          </p:cNvSpPr>
          <p:nvPr>
            <p:ph idx="1"/>
          </p:nvPr>
        </p:nvSpPr>
        <p:spPr/>
        <p:txBody>
          <a:bodyPr/>
          <a:lstStyle/>
          <a:p>
            <a:r>
              <a:rPr lang="en-US" dirty="0" smtClean="0">
                <a:latin typeface="Arial" charset="0"/>
                <a:ea typeface="Osaka" charset="0"/>
                <a:cs typeface="Osaka" charset="0"/>
              </a:rPr>
              <a:t>Get a good night’s sleep and eat breakfast!</a:t>
            </a:r>
          </a:p>
          <a:p>
            <a:r>
              <a:rPr lang="en-US" dirty="0" smtClean="0">
                <a:latin typeface="Arial" charset="0"/>
                <a:ea typeface="Osaka" charset="0"/>
                <a:cs typeface="Osaka" charset="0"/>
              </a:rPr>
              <a:t>Dress comfortably to accommodate room temperature </a:t>
            </a:r>
          </a:p>
          <a:p>
            <a:r>
              <a:rPr lang="en-US" dirty="0" smtClean="0">
                <a:latin typeface="Arial" charset="0"/>
                <a:ea typeface="Osaka" charset="0"/>
                <a:cs typeface="Osaka" charset="0"/>
              </a:rPr>
              <a:t>Bring your ID (check website for details); leave personal items and electronics (like smart phones) at home</a:t>
            </a:r>
          </a:p>
          <a:p>
            <a:r>
              <a:rPr lang="en-US" dirty="0" err="1" smtClean="0">
                <a:latin typeface="Arial" charset="0"/>
                <a:ea typeface="Osaka" charset="0"/>
                <a:cs typeface="Osaka" charset="0"/>
              </a:rPr>
              <a:t>ScoreSelect</a:t>
            </a:r>
            <a:r>
              <a:rPr lang="en-US" dirty="0" smtClean="0">
                <a:latin typeface="Arial" charset="0"/>
                <a:ea typeface="Osaka" charset="0"/>
                <a:cs typeface="Osaka" charset="0"/>
              </a:rPr>
              <a:t> Options—What will graduate schools see?</a:t>
            </a:r>
          </a:p>
          <a:p>
            <a:pPr lvl="1"/>
            <a:r>
              <a:rPr lang="en-US" dirty="0" smtClean="0">
                <a:latin typeface="Arial" charset="0"/>
                <a:ea typeface="Osaka" charset="0"/>
                <a:cs typeface="Osaka" charset="0"/>
              </a:rPr>
              <a:t>On Test Day: Most Recent or All</a:t>
            </a:r>
            <a:endParaRPr lang="en-US" b="1" dirty="0" smtClean="0">
              <a:latin typeface="Arial" charset="0"/>
              <a:ea typeface="Osaka" charset="0"/>
              <a:cs typeface="Osaka" charset="0"/>
            </a:endParaRPr>
          </a:p>
          <a:p>
            <a:pPr lvl="1"/>
            <a:r>
              <a:rPr lang="en-US" dirty="0" smtClean="0">
                <a:latin typeface="Arial" charset="0"/>
                <a:ea typeface="Osaka" charset="0"/>
                <a:cs typeface="Osaka" charset="0"/>
              </a:rPr>
              <a:t>After Test Day: Most Recent, All, or Any</a:t>
            </a:r>
          </a:p>
          <a:p>
            <a:endParaRPr lang="en-US" dirty="0"/>
          </a:p>
        </p:txBody>
      </p:sp>
      <p:sp>
        <p:nvSpPr>
          <p:cNvPr id="4" name="Footer Placeholder 3"/>
          <p:cNvSpPr>
            <a:spLocks noGrp="1"/>
          </p:cNvSpPr>
          <p:nvPr>
            <p:ph type="ftr" sz="quarter" idx="10"/>
          </p:nvPr>
        </p:nvSpPr>
        <p:spPr/>
        <p:txBody>
          <a:bodyPr/>
          <a:lstStyle/>
          <a:p>
            <a:r>
              <a:rPr lang="en-US" smtClean="0"/>
              <a:t>A Guide to GRE Preparation</a:t>
            </a:r>
            <a:endParaRPr lang="en-US"/>
          </a:p>
        </p:txBody>
      </p:sp>
      <p:sp>
        <p:nvSpPr>
          <p:cNvPr id="5" name="Slide Number Placeholder 4"/>
          <p:cNvSpPr>
            <a:spLocks noGrp="1"/>
          </p:cNvSpPr>
          <p:nvPr>
            <p:ph type="sldNum" sz="quarter" idx="11"/>
          </p:nvPr>
        </p:nvSpPr>
        <p:spPr/>
        <p:txBody>
          <a:bodyPr/>
          <a:lstStyle/>
          <a:p>
            <a:fld id="{9708802B-CECE-C644-A6A3-3C9AAC922203}" type="slidenum">
              <a:rPr lang="en-US" smtClean="0"/>
              <a:pPr/>
              <a:t>8</a:t>
            </a:fld>
            <a:endParaRPr lang="en-US"/>
          </a:p>
        </p:txBody>
      </p:sp>
      <p:sp>
        <p:nvSpPr>
          <p:cNvPr id="6" name="Date Placeholder 5"/>
          <p:cNvSpPr>
            <a:spLocks noGrp="1"/>
          </p:cNvSpPr>
          <p:nvPr>
            <p:ph type="dt" sz="half" idx="12"/>
          </p:nvPr>
        </p:nvSpPr>
        <p:spPr/>
        <p:txBody>
          <a:bodyPr/>
          <a:lstStyle/>
          <a:p>
            <a:r>
              <a:rPr lang="en-US" smtClean="0"/>
              <a:t>3/4/14</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or Comments?</a:t>
            </a:r>
            <a:endParaRPr lang="en-US" dirty="0"/>
          </a:p>
        </p:txBody>
      </p:sp>
      <p:sp>
        <p:nvSpPr>
          <p:cNvPr id="3" name="Content Placeholder 2"/>
          <p:cNvSpPr>
            <a:spLocks noGrp="1"/>
          </p:cNvSpPr>
          <p:nvPr>
            <p:ph idx="1"/>
          </p:nvPr>
        </p:nvSpPr>
        <p:spPr>
          <a:xfrm>
            <a:off x="1676400" y="4991100"/>
            <a:ext cx="5410200" cy="419100"/>
          </a:xfrm>
        </p:spPr>
        <p:txBody>
          <a:bodyPr/>
          <a:lstStyle/>
          <a:p>
            <a:pPr algn="ctr">
              <a:buNone/>
            </a:pPr>
            <a:r>
              <a:rPr lang="en-US" sz="1000" dirty="0" smtClean="0"/>
              <a:t>http://stylebydaniela.com/wp-content/uploads/2012/09/comments-questions-600x399.jpg</a:t>
            </a:r>
            <a:endParaRPr lang="en-US" sz="1000" dirty="0"/>
          </a:p>
        </p:txBody>
      </p:sp>
      <p:sp>
        <p:nvSpPr>
          <p:cNvPr id="4" name="Footer Placeholder 3"/>
          <p:cNvSpPr>
            <a:spLocks noGrp="1"/>
          </p:cNvSpPr>
          <p:nvPr>
            <p:ph type="ftr" sz="quarter" idx="10"/>
          </p:nvPr>
        </p:nvSpPr>
        <p:spPr/>
        <p:txBody>
          <a:bodyPr/>
          <a:lstStyle/>
          <a:p>
            <a:r>
              <a:rPr lang="en-US" smtClean="0"/>
              <a:t>A Guide to GRE Preparation</a:t>
            </a:r>
            <a:endParaRPr lang="en-US"/>
          </a:p>
        </p:txBody>
      </p:sp>
      <p:sp>
        <p:nvSpPr>
          <p:cNvPr id="5" name="Slide Number Placeholder 4"/>
          <p:cNvSpPr>
            <a:spLocks noGrp="1"/>
          </p:cNvSpPr>
          <p:nvPr>
            <p:ph type="sldNum" sz="quarter" idx="11"/>
          </p:nvPr>
        </p:nvSpPr>
        <p:spPr/>
        <p:txBody>
          <a:bodyPr/>
          <a:lstStyle/>
          <a:p>
            <a:fld id="{9708802B-CECE-C644-A6A3-3C9AAC922203}" type="slidenum">
              <a:rPr lang="en-US" smtClean="0"/>
              <a:pPr/>
              <a:t>9</a:t>
            </a:fld>
            <a:endParaRPr lang="en-US"/>
          </a:p>
        </p:txBody>
      </p:sp>
      <p:sp>
        <p:nvSpPr>
          <p:cNvPr id="6" name="Date Placeholder 5"/>
          <p:cNvSpPr>
            <a:spLocks noGrp="1"/>
          </p:cNvSpPr>
          <p:nvPr>
            <p:ph type="dt" sz="half" idx="12"/>
          </p:nvPr>
        </p:nvSpPr>
        <p:spPr/>
        <p:txBody>
          <a:bodyPr/>
          <a:lstStyle/>
          <a:p>
            <a:r>
              <a:rPr lang="en-US" smtClean="0"/>
              <a:t>3/4/14</a:t>
            </a:r>
            <a:endParaRPr lang="en-US" dirty="0"/>
          </a:p>
        </p:txBody>
      </p:sp>
      <p:pic>
        <p:nvPicPr>
          <p:cNvPr id="7" name="Picture 6" descr="Screen shot 2014-03-03 at 6.23.22 PM.png"/>
          <p:cNvPicPr>
            <a:picLocks noChangeAspect="1"/>
          </p:cNvPicPr>
          <p:nvPr/>
        </p:nvPicPr>
        <p:blipFill>
          <a:blip r:embed="rId3"/>
          <a:stretch>
            <a:fillRect/>
          </a:stretch>
        </p:blipFill>
        <p:spPr>
          <a:xfrm>
            <a:off x="1676400" y="1409700"/>
            <a:ext cx="5416550" cy="359601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UCD_PPTTemplate2014.ash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nk Presentation">
      <a:majorFont>
        <a:latin typeface="Arial"/>
        <a:ea typeface="Osaka"/>
        <a:cs typeface="Osaka"/>
      </a:majorFont>
      <a:minorFont>
        <a:latin typeface="Arial"/>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Osaka" charset="-128"/>
            <a:cs typeface="Osaka"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Osaka" charset="-128"/>
            <a:cs typeface="Osaka"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UCD_PPTTemplate2014.ashx.potx</Template>
  <TotalTime>193</TotalTime>
  <Words>1327</Words>
  <Application>Microsoft Office PowerPoint</Application>
  <PresentationFormat>On-screen Show (16:10)</PresentationFormat>
  <Paragraphs>125</Paragraphs>
  <Slides>9</Slides>
  <Notes>8</Notes>
  <HiddenSlides>0</HiddenSlides>
  <MMClips>0</MMClips>
  <ScaleCrop>false</ScaleCrop>
  <HeadingPairs>
    <vt:vector size="6" baseType="variant">
      <vt:variant>
        <vt:lpstr>Theme</vt:lpstr>
      </vt:variant>
      <vt:variant>
        <vt:i4>2</vt:i4>
      </vt:variant>
      <vt:variant>
        <vt:lpstr>Links</vt:lpstr>
      </vt:variant>
      <vt:variant>
        <vt:i4>1</vt:i4>
      </vt:variant>
      <vt:variant>
        <vt:lpstr>Slide Titles</vt:lpstr>
      </vt:variant>
      <vt:variant>
        <vt:i4>9</vt:i4>
      </vt:variant>
    </vt:vector>
  </HeadingPairs>
  <TitlesOfParts>
    <vt:vector size="12" baseType="lpstr">
      <vt:lpstr>UCD_PPTTemplate2014.ashx</vt:lpstr>
      <vt:lpstr>Custom Design</vt:lpstr>
      <vt:lpstr>Macintosh HD:Users:Ava:Desktop:DUS Assistantship:MARC_GRE_BasicOutline.docx!OLE_LINK1</vt:lpstr>
      <vt:lpstr>A Guide to GRE Preparation</vt:lpstr>
      <vt:lpstr>Overview of the GRE</vt:lpstr>
      <vt:lpstr>GRE Preparation Timeline</vt:lpstr>
      <vt:lpstr>Study Materials</vt:lpstr>
      <vt:lpstr>Study Tips</vt:lpstr>
      <vt:lpstr>Test-Taking Strategies</vt:lpstr>
      <vt:lpstr>How to Register for the GRE</vt:lpstr>
      <vt:lpstr>GRE Test Day Tips</vt:lpstr>
      <vt:lpstr>Questions or Comments?</vt:lpstr>
    </vt:vector>
  </TitlesOfParts>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Guide to GRE Preparation</dc:title>
  <dc:creator>Ava Carey</dc:creator>
  <cp:lastModifiedBy>Ava Roxanne Carey</cp:lastModifiedBy>
  <cp:revision>12</cp:revision>
  <cp:lastPrinted>2012-10-16T18:13:46Z</cp:lastPrinted>
  <dcterms:created xsi:type="dcterms:W3CDTF">2014-03-04T00:24:20Z</dcterms:created>
  <dcterms:modified xsi:type="dcterms:W3CDTF">2014-07-02T18:07:11Z</dcterms:modified>
</cp:coreProperties>
</file>