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15"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4D25-67BA-4693-A056-B2E546CC9E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53275C-3D11-4618-968B-3AFA12C62E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B4BBB2-0BC6-49CA-B9B4-9E19B080B6AC}"/>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5" name="Footer Placeholder 4">
            <a:extLst>
              <a:ext uri="{FF2B5EF4-FFF2-40B4-BE49-F238E27FC236}">
                <a16:creationId xmlns:a16="http://schemas.microsoft.com/office/drawing/2014/main" id="{3598CA4C-3E03-4333-A38E-55BE595AE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417AB-42F3-4CFD-8270-3B79EC0BF22D}"/>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90477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31C8D-55ED-4265-AFCE-B8060B0D47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CB33CD-E2B0-4F51-8745-22E0892E01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C6310F-2DCC-4F6C-9B21-ACDDF098413E}"/>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5" name="Footer Placeholder 4">
            <a:extLst>
              <a:ext uri="{FF2B5EF4-FFF2-40B4-BE49-F238E27FC236}">
                <a16:creationId xmlns:a16="http://schemas.microsoft.com/office/drawing/2014/main" id="{A8467DFA-790C-46E9-9414-D4E315664A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63854-9909-4FBA-B2C6-9D9331EBD30F}"/>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3603984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4DBF830-2958-4BC2-9618-A6D2DD1BBD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2F5459-B58F-4CE5-AC49-AB5FCECF3C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FC6FE-A24B-4909-A681-0E714A0B0547}"/>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5" name="Footer Placeholder 4">
            <a:extLst>
              <a:ext uri="{FF2B5EF4-FFF2-40B4-BE49-F238E27FC236}">
                <a16:creationId xmlns:a16="http://schemas.microsoft.com/office/drawing/2014/main" id="{53B28B81-FE3C-4647-A668-CC7C72AF1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4DFC0-7B64-4DF4-B07A-7B2D68607B9E}"/>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185814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C58E4-43E7-4FB9-B0B0-94CA7F7BE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707936-E3A0-4D3B-8BF8-C254A0D12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E9AD95-D6AE-4B44-814E-77A2B3B11023}"/>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5" name="Footer Placeholder 4">
            <a:extLst>
              <a:ext uri="{FF2B5EF4-FFF2-40B4-BE49-F238E27FC236}">
                <a16:creationId xmlns:a16="http://schemas.microsoft.com/office/drawing/2014/main" id="{7FB52B12-DE6C-47EB-B219-F521339DDC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19EBB-3B7D-40B0-B388-4C1F8FD3CFC9}"/>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353640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E50D1-1134-482F-9ECE-5BDADFB76A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668FDF-7583-43FF-AF7B-BE16FEE34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7B193-372F-463E-8A8C-1D2BF584FDEC}"/>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5" name="Footer Placeholder 4">
            <a:extLst>
              <a:ext uri="{FF2B5EF4-FFF2-40B4-BE49-F238E27FC236}">
                <a16:creationId xmlns:a16="http://schemas.microsoft.com/office/drawing/2014/main" id="{71AABA02-3D25-4A57-98A2-926C6E5E0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0FC093-376B-4D73-A8A0-322EB2FB6345}"/>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167617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E0A1-DB97-4353-85AA-D2C8FF786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DD0F5F-FA70-422B-B4EC-B3168AC5B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F23C8B-5153-49AC-8078-B1E4890422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6B5ED9-99FC-43F7-9CC4-9CCE8E3F2E96}"/>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6" name="Footer Placeholder 5">
            <a:extLst>
              <a:ext uri="{FF2B5EF4-FFF2-40B4-BE49-F238E27FC236}">
                <a16:creationId xmlns:a16="http://schemas.microsoft.com/office/drawing/2014/main" id="{99800E83-D743-4F6C-9E53-B8BA10839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3116E9-0059-40F2-B5AF-1CA60D38CF0C}"/>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2086442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59C8F-B322-45D7-84EF-49B6E791D9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E7E15C-C27A-4766-A841-FDD0996A34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F53DD9-D48B-474C-AACA-EBAF878F62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628A72-CECE-46D9-8F54-C6E433E2AF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DE34E1-9629-4ED5-BD51-6F3A3D5DB5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20C87D-689D-42C6-924C-B3AA13C53DDC}"/>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8" name="Footer Placeholder 7">
            <a:extLst>
              <a:ext uri="{FF2B5EF4-FFF2-40B4-BE49-F238E27FC236}">
                <a16:creationId xmlns:a16="http://schemas.microsoft.com/office/drawing/2014/main" id="{4DD9DC1A-4FDE-46B1-A23B-51A4EA0B8E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3144E5-EB04-43D1-8523-8404A4813561}"/>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276421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FFF54-BB06-420B-867F-FA29CEAAD5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0CDD75-A733-4839-8319-8F780E0AE306}"/>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4" name="Footer Placeholder 3">
            <a:extLst>
              <a:ext uri="{FF2B5EF4-FFF2-40B4-BE49-F238E27FC236}">
                <a16:creationId xmlns:a16="http://schemas.microsoft.com/office/drawing/2014/main" id="{7BEE1644-FF36-4BA0-90D9-B8743B49DB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3F360B-1A61-41D6-93CA-4E17F5796876}"/>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709957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1294EB-B2C7-468B-9D76-73026AD6DE27}"/>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3" name="Footer Placeholder 2">
            <a:extLst>
              <a:ext uri="{FF2B5EF4-FFF2-40B4-BE49-F238E27FC236}">
                <a16:creationId xmlns:a16="http://schemas.microsoft.com/office/drawing/2014/main" id="{B57EC9F2-A59F-4DD6-99B6-63E68674E6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C1D04C-FDD0-476B-A4A4-A73EF2997C67}"/>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2834513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0A6A0-28A0-4DC4-8573-3CD325FAF0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518875-EF34-4398-9D05-59DB4A08E8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D24DE3-6C62-4E0C-928E-C8EC8D86D7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298A4-32AB-4C6D-98A8-C4917D64EFF0}"/>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6" name="Footer Placeholder 5">
            <a:extLst>
              <a:ext uri="{FF2B5EF4-FFF2-40B4-BE49-F238E27FC236}">
                <a16:creationId xmlns:a16="http://schemas.microsoft.com/office/drawing/2014/main" id="{7AE9AEAC-CD2C-45DC-AA25-A47BFC1DAF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6673B7-4365-4735-90DD-60D25D8C269C}"/>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274460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2914-E84E-478B-8D4B-B25815A629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7F542F-E941-4B15-B2DD-CD68E9F22F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3C695B-0D67-4B62-AE47-155C3F344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BAE7DC-CF0D-4051-AA64-F270BC973001}"/>
              </a:ext>
            </a:extLst>
          </p:cNvPr>
          <p:cNvSpPr>
            <a:spLocks noGrp="1"/>
          </p:cNvSpPr>
          <p:nvPr>
            <p:ph type="dt" sz="half" idx="10"/>
          </p:nvPr>
        </p:nvSpPr>
        <p:spPr/>
        <p:txBody>
          <a:bodyPr/>
          <a:lstStyle/>
          <a:p>
            <a:fld id="{EBA90755-E8FA-4B9D-BFDA-979E5DAA4D44}" type="datetimeFigureOut">
              <a:rPr lang="en-US" smtClean="0"/>
              <a:t>3/4/2021</a:t>
            </a:fld>
            <a:endParaRPr lang="en-US"/>
          </a:p>
        </p:txBody>
      </p:sp>
      <p:sp>
        <p:nvSpPr>
          <p:cNvPr id="6" name="Footer Placeholder 5">
            <a:extLst>
              <a:ext uri="{FF2B5EF4-FFF2-40B4-BE49-F238E27FC236}">
                <a16:creationId xmlns:a16="http://schemas.microsoft.com/office/drawing/2014/main" id="{5CD2C6FE-81D4-4FA5-8DE0-60CDA0EC91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05824-F9E1-4E53-A689-9ED30106DC05}"/>
              </a:ext>
            </a:extLst>
          </p:cNvPr>
          <p:cNvSpPr>
            <a:spLocks noGrp="1"/>
          </p:cNvSpPr>
          <p:nvPr>
            <p:ph type="sldNum" sz="quarter" idx="12"/>
          </p:nvPr>
        </p:nvSpPr>
        <p:spPr/>
        <p:txBody>
          <a:bodyPr/>
          <a:lstStyle/>
          <a:p>
            <a:fld id="{872B399C-1552-4C93-A406-FEC03760E93E}" type="slidenum">
              <a:rPr lang="en-US" smtClean="0"/>
              <a:t>‹#›</a:t>
            </a:fld>
            <a:endParaRPr lang="en-US"/>
          </a:p>
        </p:txBody>
      </p:sp>
    </p:spTree>
    <p:extLst>
      <p:ext uri="{BB962C8B-B14F-4D97-AF65-F5344CB8AC3E}">
        <p14:creationId xmlns:p14="http://schemas.microsoft.com/office/powerpoint/2010/main" val="2771410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C3F4C-7B6F-4A18-B397-F81729232E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E5D8EA-0A55-44E7-9037-BD9CB48E7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77301F-D93B-413D-A96E-E412E7AFA6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90755-E8FA-4B9D-BFDA-979E5DAA4D44}" type="datetimeFigureOut">
              <a:rPr lang="en-US" smtClean="0"/>
              <a:t>3/4/2021</a:t>
            </a:fld>
            <a:endParaRPr lang="en-US"/>
          </a:p>
        </p:txBody>
      </p:sp>
      <p:sp>
        <p:nvSpPr>
          <p:cNvPr id="5" name="Footer Placeholder 4">
            <a:extLst>
              <a:ext uri="{FF2B5EF4-FFF2-40B4-BE49-F238E27FC236}">
                <a16:creationId xmlns:a16="http://schemas.microsoft.com/office/drawing/2014/main" id="{97BFC887-9D87-4A49-A7A2-2FCDD02D43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D556F0-83F8-4C01-9AA8-30CDF54FD8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B399C-1552-4C93-A406-FEC03760E93E}" type="slidenum">
              <a:rPr lang="en-US" smtClean="0"/>
              <a:t>‹#›</a:t>
            </a:fld>
            <a:endParaRPr lang="en-US"/>
          </a:p>
        </p:txBody>
      </p:sp>
    </p:spTree>
    <p:extLst>
      <p:ext uri="{BB962C8B-B14F-4D97-AF65-F5344CB8AC3E}">
        <p14:creationId xmlns:p14="http://schemas.microsoft.com/office/powerpoint/2010/main" val="4249567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mailto:jacki.craig@ucdenve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ree, snow, outdoor, wood&#10;&#10;Description automatically generated">
            <a:extLst>
              <a:ext uri="{FF2B5EF4-FFF2-40B4-BE49-F238E27FC236}">
                <a16:creationId xmlns:a16="http://schemas.microsoft.com/office/drawing/2014/main" id="{CBA0FC89-79E8-4B9E-B480-3BDC06D04699}"/>
              </a:ext>
            </a:extLst>
          </p:cNvPr>
          <p:cNvPicPr>
            <a:picLocks noChangeAspect="1"/>
          </p:cNvPicPr>
          <p:nvPr/>
        </p:nvPicPr>
        <p:blipFill rotWithShape="1">
          <a:blip r:embed="rId2">
            <a:extLst>
              <a:ext uri="{28A0092B-C50C-407E-A947-70E740481C1C}">
                <a14:useLocalDpi xmlns:a14="http://schemas.microsoft.com/office/drawing/2010/main" val="0"/>
              </a:ext>
            </a:extLst>
          </a:blip>
          <a:srcRect l="34072" r="15928"/>
          <a:stretch/>
        </p:blipFill>
        <p:spPr>
          <a:xfrm>
            <a:off x="6094496" y="10"/>
            <a:ext cx="6095980" cy="6857990"/>
          </a:xfrm>
          <a:prstGeom prst="rect">
            <a:avLst/>
          </a:prstGeom>
        </p:spPr>
      </p:pic>
      <p:pic>
        <p:nvPicPr>
          <p:cNvPr id="5" name="Picture 4" descr="A grassy area with trees in the background&#10;&#10;Description automatically generated with medium confidence">
            <a:extLst>
              <a:ext uri="{FF2B5EF4-FFF2-40B4-BE49-F238E27FC236}">
                <a16:creationId xmlns:a16="http://schemas.microsoft.com/office/drawing/2014/main" id="{EDCEA144-DA1E-4605-B974-B9BBB611B352}"/>
              </a:ext>
            </a:extLst>
          </p:cNvPr>
          <p:cNvPicPr>
            <a:picLocks noChangeAspect="1"/>
          </p:cNvPicPr>
          <p:nvPr/>
        </p:nvPicPr>
        <p:blipFill rotWithShape="1">
          <a:blip r:embed="rId3">
            <a:extLst>
              <a:ext uri="{28A0092B-C50C-407E-A947-70E740481C1C}">
                <a14:useLocalDpi xmlns:a14="http://schemas.microsoft.com/office/drawing/2010/main" val="0"/>
              </a:ext>
            </a:extLst>
          </a:blip>
          <a:srcRect l="26107" r="23893"/>
          <a:stretch/>
        </p:blipFill>
        <p:spPr>
          <a:xfrm>
            <a:off x="0" y="-43543"/>
            <a:ext cx="6096000" cy="6930561"/>
          </a:xfrm>
          <a:prstGeom prst="rect">
            <a:avLst/>
          </a:prstGeom>
        </p:spPr>
      </p:pic>
      <p:sp>
        <p:nvSpPr>
          <p:cNvPr id="9" name="Rectangle: Rounded Corners 8">
            <a:extLst>
              <a:ext uri="{FF2B5EF4-FFF2-40B4-BE49-F238E27FC236}">
                <a16:creationId xmlns:a16="http://schemas.microsoft.com/office/drawing/2014/main" id="{3C81D46D-0E4F-4035-BDBF-700922F625C6}"/>
              </a:ext>
            </a:extLst>
          </p:cNvPr>
          <p:cNvSpPr/>
          <p:nvPr/>
        </p:nvSpPr>
        <p:spPr>
          <a:xfrm>
            <a:off x="112796" y="127002"/>
            <a:ext cx="11963400" cy="1315718"/>
          </a:xfrm>
          <a:prstGeom prst="roundRect">
            <a:avLst>
              <a:gd name="adj" fmla="val 9239"/>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50000"/>
              </a:lnSpc>
              <a:spcAft>
                <a:spcPts val="0"/>
              </a:spcAft>
            </a:pPr>
            <a:r>
              <a:rPr lang="en-US" sz="2400" b="1" cap="all" dirty="0">
                <a:effectLst/>
                <a:latin typeface="Times New Roman" panose="02020603050405020304" pitchFamily="18" charset="0"/>
                <a:ea typeface="Times New Roman" panose="02020603050405020304" pitchFamily="18" charset="0"/>
                <a:cs typeface="Times New Roman" panose="02020603050405020304" pitchFamily="18" charset="0"/>
              </a:rPr>
              <a:t>In Light of Ecology: Eco-Evolutionary Strategies for Persistence in Seasonal Environments</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744B925-81B7-4CF4-AB8C-066C259579D2}"/>
              </a:ext>
            </a:extLst>
          </p:cNvPr>
          <p:cNvSpPr/>
          <p:nvPr/>
        </p:nvSpPr>
        <p:spPr>
          <a:xfrm>
            <a:off x="112796" y="2368425"/>
            <a:ext cx="5831841" cy="3002723"/>
          </a:xfrm>
          <a:prstGeom prst="roundRect">
            <a:avLst>
              <a:gd name="adj" fmla="val 9239"/>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The annual cycle of seasons is one of the most important sources of environmental variation that organisms face. In response, species have evolved a wide array of adaptive mechanisms to accommodate these cyclical fluctuations. Yet, our understanding of why particular responses comprise evolutionarily fit solutions to the “problem” of seasonality remains limited for most species. Herein I present and apply a conceptual framework for addressing questions about ultimate eco-evolutionary drivers of organismal responses to seasonality such as seasonal migration and variance in life history strategies. </a:t>
            </a:r>
          </a:p>
        </p:txBody>
      </p:sp>
      <p:sp>
        <p:nvSpPr>
          <p:cNvPr id="11" name="Rectangle: Rounded Corners 10">
            <a:extLst>
              <a:ext uri="{FF2B5EF4-FFF2-40B4-BE49-F238E27FC236}">
                <a16:creationId xmlns:a16="http://schemas.microsoft.com/office/drawing/2014/main" id="{DE0E0730-A6DD-42E0-9E82-34E3C36814DB}"/>
              </a:ext>
            </a:extLst>
          </p:cNvPr>
          <p:cNvSpPr/>
          <p:nvPr/>
        </p:nvSpPr>
        <p:spPr>
          <a:xfrm>
            <a:off x="7200138" y="2955386"/>
            <a:ext cx="3886199" cy="1828800"/>
          </a:xfrm>
          <a:prstGeom prst="roundRect">
            <a:avLst>
              <a:gd name="adj" fmla="val 9239"/>
            </a:avLst>
          </a:prstGeom>
          <a:solidFill>
            <a:schemeClr val="bg1">
              <a:lumMod val="6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Scott Yanco</a:t>
            </a:r>
          </a:p>
          <a:p>
            <a:pPr marL="0" marR="0" algn="ctr">
              <a:spcBef>
                <a:spcPts val="600"/>
              </a:spcBef>
              <a:spcAft>
                <a:spcPts val="0"/>
              </a:spcAft>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Dissertation Defense</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60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2:00 p.m. March 9, 2017</a:t>
            </a:r>
          </a:p>
          <a:p>
            <a:pPr algn="ctr">
              <a:spcBef>
                <a:spcPts val="600"/>
              </a:spcBef>
            </a:pP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Please email </a:t>
            </a:r>
            <a:r>
              <a:rPr lang="en-US" sz="1600" b="1" dirty="0">
                <a:latin typeface="Times New Roman" panose="02020603050405020304" pitchFamily="18" charset="0"/>
                <a:ea typeface="Times New Roman" panose="02020603050405020304" pitchFamily="18" charset="0"/>
                <a:cs typeface="Times New Roman" panose="02020603050405020304" pitchFamily="18" charset="0"/>
                <a:hlinkClick r:id="rId4"/>
              </a:rPr>
              <a:t>jacki.craig@ucdenver.edu</a:t>
            </a:r>
            <a:r>
              <a:rPr lang="en-US" sz="1600" b="1" dirty="0">
                <a:latin typeface="Times New Roman" panose="02020603050405020304" pitchFamily="18" charset="0"/>
                <a:ea typeface="Times New Roman" panose="02020603050405020304" pitchFamily="18" charset="0"/>
                <a:cs typeface="Times New Roman" panose="02020603050405020304" pitchFamily="18" charset="0"/>
              </a:rPr>
              <a:t> for Zoom </a:t>
            </a:r>
            <a:r>
              <a:rPr lang="en-US" sz="1600" b="1">
                <a:latin typeface="Times New Roman" panose="02020603050405020304" pitchFamily="18" charset="0"/>
                <a:ea typeface="Times New Roman" panose="02020603050405020304" pitchFamily="18" charset="0"/>
                <a:cs typeface="Times New Roman" panose="02020603050405020304" pitchFamily="18" charset="0"/>
              </a:rPr>
              <a:t>Link information</a:t>
            </a: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807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131</Words>
  <Application>Microsoft Office PowerPoint</Application>
  <PresentationFormat>Widescreen</PresentationFormat>
  <Paragraphs>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Yanco</dc:creator>
  <cp:lastModifiedBy>Craig, Jacki</cp:lastModifiedBy>
  <cp:revision>4</cp:revision>
  <dcterms:created xsi:type="dcterms:W3CDTF">2021-02-26T22:12:53Z</dcterms:created>
  <dcterms:modified xsi:type="dcterms:W3CDTF">2021-03-04T14:43:28Z</dcterms:modified>
</cp:coreProperties>
</file>