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20"/>
  </p:handoutMasterIdLst>
  <p:sldIdLst>
    <p:sldId id="256" r:id="rId2"/>
    <p:sldId id="282" r:id="rId3"/>
    <p:sldId id="268" r:id="rId4"/>
    <p:sldId id="263" r:id="rId5"/>
    <p:sldId id="257" r:id="rId6"/>
    <p:sldId id="277" r:id="rId7"/>
    <p:sldId id="278" r:id="rId8"/>
    <p:sldId id="275" r:id="rId9"/>
    <p:sldId id="271" r:id="rId10"/>
    <p:sldId id="279" r:id="rId11"/>
    <p:sldId id="281" r:id="rId12"/>
    <p:sldId id="269" r:id="rId13"/>
    <p:sldId id="267" r:id="rId14"/>
    <p:sldId id="260" r:id="rId15"/>
    <p:sldId id="261" r:id="rId16"/>
    <p:sldId id="276" r:id="rId17"/>
    <p:sldId id="274" r:id="rId18"/>
    <p:sldId id="270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7" autoAdjust="0"/>
    <p:restoredTop sz="94660"/>
  </p:normalViewPr>
  <p:slideViewPr>
    <p:cSldViewPr>
      <p:cViewPr varScale="1">
        <p:scale>
          <a:sx n="108" d="100"/>
          <a:sy n="108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CF5F-5EFA-471E-AB2B-51E8957DE48D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FF252-9495-4BDB-A5D5-198926E8E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064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957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3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8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7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55612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953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66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9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1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35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242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EE583BA-9A94-45CC-AF04-7BBE512AFDE8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BE809D8-9E3D-407B-918F-A05F217E190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8874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1.ucdenver.edu/offices/human-resources/hr-business-partners/hrbp-employee-categories-resources#ac-search-hiring-process-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las.ucdenver.edu/hr-finance/appointments/pmr/" TargetMode="External"/><Relationship Id="rId2" Type="http://schemas.openxmlformats.org/officeDocument/2006/relationships/hyperlink" Target="mailto:personnel.matters@ucdenver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.ucdenver.edu/services/career-center/hire" TargetMode="External"/><Relationship Id="rId2" Type="http://schemas.openxmlformats.org/officeDocument/2006/relationships/hyperlink" Target="https://www1.ucdenver.edu/docs/librariesprovider41/default-document-library/handshake-employer-guide_high-quality.pdf?sfvrsn=dbc79fb8_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685" y="1447800"/>
            <a:ext cx="8686800" cy="4038600"/>
          </a:xfrm>
        </p:spPr>
        <p:txBody>
          <a:bodyPr/>
          <a:lstStyle/>
          <a:p>
            <a:r>
              <a:rPr lang="en-US" sz="6000" b="1" dirty="0" err="1"/>
              <a:t>Clas</a:t>
            </a:r>
            <a:r>
              <a:rPr lang="en-US" sz="6000" b="1" dirty="0"/>
              <a:t> HCM/CU Careers Lecturer Posting Guide</a:t>
            </a:r>
          </a:p>
        </p:txBody>
      </p:sp>
    </p:spTree>
    <p:extLst>
      <p:ext uri="{BB962C8B-B14F-4D97-AF65-F5344CB8AC3E}">
        <p14:creationId xmlns:p14="http://schemas.microsoft.com/office/powerpoint/2010/main" val="1535235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6757442" cy="1492132"/>
          </a:xfrm>
        </p:spPr>
        <p:txBody>
          <a:bodyPr/>
          <a:lstStyle/>
          <a:p>
            <a:r>
              <a:rPr lang="en-US" dirty="0"/>
              <a:t>Creating an offer in cu careers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Select the candidate for whom you want to create an offer (they must have been dispositioned to ‘Offer to be made’ status first)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Click More Actions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950" y="2971800"/>
            <a:ext cx="7311357" cy="1655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116" y="4733760"/>
            <a:ext cx="19907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82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329" y="152400"/>
            <a:ext cx="7633742" cy="1492132"/>
          </a:xfrm>
        </p:spPr>
        <p:txBody>
          <a:bodyPr/>
          <a:lstStyle/>
          <a:p>
            <a:r>
              <a:rPr lang="en-US" dirty="0"/>
              <a:t>Creating an offer in cu careers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874517"/>
            <a:ext cx="3593592" cy="4983483"/>
          </a:xfrm>
        </p:spPr>
        <p:txBody>
          <a:bodyPr>
            <a:normAutofit/>
          </a:bodyPr>
          <a:lstStyle/>
          <a:p>
            <a:r>
              <a:rPr lang="en-US" dirty="0"/>
              <a:t>Choose Create Offer</a:t>
            </a:r>
          </a:p>
          <a:p>
            <a:r>
              <a:rPr lang="en-US" dirty="0"/>
              <a:t>Select a Start Date (required). </a:t>
            </a:r>
          </a:p>
          <a:p>
            <a:r>
              <a:rPr lang="en-US" dirty="0"/>
              <a:t>Specify Salary, Pay Basis, and Annualized Salary (required) </a:t>
            </a:r>
          </a:p>
          <a:p>
            <a:r>
              <a:rPr lang="en-US" dirty="0"/>
              <a:t>Click Save and Close and continue </a:t>
            </a:r>
            <a:r>
              <a:rPr lang="en-US"/>
              <a:t>to </a:t>
            </a:r>
            <a:r>
              <a:rPr lang="en-US" b="1"/>
              <a:t>Offer Approval Request </a:t>
            </a:r>
            <a:r>
              <a:rPr lang="en-US"/>
              <a:t>by </a:t>
            </a:r>
            <a:r>
              <a:rPr lang="en-US" dirty="0"/>
              <a:t>clicking </a:t>
            </a:r>
            <a:r>
              <a:rPr lang="en-US" b="1" dirty="0"/>
              <a:t>More Actions </a:t>
            </a:r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676400"/>
            <a:ext cx="4067041" cy="498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96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Search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are hiring a lecturer from a search, you must submit the </a:t>
            </a:r>
            <a:r>
              <a:rPr lang="en-US" dirty="0">
                <a:hlinkClick r:id="rId2"/>
              </a:rPr>
              <a:t>Application Review Matrix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Send completed Application Review Matrix to our Talent Acquisition Consultant when it is completed.  </a:t>
            </a:r>
          </a:p>
        </p:txBody>
      </p:sp>
    </p:spTree>
    <p:extLst>
      <p:ext uri="{BB962C8B-B14F-4D97-AF65-F5344CB8AC3E}">
        <p14:creationId xmlns:p14="http://schemas.microsoft.com/office/powerpoint/2010/main" val="2453165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Hiring an Employee via Appointment Type</a:t>
            </a:r>
          </a:p>
        </p:txBody>
      </p:sp>
    </p:spTree>
    <p:extLst>
      <p:ext uri="{BB962C8B-B14F-4D97-AF65-F5344CB8AC3E}">
        <p14:creationId xmlns:p14="http://schemas.microsoft.com/office/powerpoint/2010/main" val="49371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38758" y="838200"/>
            <a:ext cx="7633742" cy="5041393"/>
          </a:xfrm>
        </p:spPr>
        <p:txBody>
          <a:bodyPr>
            <a:normAutofit/>
          </a:bodyPr>
          <a:lstStyle/>
          <a:p>
            <a:r>
              <a:rPr lang="en-US" dirty="0"/>
              <a:t>The following reason can be communicated to HR as part of a request to fill a position.</a:t>
            </a:r>
          </a:p>
          <a:p>
            <a:pPr lvl="1"/>
            <a:r>
              <a:rPr lang="en-US" dirty="0"/>
              <a:t>#1: Qualified candidate is available from previous search.  Job descriptions must be similar. Must include previous search’s Job Posting/Requisition #, proposed salary, &amp; a copy of the candidate’s resume in your submission.</a:t>
            </a:r>
          </a:p>
          <a:p>
            <a:pPr lvl="2"/>
            <a:r>
              <a:rPr lang="en-US" dirty="0"/>
              <a:t>Use this appointment type when hiring from a posting you leave open that gathers a pool of applicants</a:t>
            </a:r>
          </a:p>
        </p:txBody>
      </p:sp>
    </p:spTree>
    <p:extLst>
      <p:ext uri="{BB962C8B-B14F-4D97-AF65-F5344CB8AC3E}">
        <p14:creationId xmlns:p14="http://schemas.microsoft.com/office/powerpoint/2010/main" val="3444376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633742" cy="488899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your NPP, include the following in the comments field: </a:t>
            </a:r>
          </a:p>
          <a:p>
            <a:pPr lvl="1"/>
            <a:r>
              <a:rPr lang="en-US" dirty="0"/>
              <a:t>Appointment Type 1 </a:t>
            </a:r>
          </a:p>
          <a:p>
            <a:pPr lvl="1"/>
            <a:r>
              <a:rPr lang="en-US" dirty="0"/>
              <a:t>Name of person you wish to appoint</a:t>
            </a:r>
          </a:p>
          <a:p>
            <a:pPr lvl="1"/>
            <a:r>
              <a:rPr lang="en-US" dirty="0"/>
              <a:t>Employee ID number (EID) (if applicable)</a:t>
            </a:r>
          </a:p>
          <a:p>
            <a:pPr lvl="1"/>
            <a:r>
              <a:rPr lang="en-US" dirty="0"/>
              <a:t>Requisition number </a:t>
            </a:r>
          </a:p>
          <a:p>
            <a:pPr lvl="1"/>
            <a:r>
              <a:rPr lang="en-US" dirty="0"/>
              <a:t>Proposed salary</a:t>
            </a:r>
          </a:p>
          <a:p>
            <a:pPr lvl="1"/>
            <a:r>
              <a:rPr lang="en-US" dirty="0"/>
              <a:t>Start Date</a:t>
            </a:r>
          </a:p>
          <a:p>
            <a:pPr lvl="1"/>
            <a:r>
              <a:rPr lang="en-US" dirty="0"/>
              <a:t>Follow the instructions above to complete the rest of the NPP, but do NOT check the box to Feed to CU Careers</a:t>
            </a:r>
          </a:p>
          <a:p>
            <a:r>
              <a:rPr lang="en-US" dirty="0"/>
              <a:t>Please be sure to attach candidate’s resume and the job description to NPP </a:t>
            </a:r>
          </a:p>
          <a:p>
            <a:pPr lvl="1"/>
            <a:r>
              <a:rPr lang="en-US" dirty="0"/>
              <a:t>This ensures that Central HR can verify that the candidate meets minimum qualifications. </a:t>
            </a:r>
          </a:p>
          <a:p>
            <a:r>
              <a:rPr lang="en-US" dirty="0"/>
              <a:t>Email your ePAR number to our Talent Acquisition Consultant to request approval.  </a:t>
            </a:r>
          </a:p>
        </p:txBody>
      </p:sp>
    </p:spTree>
    <p:extLst>
      <p:ext uri="{BB962C8B-B14F-4D97-AF65-F5344CB8AC3E}">
        <p14:creationId xmlns:p14="http://schemas.microsoft.com/office/powerpoint/2010/main" val="3973225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78403" cy="4064627"/>
          </a:xfrm>
        </p:spPr>
        <p:txBody>
          <a:bodyPr>
            <a:normAutofit fontScale="90000"/>
          </a:bodyPr>
          <a:lstStyle/>
          <a:p>
            <a:r>
              <a:rPr lang="en-US" dirty="0"/>
              <a:t>Dispositioning candidates from an appointment type </a:t>
            </a:r>
          </a:p>
        </p:txBody>
      </p:sp>
    </p:spTree>
    <p:extLst>
      <p:ext uri="{BB962C8B-B14F-4D97-AF65-F5344CB8AC3E}">
        <p14:creationId xmlns:p14="http://schemas.microsoft.com/office/powerpoint/2010/main" val="810447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633742" cy="3886200"/>
          </a:xfrm>
        </p:spPr>
        <p:txBody>
          <a:bodyPr/>
          <a:lstStyle/>
          <a:p>
            <a:r>
              <a:rPr lang="en-US" dirty="0"/>
              <a:t>Click on the candidate(s) you want to hire via Appointment Type #1</a:t>
            </a:r>
          </a:p>
          <a:p>
            <a:r>
              <a:rPr lang="en-US" dirty="0"/>
              <a:t>Go to </a:t>
            </a:r>
            <a:r>
              <a:rPr lang="en-US" b="1" dirty="0"/>
              <a:t>More Actions </a:t>
            </a:r>
            <a:r>
              <a:rPr lang="en-US" dirty="0"/>
              <a:t>and select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Step/status</a:t>
            </a:r>
          </a:p>
          <a:p>
            <a:r>
              <a:rPr lang="en-US" dirty="0"/>
              <a:t>Indicate that the candidate </a:t>
            </a:r>
            <a:r>
              <a:rPr lang="en-US" b="1" dirty="0"/>
              <a:t>Meets minimum qualifications &gt; </a:t>
            </a:r>
            <a:r>
              <a:rPr lang="en-US" dirty="0"/>
              <a:t>Save and continue &gt; Under Review - Selected for Interview &gt; Not selected</a:t>
            </a:r>
          </a:p>
          <a:p>
            <a:r>
              <a:rPr lang="en-US" dirty="0"/>
              <a:t>Reason for not selected is ‘Hired into another position number’</a:t>
            </a:r>
          </a:p>
          <a:p>
            <a:r>
              <a:rPr lang="en-US" dirty="0"/>
              <a:t>In the comments section, please indicate that the candidate was hired into a different position number and include the position number.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18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4620" y="2133600"/>
            <a:ext cx="7633742" cy="3593591"/>
          </a:xfrm>
        </p:spPr>
        <p:txBody>
          <a:bodyPr>
            <a:normAutofit/>
          </a:bodyPr>
          <a:lstStyle/>
          <a:p>
            <a:r>
              <a:rPr lang="en-US" dirty="0"/>
              <a:t>Please be sure to enter </a:t>
            </a:r>
            <a:r>
              <a:rPr lang="en-US" b="1" dirty="0"/>
              <a:t>PMR comments </a:t>
            </a:r>
            <a:r>
              <a:rPr lang="en-US" dirty="0"/>
              <a:t>in HCM for all hires/rehires/additional jobs</a:t>
            </a:r>
          </a:p>
          <a:p>
            <a:r>
              <a:rPr lang="en-US" dirty="0"/>
              <a:t>The PMR Report is no longer required, but signed letters of offer must be submitted by the department for all lecturers who have been newly hired or rehired to </a:t>
            </a:r>
            <a:r>
              <a:rPr lang="en-US" dirty="0">
                <a:hlinkClick r:id="rId2"/>
              </a:rPr>
              <a:t>personnel.matters@ucdenver.edu</a:t>
            </a:r>
            <a:r>
              <a:rPr lang="en-US" dirty="0"/>
              <a:t>. </a:t>
            </a:r>
          </a:p>
          <a:p>
            <a:r>
              <a:rPr lang="en-US" dirty="0"/>
              <a:t>PMR Instructions can be found here: </a:t>
            </a:r>
            <a:r>
              <a:rPr lang="en-US" dirty="0">
                <a:hlinkClick r:id="rId3"/>
              </a:rPr>
              <a:t>https://clas.ucdenver.edu/hr-finance/appointments/pmr/</a:t>
            </a:r>
            <a:r>
              <a:rPr lang="en-US" dirty="0"/>
              <a:t> </a:t>
            </a:r>
          </a:p>
          <a:p>
            <a:r>
              <a:rPr lang="en-US" dirty="0"/>
              <a:t>PMR’s are due to Central HR on or before the effective date of the action</a:t>
            </a:r>
          </a:p>
        </p:txBody>
      </p:sp>
    </p:spTree>
    <p:extLst>
      <p:ext uri="{BB962C8B-B14F-4D97-AF65-F5344CB8AC3E}">
        <p14:creationId xmlns:p14="http://schemas.microsoft.com/office/powerpoint/2010/main" val="1858246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7345"/>
            <a:ext cx="8662442" cy="1199055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Equal Pay for Equal Work Act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371600"/>
            <a:ext cx="7633742" cy="5334000"/>
          </a:xfrm>
        </p:spPr>
        <p:txBody>
          <a:bodyPr>
            <a:normAutofit/>
          </a:bodyPr>
          <a:lstStyle/>
          <a:p>
            <a:r>
              <a:rPr lang="en-US" dirty="0"/>
              <a:t>A salary range or rate must be included in all postings</a:t>
            </a:r>
          </a:p>
          <a:p>
            <a:r>
              <a:rPr lang="en-US" dirty="0"/>
              <a:t>All new or vacant positions must be posted on CU Careers</a:t>
            </a:r>
          </a:p>
          <a:p>
            <a:pPr lvl="2"/>
            <a:r>
              <a:rPr lang="en-US" dirty="0"/>
              <a:t>Must post for a minimum of 5 calendar days.</a:t>
            </a:r>
          </a:p>
          <a:p>
            <a:pPr lvl="2"/>
            <a:r>
              <a:rPr lang="en-US" dirty="0"/>
              <a:t>Must run a defensible search process that includes interviews for those who meet all minimum qualifications and best meet preferred qualifications.</a:t>
            </a:r>
          </a:p>
          <a:p>
            <a:pPr lvl="1"/>
            <a:r>
              <a:rPr lang="en-US" dirty="0"/>
              <a:t>This includes Lecturer positions, though we can still hire multiple lecturers form one posting.</a:t>
            </a:r>
          </a:p>
          <a:p>
            <a:pPr lvl="2"/>
            <a:r>
              <a:rPr lang="en-US" dirty="0"/>
              <a:t>All lecturer applications must be reviewed and candidates must be dispositioned in CU Careers as they are reviewed.</a:t>
            </a:r>
          </a:p>
          <a:p>
            <a:pPr lvl="1"/>
            <a:r>
              <a:rPr lang="en-US" dirty="0"/>
              <a:t>Per Central HR,  appointment type 2 (also referred to as a search waiver) are no longer allowed without a posting: transfers, rehiring former employees, students moving from a TA to lecturer role.</a:t>
            </a:r>
          </a:p>
        </p:txBody>
      </p:sp>
    </p:spTree>
    <p:extLst>
      <p:ext uri="{BB962C8B-B14F-4D97-AF65-F5344CB8AC3E}">
        <p14:creationId xmlns:p14="http://schemas.microsoft.com/office/powerpoint/2010/main" val="156748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152400"/>
            <a:ext cx="7748042" cy="149213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Hiring Lecturers vs. </a:t>
            </a:r>
            <a:br>
              <a:rPr lang="en-US" dirty="0"/>
            </a:br>
            <a:r>
              <a:rPr lang="en-US" dirty="0"/>
              <a:t>Hiring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104" y="2286000"/>
            <a:ext cx="7633742" cy="4800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Lecturers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 search or appointment type 1 is </a:t>
            </a:r>
            <a:r>
              <a:rPr lang="en-US" u="sng" dirty="0"/>
              <a:t>required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For Lecturer postings, you can use this language: The hiring rate for this position has been established at $1,559 per credit hour (lower division), $1,645 per credit hour (upper division), or $1,808 per credit hour (graduate level).</a:t>
            </a:r>
          </a:p>
          <a:p>
            <a:r>
              <a:rPr lang="en-US" b="1" dirty="0"/>
              <a:t>Students</a:t>
            </a:r>
          </a:p>
          <a:p>
            <a:pPr lvl="1"/>
            <a:r>
              <a:rPr lang="en-US" dirty="0"/>
              <a:t>We must notify students of available opportunities.  This could be either a job posting on Handshake or a message on your department website letting students know of available positions and who to contact if they are interested. </a:t>
            </a:r>
          </a:p>
          <a:p>
            <a:pPr lvl="2"/>
            <a:r>
              <a:rPr lang="en-US" dirty="0"/>
              <a:t>Please note that the department’s website should include a pay rate or range based on the type of student position. It is a good faith estimate of what you think you might pay.</a:t>
            </a:r>
          </a:p>
          <a:p>
            <a:pPr lvl="1"/>
            <a:r>
              <a:rPr lang="en-US" dirty="0"/>
              <a:t>Handshake Employer Guide that provides information on signing up, posting, etc.  </a:t>
            </a:r>
          </a:p>
          <a:p>
            <a:pPr marL="731520" lvl="2" indent="0">
              <a:buNone/>
            </a:pPr>
            <a:r>
              <a:rPr lang="en-US" u="sng" dirty="0">
                <a:hlinkClick r:id="rId2"/>
              </a:rPr>
              <a:t>https://www1.ucdenver.edu/docs/librariesprovider41/default-document-library/handshake-employer-guide_high-quality.pdf?sfvrsn=dbc79fb8_4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Here is a link with additional information from the Career Center:</a:t>
            </a:r>
          </a:p>
          <a:p>
            <a:pPr marL="731520" lvl="2" indent="0">
              <a:buNone/>
            </a:pPr>
            <a:r>
              <a:rPr lang="en-US" u="sng" dirty="0">
                <a:hlinkClick r:id="rId3"/>
              </a:rPr>
              <a:t>https://www1.ucdenver.edu/services/career-center/hire</a:t>
            </a:r>
            <a:r>
              <a:rPr lang="en-US" dirty="0"/>
              <a:t>  Click on “Handshake – job postings” for more information.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194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09801" y="838200"/>
            <a:ext cx="5638800" cy="4064627"/>
          </a:xfrm>
        </p:spPr>
        <p:txBody>
          <a:bodyPr/>
          <a:lstStyle/>
          <a:p>
            <a:r>
              <a:rPr lang="en-US" dirty="0"/>
              <a:t>Posting a lecturer position in cu careers</a:t>
            </a:r>
          </a:p>
        </p:txBody>
      </p:sp>
    </p:spTree>
    <p:extLst>
      <p:ext uri="{BB962C8B-B14F-4D97-AF65-F5344CB8AC3E}">
        <p14:creationId xmlns:p14="http://schemas.microsoft.com/office/powerpoint/2010/main" val="56658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218" y="1905000"/>
            <a:ext cx="8052582" cy="3581400"/>
          </a:xfrm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b="1" dirty="0"/>
              <a:t>Step 1:</a:t>
            </a:r>
            <a:r>
              <a:rPr lang="en-US" dirty="0"/>
              <a:t> Go to Position Data to either update an existing position or create a new position, if necessary.  Wait for CLAS HR to approve position change.  Update funding if necessary.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Step 2:</a:t>
            </a:r>
            <a:r>
              <a:rPr lang="en-US" dirty="0"/>
              <a:t> Go to Non-Person Profile (NPP) and pull up the approved position. </a:t>
            </a:r>
          </a:p>
        </p:txBody>
      </p:sp>
    </p:spTree>
    <p:extLst>
      <p:ext uri="{BB962C8B-B14F-4D97-AF65-F5344CB8AC3E}">
        <p14:creationId xmlns:p14="http://schemas.microsoft.com/office/powerpoint/2010/main" val="4119731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"/>
            <a:ext cx="7633742" cy="6248400"/>
          </a:xfrm>
        </p:spPr>
        <p:txBody>
          <a:bodyPr>
            <a:normAutofit/>
          </a:bodyPr>
          <a:lstStyle/>
          <a:p>
            <a:r>
              <a:rPr lang="en-US" b="1" dirty="0"/>
              <a:t>Step 3:</a:t>
            </a:r>
            <a:r>
              <a:rPr lang="en-US" dirty="0"/>
              <a:t> Fill in required information: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Use today’s date as the Effective Date &gt; Select “Vacant Position” as the reason &gt; Type “Search” in the comments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Don’t update any position information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Select Yes for Position Summary, HR Consultant, Required Training, Background Check Types, and Degrees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Add a new Position Summary (make sure Feed to CU Careers box is checked);  click on Add New HR Consultant and enter the central HR faculty posting contact</a:t>
            </a:r>
            <a:endParaRPr lang="en-US" dirty="0">
              <a:solidFill>
                <a:srgbClr val="FF0000"/>
              </a:solidFill>
            </a:endParaRP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If not already populated, click Add New Required Training to add training requirements (F00001, U00063 and U00067 are required)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Click Add New Background Check to add Criminal Background Check if not already populated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Click Add New Degrees to populate required degree and field of study</a:t>
            </a:r>
          </a:p>
          <a:p>
            <a:pPr marL="857250" lvl="1" indent="-400050">
              <a:buClr>
                <a:schemeClr val="tx1">
                  <a:lumMod val="65000"/>
                  <a:lumOff val="35000"/>
                </a:schemeClr>
              </a:buClr>
              <a:buFont typeface="+mj-lt"/>
              <a:buAutoNum type="romanUcPeriod"/>
            </a:pPr>
            <a:r>
              <a:rPr lang="en-US" dirty="0"/>
              <a:t>Attach job description and submit NPP.  Do not ad hoc in any approvers.  Note: Second level approval is not required for Lecturers.</a:t>
            </a:r>
          </a:p>
          <a:p>
            <a:pPr marL="514350" indent="-514350">
              <a:buFont typeface="+mj-lt"/>
              <a:buAutoNum type="romanU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589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633742" cy="3733800"/>
          </a:xfrm>
        </p:spPr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Once central HR approves, NPP feeds to CU Careers (if box is checked)</a:t>
            </a:r>
          </a:p>
          <a:p>
            <a:r>
              <a:rPr lang="en-US" b="1" dirty="0"/>
              <a:t>Step 5:</a:t>
            </a:r>
            <a:r>
              <a:rPr lang="en-US" dirty="0"/>
              <a:t> Edit the draft of the posting in CU Careers (include search committee [add collaborators], posting contact, position description, minimum qualifications, and preferred qualifications if applicable)</a:t>
            </a:r>
          </a:p>
          <a:p>
            <a:r>
              <a:rPr lang="en-US" b="1" dirty="0"/>
              <a:t>Step 6:</a:t>
            </a:r>
            <a:r>
              <a:rPr lang="en-US" dirty="0"/>
              <a:t> Save as Open &amp; email our Talent Acquisition Consultant letting them know it is ready to post.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561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09800" y="838200"/>
            <a:ext cx="6477000" cy="4064627"/>
          </a:xfrm>
        </p:spPr>
        <p:txBody>
          <a:bodyPr/>
          <a:lstStyle/>
          <a:p>
            <a:r>
              <a:rPr lang="en-US" dirty="0"/>
              <a:t>Dispositioning candidates from a search </a:t>
            </a:r>
          </a:p>
        </p:txBody>
      </p:sp>
    </p:spTree>
    <p:extLst>
      <p:ext uri="{BB962C8B-B14F-4D97-AF65-F5344CB8AC3E}">
        <p14:creationId xmlns:p14="http://schemas.microsoft.com/office/powerpoint/2010/main" val="340446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633742" cy="5257800"/>
          </a:xfrm>
        </p:spPr>
        <p:txBody>
          <a:bodyPr>
            <a:normAutofit/>
          </a:bodyPr>
          <a:lstStyle/>
          <a:p>
            <a:r>
              <a:rPr lang="en-US" dirty="0"/>
              <a:t>Click on the candidate(s) you want to disposition</a:t>
            </a:r>
          </a:p>
          <a:p>
            <a:r>
              <a:rPr lang="en-US" dirty="0"/>
              <a:t>Click on </a:t>
            </a:r>
            <a:r>
              <a:rPr lang="en-US" b="1" dirty="0"/>
              <a:t>More Actions </a:t>
            </a:r>
            <a:r>
              <a:rPr lang="en-US" dirty="0"/>
              <a:t>and select </a:t>
            </a:r>
            <a:r>
              <a:rPr lang="en-US" b="1" dirty="0"/>
              <a:t>Change</a:t>
            </a:r>
            <a:r>
              <a:rPr lang="en-US" dirty="0"/>
              <a:t> </a:t>
            </a:r>
            <a:r>
              <a:rPr lang="en-US" b="1" dirty="0"/>
              <a:t>Step/status </a:t>
            </a:r>
            <a:r>
              <a:rPr lang="en-US" dirty="0"/>
              <a:t>until you have dispositioned the candidates into the appropriate status</a:t>
            </a:r>
          </a:p>
          <a:p>
            <a:r>
              <a:rPr lang="en-US" dirty="0"/>
              <a:t>All candidates should be dispositioned to either Not Selected or Hired</a:t>
            </a:r>
          </a:p>
          <a:p>
            <a:r>
              <a:rPr lang="en-US" dirty="0"/>
              <a:t>For the candidate you want to hire, create an offer in CU Careers (refer to next slide)</a:t>
            </a:r>
          </a:p>
          <a:p>
            <a:r>
              <a:rPr lang="en-US" dirty="0"/>
              <a:t>Send correspondence to candidates who are not selected (unless otherwise notified)</a:t>
            </a:r>
          </a:p>
          <a:p>
            <a:r>
              <a:rPr lang="en-US" dirty="0"/>
              <a:t>Central HR now requires that candidates are dispositioned and postings are closed within 6 months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36595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1603</TotalTime>
  <Words>1228</Words>
  <Application>Microsoft Office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Gill Sans MT</vt:lpstr>
      <vt:lpstr>Impact</vt:lpstr>
      <vt:lpstr>Badge</vt:lpstr>
      <vt:lpstr>Clas HCM/CU Careers Lecturer Posting Guide</vt:lpstr>
      <vt:lpstr>Equal Pay for Equal Work Act </vt:lpstr>
      <vt:lpstr> Hiring Lecturers vs.  Hiring Students</vt:lpstr>
      <vt:lpstr>Posting a lecturer position in cu careers</vt:lpstr>
      <vt:lpstr>PowerPoint Presentation</vt:lpstr>
      <vt:lpstr>PowerPoint Presentation</vt:lpstr>
      <vt:lpstr>PowerPoint Presentation</vt:lpstr>
      <vt:lpstr>Dispositioning candidates from a search </vt:lpstr>
      <vt:lpstr>PowerPoint Presentation</vt:lpstr>
      <vt:lpstr>Creating an offer in cu careers </vt:lpstr>
      <vt:lpstr>Creating an offer in cu careers cont.</vt:lpstr>
      <vt:lpstr> Search Summary</vt:lpstr>
      <vt:lpstr>Hiring an Employee via Appointment Type</vt:lpstr>
      <vt:lpstr>PowerPoint Presentation</vt:lpstr>
      <vt:lpstr>PowerPoint Presentation</vt:lpstr>
      <vt:lpstr>Dispositioning candidates from an appointment type </vt:lpstr>
      <vt:lpstr>PowerPoint Presentation</vt:lpstr>
      <vt:lpstr> PMR</vt:lpstr>
    </vt:vector>
  </TitlesOfParts>
  <Company>University of Colorado Denver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HCM/CU Careers- Lecturer Posting Training</dc:title>
  <dc:creator>UCDenver</dc:creator>
  <cp:lastModifiedBy>Murray-Cawthorn, AnQuanette</cp:lastModifiedBy>
  <cp:revision>85</cp:revision>
  <dcterms:created xsi:type="dcterms:W3CDTF">2017-07-11T18:53:21Z</dcterms:created>
  <dcterms:modified xsi:type="dcterms:W3CDTF">2024-05-29T19:09:09Z</dcterms:modified>
</cp:coreProperties>
</file>