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A0E876-1BFF-D442-9F8A-8446ABD9E864}" v="3" dt="2024-02-06T17:31:45.8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94"/>
    <p:restoredTop sz="94715"/>
  </p:normalViewPr>
  <p:slideViewPr>
    <p:cSldViewPr snapToGrid="0">
      <p:cViewPr varScale="1">
        <p:scale>
          <a:sx n="165" d="100"/>
          <a:sy n="165" d="100"/>
        </p:scale>
        <p:origin x="74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0F93B8-45B1-6773-07BA-7F9D69FB02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924BB0-8572-53AD-0D9C-ABDA798399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48F95-B71C-7759-2487-E4F5780C9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4B1EA-38D4-9F47-9FA9-82D466D4AE62}" type="datetimeFigureOut">
              <a:rPr lang="en-US" smtClean="0"/>
              <a:t>2/6/24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67D1E2-868E-DE04-EBDA-E6FC485E9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930468-BB6B-6AB1-39C1-F00FF5949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9EC90-F415-F741-A637-74285B5E7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019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91E98-FC84-CA3B-A608-9903F281E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C1DC5D-3D8D-974A-6C1E-6DF5441D5A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459CC8-69FE-A3B1-81C8-A48DCB99E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4B1EA-38D4-9F47-9FA9-82D466D4AE62}" type="datetimeFigureOut">
              <a:rPr lang="en-US" smtClean="0"/>
              <a:t>2/6/24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323F1F-CEE4-F8F4-CA46-24DDB7BC5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418308-B462-BBC8-340E-A3FFE014C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9EC90-F415-F741-A637-74285B5E7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156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6DC1B71-1B0B-DF08-4BD2-A1D43F9939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6A3110-4484-AD31-E0DC-C6659CC7EB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F0309B-F61F-0A19-145E-5892D56D6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4B1EA-38D4-9F47-9FA9-82D466D4AE62}" type="datetimeFigureOut">
              <a:rPr lang="en-US" smtClean="0"/>
              <a:t>2/6/24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0D7240-4F78-9E6B-4491-292997DDB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A08D14-C575-FD3B-8EA2-83AA52333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9EC90-F415-F741-A637-74285B5E7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580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9A028-D564-65F5-3B21-10BA5819B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2F1E4-86B1-8471-384B-0B36AFAF72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9AEF75-6CA9-8248-90A8-45674840B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4B1EA-38D4-9F47-9FA9-82D466D4AE62}" type="datetimeFigureOut">
              <a:rPr lang="en-US" smtClean="0"/>
              <a:t>2/6/24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E197D-884C-0F9B-481F-917244227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FA6210-CCCB-7253-03DA-D6B408C60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9EC90-F415-F741-A637-74285B5E7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896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65DAC-EA75-BED9-C7E1-0DD674686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62A933-FDA4-8EA2-51E7-A72E70EAD9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90CA73-0404-29E5-A6C1-F4BE6ACA4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4B1EA-38D4-9F47-9FA9-82D466D4AE62}" type="datetimeFigureOut">
              <a:rPr lang="en-US" smtClean="0"/>
              <a:t>2/6/24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08A902-7151-82A3-9D43-7F2145974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2BACA9-C079-71BB-C0C2-24B5C3E41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9EC90-F415-F741-A637-74285B5E7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118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C468B1-1AD8-CE86-35E4-E792BBD9B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B1CDFB-BA09-6B49-4E64-F3FD096118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0EB5B9-6C27-D600-EF39-81B8C97845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1E4618-9DAF-24C1-FB6B-13A6D0D53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4B1EA-38D4-9F47-9FA9-82D466D4AE62}" type="datetimeFigureOut">
              <a:rPr lang="en-US" smtClean="0"/>
              <a:t>2/6/24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0BDE48-B173-D531-6F79-B60E62AB5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8943D8-6666-F0C0-AF0E-932290853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9EC90-F415-F741-A637-74285B5E7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16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86BE9-56FF-82A8-C096-1F903D426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E89631-3123-C0F1-E8CB-79B4C494DF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D1EC6B-D27A-795F-1BD2-83C306CFB4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2FF466-86E3-C46A-8A40-63042102BF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585090-D522-56C0-7A6C-888BB65BD7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428DDB-A5BA-A71B-41EF-F471EBC56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4B1EA-38D4-9F47-9FA9-82D466D4AE62}" type="datetimeFigureOut">
              <a:rPr lang="en-US" smtClean="0"/>
              <a:t>2/6/24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D68D07-72E8-0B6D-EE62-D3712C617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DBF119-FB7E-4EFA-F2F3-5ADAF47AA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9EC90-F415-F741-A637-74285B5E7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70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04251-95FD-2CE9-00AA-6A18FA966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A9E9BD-065E-735F-1D41-60B14CEBF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4B1EA-38D4-9F47-9FA9-82D466D4AE62}" type="datetimeFigureOut">
              <a:rPr lang="en-US" smtClean="0"/>
              <a:t>2/6/24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47B2B9-DBF9-E983-02B8-AB56E9F25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C4AF71-E171-AF62-F000-9E791BCF4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9EC90-F415-F741-A637-74285B5E7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276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73F49A-20BE-1D0B-F7CC-17E658C58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4B1EA-38D4-9F47-9FA9-82D466D4AE62}" type="datetimeFigureOut">
              <a:rPr lang="en-US" smtClean="0"/>
              <a:t>2/6/24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392EDE-16AD-261E-6913-52A8888B5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71485D-3B59-FFB5-0EBA-D2DE60D6D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9EC90-F415-F741-A637-74285B5E7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222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525A8F-487A-3FEA-CC0A-0F6798002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E0F214-B5A0-5E37-FE82-23674DB2A3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695E0C-CC5A-20CC-0C3E-E0A80D8CA7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BD61B8-B4CA-928F-4CDA-5B237EF91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4B1EA-38D4-9F47-9FA9-82D466D4AE62}" type="datetimeFigureOut">
              <a:rPr lang="en-US" smtClean="0"/>
              <a:t>2/6/24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E7F21C-9178-C369-0CF0-F07065C37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B89C14-3C37-6F0A-B6F1-026BB4A0B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9EC90-F415-F741-A637-74285B5E7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034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C4EC6-EB0D-45EB-05F6-3B446DEF9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A5077C7-7A5E-F982-DCDB-B364B72144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B94A29-465B-23FE-F2BC-E9582A4455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94C443-2B52-2948-7E50-D1628E3B2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4B1EA-38D4-9F47-9FA9-82D466D4AE62}" type="datetimeFigureOut">
              <a:rPr lang="en-US" smtClean="0"/>
              <a:t>2/6/24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38DA44-083F-28D2-87B1-4C57EFFFA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732D8-70A8-2532-0214-E9CFC49F8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9EC90-F415-F741-A637-74285B5E7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173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383FF7E-FE4A-1FC7-5F75-A67BF5AA0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455D9E-56A3-2203-4101-E297D3E2E0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3A06DF-5D9D-1894-164E-4E8D06F8FE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64B1EA-38D4-9F47-9FA9-82D466D4AE62}" type="datetimeFigureOut">
              <a:rPr lang="en-US" smtClean="0"/>
              <a:t>2/6/24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EEC6F2-507D-130A-E8E6-D59866D738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019F39-E6D1-7C40-1111-FE0964C677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D9EC90-F415-F741-A637-74285B5E7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343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cdenver.edu/docs/librariesprovider284/default-document-library/1000/1001s---approval-requirements-for-new-degree-and-new-certificates.pdf?sfvrsn=49b2f2ba_2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E46A589-5F18-4A0B-9EE6-A4A833E7B334}"/>
              </a:ext>
            </a:extLst>
          </p:cNvPr>
          <p:cNvSpPr txBox="1"/>
          <p:nvPr/>
        </p:nvSpPr>
        <p:spPr>
          <a:xfrm>
            <a:off x="1694098" y="998601"/>
            <a:ext cx="295074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Phase 1: Intent to Develop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380A4DC-0758-2FAC-E142-D62FA48B9C85}"/>
              </a:ext>
            </a:extLst>
          </p:cNvPr>
          <p:cNvSpPr txBox="1"/>
          <p:nvPr/>
        </p:nvSpPr>
        <p:spPr>
          <a:xfrm>
            <a:off x="1357039" y="3408054"/>
            <a:ext cx="3624866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Degree champions meet with Academic Planning Team (Myers/Linder/Drysdale/St. Peter)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6FC5755-0CB5-24A9-0C83-5D4357767F35}"/>
              </a:ext>
            </a:extLst>
          </p:cNvPr>
          <p:cNvSpPr txBox="1"/>
          <p:nvPr/>
        </p:nvSpPr>
        <p:spPr>
          <a:xfrm>
            <a:off x="1357039" y="1709419"/>
            <a:ext cx="3624866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Degree champions meet with </a:t>
            </a:r>
          </a:p>
          <a:p>
            <a:pPr algn="ctr"/>
            <a:r>
              <a:rPr lang="en-US" dirty="0"/>
              <a:t>Dean of College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ABEDD93-9055-05BF-E50B-D62A3EE6A449}"/>
              </a:ext>
            </a:extLst>
          </p:cNvPr>
          <p:cNvSpPr txBox="1"/>
          <p:nvPr/>
        </p:nvSpPr>
        <p:spPr>
          <a:xfrm>
            <a:off x="2253331" y="2697236"/>
            <a:ext cx="183228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/>
              <a:t>With approval…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44B4164-313C-7B73-78A5-7337FD95C76B}"/>
              </a:ext>
            </a:extLst>
          </p:cNvPr>
          <p:cNvSpPr txBox="1"/>
          <p:nvPr/>
        </p:nvSpPr>
        <p:spPr>
          <a:xfrm>
            <a:off x="2253330" y="4672870"/>
            <a:ext cx="183228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/>
              <a:t>With blessings…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278D47C-84A3-FAFE-EA71-14932AEFE741}"/>
              </a:ext>
            </a:extLst>
          </p:cNvPr>
          <p:cNvSpPr txBox="1"/>
          <p:nvPr/>
        </p:nvSpPr>
        <p:spPr>
          <a:xfrm>
            <a:off x="1677605" y="5383687"/>
            <a:ext cx="298373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Proposal Development Begins</a:t>
            </a:r>
          </a:p>
        </p:txBody>
      </p:sp>
    </p:spTree>
    <p:extLst>
      <p:ext uri="{BB962C8B-B14F-4D97-AF65-F5344CB8AC3E}">
        <p14:creationId xmlns:p14="http://schemas.microsoft.com/office/powerpoint/2010/main" val="2758921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6FABEF8D-E985-89AE-C90F-DBDF67EA637D}"/>
              </a:ext>
            </a:extLst>
          </p:cNvPr>
          <p:cNvSpPr txBox="1"/>
          <p:nvPr/>
        </p:nvSpPr>
        <p:spPr>
          <a:xfrm>
            <a:off x="973814" y="884287"/>
            <a:ext cx="341586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Phase 2: Proposal Development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AAEA98E-B9BC-275E-605E-900BF86A57C0}"/>
              </a:ext>
            </a:extLst>
          </p:cNvPr>
          <p:cNvSpPr txBox="1"/>
          <p:nvPr/>
        </p:nvSpPr>
        <p:spPr>
          <a:xfrm>
            <a:off x="6095996" y="1017452"/>
            <a:ext cx="577018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u="sng" dirty="0"/>
              <a:t>Campus Academic Planning Team Stakeholders and Support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3DAC308-CF73-82BD-206A-3FB93989D6EB}"/>
              </a:ext>
            </a:extLst>
          </p:cNvPr>
          <p:cNvSpPr txBox="1"/>
          <p:nvPr/>
        </p:nvSpPr>
        <p:spPr>
          <a:xfrm>
            <a:off x="6096000" y="1384363"/>
            <a:ext cx="577017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Jason Drysdale, Director of Program Development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4691B63-038F-79DD-1076-B7C0923CC6ED}"/>
              </a:ext>
            </a:extLst>
          </p:cNvPr>
          <p:cNvSpPr txBox="1"/>
          <p:nvPr/>
        </p:nvSpPr>
        <p:spPr>
          <a:xfrm>
            <a:off x="6095999" y="1750341"/>
            <a:ext cx="577018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Jeremy </a:t>
            </a:r>
            <a:r>
              <a:rPr lang="en-US" dirty="0" err="1"/>
              <a:t>Lingle</a:t>
            </a:r>
            <a:r>
              <a:rPr lang="en-US" dirty="0"/>
              <a:t>, Market Intelligence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1325055-4E97-DAE6-F39C-A9F49FB80D60}"/>
              </a:ext>
            </a:extLst>
          </p:cNvPr>
          <p:cNvSpPr txBox="1"/>
          <p:nvPr/>
        </p:nvSpPr>
        <p:spPr>
          <a:xfrm>
            <a:off x="6095999" y="2125228"/>
            <a:ext cx="577018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Jennifer St. Peter, Financial Modelling, Pro Forma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098D017-51A7-F276-6013-DCB0F9CC256F}"/>
              </a:ext>
            </a:extLst>
          </p:cNvPr>
          <p:cNvSpPr txBox="1"/>
          <p:nvPr/>
        </p:nvSpPr>
        <p:spPr>
          <a:xfrm>
            <a:off x="6096001" y="2500115"/>
            <a:ext cx="577018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Kenny Wolf, Assessment Plan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1457721-900D-4C8E-44A8-3A31449D095C}"/>
              </a:ext>
            </a:extLst>
          </p:cNvPr>
          <p:cNvSpPr txBox="1"/>
          <p:nvPr/>
        </p:nvSpPr>
        <p:spPr>
          <a:xfrm>
            <a:off x="6096000" y="3244334"/>
            <a:ext cx="577018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UCC / RO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853A332-BD95-3907-CBC6-849542D68AFF}"/>
              </a:ext>
            </a:extLst>
          </p:cNvPr>
          <p:cNvSpPr txBox="1"/>
          <p:nvPr/>
        </p:nvSpPr>
        <p:spPr>
          <a:xfrm>
            <a:off x="6096003" y="2875002"/>
            <a:ext cx="577018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Marie Williams Team, Marketing Plan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0950419-1B29-D4E2-983B-C6564652C69F}"/>
              </a:ext>
            </a:extLst>
          </p:cNvPr>
          <p:cNvSpPr txBox="1"/>
          <p:nvPr/>
        </p:nvSpPr>
        <p:spPr>
          <a:xfrm>
            <a:off x="749451" y="1561158"/>
            <a:ext cx="3864589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Degree development team drafts the proposal in accordance with </a:t>
            </a:r>
          </a:p>
          <a:p>
            <a:pPr algn="ctr"/>
            <a:r>
              <a:rPr lang="en-US" dirty="0">
                <a:hlinkClick r:id="rId2"/>
              </a:rPr>
              <a:t>Campus Policy 1001 </a:t>
            </a:r>
            <a:r>
              <a:rPr lang="en-US" dirty="0"/>
              <a:t>and Appendix A.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D2EE676-34F8-BE45-5E0D-680BAAD7B4F2}"/>
              </a:ext>
            </a:extLst>
          </p:cNvPr>
          <p:cNvSpPr txBox="1"/>
          <p:nvPr/>
        </p:nvSpPr>
        <p:spPr>
          <a:xfrm>
            <a:off x="749450" y="2681867"/>
            <a:ext cx="386459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Development team consults with </a:t>
            </a:r>
            <a:r>
              <a:rPr lang="en-US" i="1" u="sng" dirty="0"/>
              <a:t>academic planning team </a:t>
            </a:r>
            <a:r>
              <a:rPr lang="en-US" dirty="0"/>
              <a:t>stakeholders and </a:t>
            </a:r>
            <a:r>
              <a:rPr lang="en-US" i="1" u="sng" dirty="0"/>
              <a:t>CLAS Dean’s Office </a:t>
            </a:r>
            <a:r>
              <a:rPr lang="en-US" dirty="0"/>
              <a:t>for required data, financial modeling, design and assessment planning, marketing planning, and administrative and compliance requirements. </a:t>
            </a:r>
          </a:p>
        </p:txBody>
      </p:sp>
      <p:sp>
        <p:nvSpPr>
          <p:cNvPr id="20" name="Left-Right Arrow 19">
            <a:extLst>
              <a:ext uri="{FF2B5EF4-FFF2-40B4-BE49-F238E27FC236}">
                <a16:creationId xmlns:a16="http://schemas.microsoft.com/office/drawing/2014/main" id="{EE6277FC-B0E0-71E6-3A98-33558489742A}"/>
              </a:ext>
            </a:extLst>
          </p:cNvPr>
          <p:cNvSpPr/>
          <p:nvPr/>
        </p:nvSpPr>
        <p:spPr>
          <a:xfrm rot="18607560">
            <a:off x="4818991" y="2869447"/>
            <a:ext cx="1072055" cy="639995"/>
          </a:xfrm>
          <a:prstGeom prst="left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25BAA52-4570-A9FE-73F1-8CDE9CA36508}"/>
              </a:ext>
            </a:extLst>
          </p:cNvPr>
          <p:cNvSpPr txBox="1"/>
          <p:nvPr/>
        </p:nvSpPr>
        <p:spPr>
          <a:xfrm>
            <a:off x="749450" y="4931189"/>
            <a:ext cx="386459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Degree development team reviews final draft with Senior Associate Dean for Academic and Strategic Planning for feedback and revision.</a:t>
            </a:r>
          </a:p>
        </p:txBody>
      </p:sp>
      <p:sp>
        <p:nvSpPr>
          <p:cNvPr id="22" name="Left-Right Arrow 21">
            <a:extLst>
              <a:ext uri="{FF2B5EF4-FFF2-40B4-BE49-F238E27FC236}">
                <a16:creationId xmlns:a16="http://schemas.microsoft.com/office/drawing/2014/main" id="{8E83F06C-2CC6-0135-1871-2463F5678E0B}"/>
              </a:ext>
            </a:extLst>
          </p:cNvPr>
          <p:cNvSpPr/>
          <p:nvPr/>
        </p:nvSpPr>
        <p:spPr>
          <a:xfrm rot="2507723">
            <a:off x="4871655" y="4015377"/>
            <a:ext cx="1072055" cy="639995"/>
          </a:xfrm>
          <a:prstGeom prst="left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E5AD543-E307-56C5-E3FD-AAB660D975E2}"/>
              </a:ext>
            </a:extLst>
          </p:cNvPr>
          <p:cNvSpPr txBox="1"/>
          <p:nvPr/>
        </p:nvSpPr>
        <p:spPr>
          <a:xfrm>
            <a:off x="6095997" y="4015445"/>
            <a:ext cx="577018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u="sng" dirty="0"/>
              <a:t>CLAS Dean’s Office Support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1833476-20C7-AC0F-DDFB-2091621166BB}"/>
              </a:ext>
            </a:extLst>
          </p:cNvPr>
          <p:cNvSpPr txBox="1"/>
          <p:nvPr/>
        </p:nvSpPr>
        <p:spPr>
          <a:xfrm>
            <a:off x="6095997" y="4390332"/>
            <a:ext cx="577018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Course and Curriculum Coordinators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57F510F-AB54-4976-CA68-7C581C3D7EE0}"/>
              </a:ext>
            </a:extLst>
          </p:cNvPr>
          <p:cNvSpPr txBox="1"/>
          <p:nvPr/>
        </p:nvSpPr>
        <p:spPr>
          <a:xfrm>
            <a:off x="6095997" y="4748114"/>
            <a:ext cx="577018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Senior Associate Dean for Academic and Strat. Planning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F845BCD-7B08-4CD7-78E1-3BDF118FB410}"/>
              </a:ext>
            </a:extLst>
          </p:cNvPr>
          <p:cNvSpPr txBox="1"/>
          <p:nvPr/>
        </p:nvSpPr>
        <p:spPr>
          <a:xfrm>
            <a:off x="6095997" y="5117446"/>
            <a:ext cx="577018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Assistant Dean for Budget and Finance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E08EEA7-563B-42D3-5E0F-44614EBF6227}"/>
              </a:ext>
            </a:extLst>
          </p:cNvPr>
          <p:cNvSpPr txBox="1"/>
          <p:nvPr/>
        </p:nvSpPr>
        <p:spPr>
          <a:xfrm>
            <a:off x="5160936" y="625356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519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6FABEF8D-E985-89AE-C90F-DBDF67EA637D}"/>
              </a:ext>
            </a:extLst>
          </p:cNvPr>
          <p:cNvSpPr txBox="1"/>
          <p:nvPr/>
        </p:nvSpPr>
        <p:spPr>
          <a:xfrm>
            <a:off x="4219903" y="379792"/>
            <a:ext cx="341586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Phase 3: Seek Final Approvals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9F53521-3FAB-A6E9-B007-4FE37F40FAD1}"/>
              </a:ext>
            </a:extLst>
          </p:cNvPr>
          <p:cNvSpPr txBox="1"/>
          <p:nvPr/>
        </p:nvSpPr>
        <p:spPr>
          <a:xfrm>
            <a:off x="478220" y="1147047"/>
            <a:ext cx="255079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u="sng" dirty="0"/>
              <a:t>College Approvals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1E39E8B-3E4B-0B1E-C14E-F27ED45A318D}"/>
              </a:ext>
            </a:extLst>
          </p:cNvPr>
          <p:cNvSpPr txBox="1"/>
          <p:nvPr/>
        </p:nvSpPr>
        <p:spPr>
          <a:xfrm>
            <a:off x="4652435" y="1147047"/>
            <a:ext cx="255079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u="sng" dirty="0"/>
              <a:t>Campus Approvals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C365256-598E-3D02-77CB-9F88F3BC356B}"/>
              </a:ext>
            </a:extLst>
          </p:cNvPr>
          <p:cNvSpPr txBox="1"/>
          <p:nvPr/>
        </p:nvSpPr>
        <p:spPr>
          <a:xfrm>
            <a:off x="8993902" y="1214945"/>
            <a:ext cx="271987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u="sng" dirty="0"/>
              <a:t>System/Regents Approvals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5C1B003-BA5A-76A8-C57F-88EC25DB7926}"/>
              </a:ext>
            </a:extLst>
          </p:cNvPr>
          <p:cNvSpPr txBox="1"/>
          <p:nvPr/>
        </p:nvSpPr>
        <p:spPr>
          <a:xfrm>
            <a:off x="478220" y="2608653"/>
            <a:ext cx="255079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CLAS EPCC</a:t>
            </a:r>
          </a:p>
          <a:p>
            <a:pPr algn="ctr"/>
            <a:r>
              <a:rPr lang="en-US" dirty="0"/>
              <a:t>(Monthly Meetings)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EC3B63E-C040-D80D-01C7-49C2181BD4DF}"/>
              </a:ext>
            </a:extLst>
          </p:cNvPr>
          <p:cNvSpPr txBox="1"/>
          <p:nvPr/>
        </p:nvSpPr>
        <p:spPr>
          <a:xfrm>
            <a:off x="478220" y="3434050"/>
            <a:ext cx="255079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CLAS BPC</a:t>
            </a:r>
          </a:p>
          <a:p>
            <a:pPr algn="ctr"/>
            <a:r>
              <a:rPr lang="en-US" dirty="0"/>
              <a:t>(Monthly Meetings)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63E7518-A5B8-234A-B8DD-8E1601CF0508}"/>
              </a:ext>
            </a:extLst>
          </p:cNvPr>
          <p:cNvSpPr txBox="1"/>
          <p:nvPr/>
        </p:nvSpPr>
        <p:spPr>
          <a:xfrm>
            <a:off x="478220" y="4337834"/>
            <a:ext cx="255079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CLAS Faculty Council</a:t>
            </a:r>
          </a:p>
          <a:p>
            <a:pPr algn="ctr"/>
            <a:r>
              <a:rPr lang="en-US" dirty="0"/>
              <a:t>(Monthly Meetings)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F75EF78-EF88-7126-B346-E6D6D89933A9}"/>
              </a:ext>
            </a:extLst>
          </p:cNvPr>
          <p:cNvSpPr txBox="1"/>
          <p:nvPr/>
        </p:nvSpPr>
        <p:spPr>
          <a:xfrm>
            <a:off x="478221" y="5241618"/>
            <a:ext cx="255079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Dean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762C0AC-955D-0AB6-03B2-C1C10983D567}"/>
              </a:ext>
            </a:extLst>
          </p:cNvPr>
          <p:cNvSpPr txBox="1"/>
          <p:nvPr/>
        </p:nvSpPr>
        <p:spPr>
          <a:xfrm>
            <a:off x="4139251" y="1773831"/>
            <a:ext cx="3577166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University Curriculum Committee</a:t>
            </a:r>
          </a:p>
          <a:p>
            <a:pPr algn="ctr"/>
            <a:r>
              <a:rPr lang="en-US" dirty="0"/>
              <a:t>(Weekly Workflows)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2697929-0850-AB50-5A21-9F4E85ACC9C4}"/>
              </a:ext>
            </a:extLst>
          </p:cNvPr>
          <p:cNvSpPr txBox="1"/>
          <p:nvPr/>
        </p:nvSpPr>
        <p:spPr>
          <a:xfrm>
            <a:off x="4139250" y="3542446"/>
            <a:ext cx="3577166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Administration and Finance</a:t>
            </a:r>
          </a:p>
          <a:p>
            <a:pPr algn="ctr"/>
            <a:r>
              <a:rPr lang="en-US" dirty="0"/>
              <a:t>(Jennifer St. Peter)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1AD3959-3EFF-629D-38B1-86073851C313}"/>
              </a:ext>
            </a:extLst>
          </p:cNvPr>
          <p:cNvSpPr txBox="1"/>
          <p:nvPr/>
        </p:nvSpPr>
        <p:spPr>
          <a:xfrm>
            <a:off x="4139250" y="4419196"/>
            <a:ext cx="3577166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Academic Planning and Inst. Eff.</a:t>
            </a:r>
          </a:p>
          <a:p>
            <a:pPr algn="ctr"/>
            <a:r>
              <a:rPr lang="en-US" dirty="0"/>
              <a:t>(Beth Myers)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158DE56-27E3-DF2D-3AF3-3A9BD1D14D63}"/>
              </a:ext>
            </a:extLst>
          </p:cNvPr>
          <p:cNvSpPr txBox="1"/>
          <p:nvPr/>
        </p:nvSpPr>
        <p:spPr>
          <a:xfrm>
            <a:off x="4139250" y="5333951"/>
            <a:ext cx="357716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Provost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9A7D5E5-B3D5-D4FA-76A5-A5FCCAB8243B}"/>
              </a:ext>
            </a:extLst>
          </p:cNvPr>
          <p:cNvSpPr txBox="1"/>
          <p:nvPr/>
        </p:nvSpPr>
        <p:spPr>
          <a:xfrm>
            <a:off x="4139251" y="5987951"/>
            <a:ext cx="357716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Chancellor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32FBF64-DD5E-9EC3-E78F-72820974A211}"/>
              </a:ext>
            </a:extLst>
          </p:cNvPr>
          <p:cNvSpPr txBox="1"/>
          <p:nvPr/>
        </p:nvSpPr>
        <p:spPr>
          <a:xfrm>
            <a:off x="4139250" y="2631016"/>
            <a:ext cx="3577166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Faculty Assembly BPC</a:t>
            </a:r>
          </a:p>
          <a:p>
            <a:pPr algn="ctr"/>
            <a:r>
              <a:rPr lang="en-US" dirty="0"/>
              <a:t>(Monthly Meetings)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32DFC05-FBB6-3BC3-513F-A09DA92FB1E5}"/>
              </a:ext>
            </a:extLst>
          </p:cNvPr>
          <p:cNvSpPr txBox="1"/>
          <p:nvPr/>
        </p:nvSpPr>
        <p:spPr>
          <a:xfrm>
            <a:off x="8826648" y="1773831"/>
            <a:ext cx="3063983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VP Academic Affairs</a:t>
            </a:r>
          </a:p>
          <a:p>
            <a:pPr algn="ctr"/>
            <a:r>
              <a:rPr lang="en-US" dirty="0"/>
              <a:t>(Michael Lightner)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40A7D05-8F2B-0BB5-A170-8CAB8C5DA47F}"/>
              </a:ext>
            </a:extLst>
          </p:cNvPr>
          <p:cNvSpPr txBox="1"/>
          <p:nvPr/>
        </p:nvSpPr>
        <p:spPr>
          <a:xfrm>
            <a:off x="8826648" y="2677616"/>
            <a:ext cx="3063983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University Affairs Committee</a:t>
            </a:r>
          </a:p>
          <a:p>
            <a:pPr algn="ctr"/>
            <a:r>
              <a:rPr lang="en-US" dirty="0"/>
              <a:t>of the Board of Regents</a:t>
            </a:r>
          </a:p>
          <a:p>
            <a:pPr algn="ctr"/>
            <a:r>
              <a:rPr lang="en-US" dirty="0"/>
              <a:t>(several per semester)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AC62118-D8EF-9B05-93CC-AFAD08DBE68F}"/>
              </a:ext>
            </a:extLst>
          </p:cNvPr>
          <p:cNvSpPr txBox="1"/>
          <p:nvPr/>
        </p:nvSpPr>
        <p:spPr>
          <a:xfrm>
            <a:off x="8821849" y="3765475"/>
            <a:ext cx="306398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Board of Regents</a:t>
            </a:r>
          </a:p>
        </p:txBody>
      </p:sp>
      <p:cxnSp>
        <p:nvCxnSpPr>
          <p:cNvPr id="35" name="Elbow Connector 34">
            <a:extLst>
              <a:ext uri="{FF2B5EF4-FFF2-40B4-BE49-F238E27FC236}">
                <a16:creationId xmlns:a16="http://schemas.microsoft.com/office/drawing/2014/main" id="{74A85826-DBDE-548C-0B33-BD669D52E2D3}"/>
              </a:ext>
            </a:extLst>
          </p:cNvPr>
          <p:cNvCxnSpPr>
            <a:cxnSpLocks/>
            <a:stCxn id="13" idx="3"/>
            <a:endCxn id="19" idx="1"/>
          </p:cNvCxnSpPr>
          <p:nvPr/>
        </p:nvCxnSpPr>
        <p:spPr>
          <a:xfrm flipV="1">
            <a:off x="3029020" y="2096997"/>
            <a:ext cx="1110231" cy="3329287"/>
          </a:xfrm>
          <a:prstGeom prst="bentConnector3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Elbow Connector 36">
            <a:extLst>
              <a:ext uri="{FF2B5EF4-FFF2-40B4-BE49-F238E27FC236}">
                <a16:creationId xmlns:a16="http://schemas.microsoft.com/office/drawing/2014/main" id="{367681CE-1176-22CC-650F-923DFDE9363F}"/>
              </a:ext>
            </a:extLst>
          </p:cNvPr>
          <p:cNvCxnSpPr>
            <a:cxnSpLocks/>
            <a:stCxn id="25" idx="3"/>
            <a:endCxn id="28" idx="1"/>
          </p:cNvCxnSpPr>
          <p:nvPr/>
        </p:nvCxnSpPr>
        <p:spPr>
          <a:xfrm flipV="1">
            <a:off x="7716417" y="2096997"/>
            <a:ext cx="1110231" cy="4075620"/>
          </a:xfrm>
          <a:prstGeom prst="bentConnector3">
            <a:avLst>
              <a:gd name="adj1" fmla="val 50000"/>
            </a:avLst>
          </a:prstGeom>
          <a:ln w="38100"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02A89C58-CC65-1564-FFC0-901520C51841}"/>
              </a:ext>
            </a:extLst>
          </p:cNvPr>
          <p:cNvSpPr txBox="1"/>
          <p:nvPr/>
        </p:nvSpPr>
        <p:spPr>
          <a:xfrm>
            <a:off x="478220" y="1773831"/>
            <a:ext cx="255079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Departmental Curriculum Committee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41B6130-84C4-DD6F-43F2-70B086F39228}"/>
              </a:ext>
            </a:extLst>
          </p:cNvPr>
          <p:cNvSpPr txBox="1"/>
          <p:nvPr/>
        </p:nvSpPr>
        <p:spPr>
          <a:xfrm>
            <a:off x="8821848" y="4503024"/>
            <a:ext cx="306398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CDHE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649F47E-248E-7600-7D02-DCA4DF63975F}"/>
              </a:ext>
            </a:extLst>
          </p:cNvPr>
          <p:cNvSpPr txBox="1"/>
          <p:nvPr/>
        </p:nvSpPr>
        <p:spPr>
          <a:xfrm>
            <a:off x="8821847" y="5158911"/>
            <a:ext cx="306398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HLC</a:t>
            </a:r>
          </a:p>
        </p:txBody>
      </p:sp>
    </p:spTree>
    <p:extLst>
      <p:ext uri="{BB962C8B-B14F-4D97-AF65-F5344CB8AC3E}">
        <p14:creationId xmlns:p14="http://schemas.microsoft.com/office/powerpoint/2010/main" val="1039707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278</Words>
  <Application>Microsoft Macintosh PowerPoint</Application>
  <PresentationFormat>Widescreen</PresentationFormat>
  <Paragraphs>53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Allen, Richard</dc:creator>
  <cp:lastModifiedBy>Allen, Richard</cp:lastModifiedBy>
  <cp:revision>2</cp:revision>
  <cp:lastPrinted>2023-08-29T22:39:36Z</cp:lastPrinted>
  <dcterms:created xsi:type="dcterms:W3CDTF">2023-08-29T19:26:05Z</dcterms:created>
  <dcterms:modified xsi:type="dcterms:W3CDTF">2024-02-06T17:37:01Z</dcterms:modified>
</cp:coreProperties>
</file>