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256" r:id="rId2"/>
    <p:sldId id="271" r:id="rId3"/>
    <p:sldId id="279" r:id="rId4"/>
    <p:sldId id="280" r:id="rId5"/>
    <p:sldId id="284" r:id="rId6"/>
    <p:sldId id="285" r:id="rId7"/>
    <p:sldId id="283" r:id="rId8"/>
    <p:sldId id="257" r:id="rId9"/>
    <p:sldId id="286" r:id="rId10"/>
    <p:sldId id="287" r:id="rId11"/>
    <p:sldId id="288" r:id="rId12"/>
    <p:sldId id="289"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Presentation content" id="{B9B51309-D148-4332-87C2-07BE32FBCA3B}">
          <p14:sldIdLst>
            <p14:sldId id="271"/>
            <p14:sldId id="279"/>
            <p14:sldId id="280"/>
            <p14:sldId id="284"/>
            <p14:sldId id="285"/>
            <p14:sldId id="283"/>
            <p14:sldId id="257"/>
            <p14:sldId id="286"/>
            <p14:sldId id="287"/>
            <p14:sldId id="288"/>
            <p14:sldId id="289"/>
          </p14:sldIdLst>
        </p14:section>
        <p14:section name="Learn More"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62F"/>
    <a:srgbClr val="D24726"/>
    <a:srgbClr val="404040"/>
    <a:srgbClr val="FF9B45"/>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95" autoAdjust="0"/>
    <p:restoredTop sz="95940" autoAdjust="0"/>
  </p:normalViewPr>
  <p:slideViewPr>
    <p:cSldViewPr snapToGrid="0">
      <p:cViewPr varScale="1">
        <p:scale>
          <a:sx n="82" d="100"/>
          <a:sy n="82" d="100"/>
        </p:scale>
        <p:origin x="176" y="8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5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3/8/22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3/8/22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upport.office.com/en-us/article/record-a-slide-show-with-narration-and-slide-timings-0b9502c6-5f6c-40ae-b1e7-e47d8741161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olorado.edu/digital-accessibility/accessible-person-event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olorado.edu/digital-accessibility/resources/accessible-presentatio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upport.office.com/en-gb/article/make-your-powerpoint-presentations-accessible-to-people-with-disabilities-6f7772b2-2f33-4bd2-8ca7-dae3b2b3ef25#bkmk_mactableheaders" TargetMode="External"/><Relationship Id="rId7" Type="http://schemas.openxmlformats.org/officeDocument/2006/relationships/hyperlink" Target="https://support.office.com/en-us/article/record-a-slide-show-with-narration-and-slide-timings-0b9502c6-5f6c-40ae-b1e7-e47d8741161c"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oit.colorado.edu/services/consulting-professional-services/captioning" TargetMode="External"/><Relationship Id="rId5" Type="http://schemas.openxmlformats.org/officeDocument/2006/relationships/hyperlink" Target="https://support.office.com/en-us/article/add-closed-captions-or-subtitles-in-powerpoint-df091537-fb22-4507-898f-2358ddc0df18#OfficeVersion=2016" TargetMode="External"/><Relationship Id="rId4" Type="http://schemas.openxmlformats.org/officeDocument/2006/relationships/hyperlink" Target="https://alistapart.com/article/accessibility-for-vestibula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Notes.</a:t>
            </a:r>
            <a:endParaRPr lang="en-US" dirty="0"/>
          </a:p>
          <a:p>
            <a:pPr lvl="1" fontAlgn="base"/>
            <a:r>
              <a:rPr lang="en-US" b="1" dirty="0"/>
              <a:t>​</a:t>
            </a:r>
            <a:r>
              <a:rPr lang="en-US" dirty="0"/>
              <a:t>Avoid using the Notes field to convey important information.</a:t>
            </a:r>
          </a:p>
          <a:p>
            <a:pPr lvl="1" fontAlgn="base"/>
            <a:r>
              <a:rPr lang="en-US" dirty="0"/>
              <a:t>If you want to use Notes, consider duplicating that text in an offscreen content placeholder so screen reader users are more likely to encounter it.</a:t>
            </a:r>
          </a:p>
          <a:p>
            <a:pPr fontAlgn="base"/>
            <a:r>
              <a:rPr lang="en-US" b="1" dirty="0">
                <a:hlinkClick r:id="rId3"/>
              </a:rPr>
              <a:t>Embedded narration</a:t>
            </a:r>
            <a:r>
              <a:rPr lang="en-US" b="1" dirty="0"/>
              <a:t>.</a:t>
            </a:r>
            <a:endParaRPr lang="en-US" dirty="0"/>
          </a:p>
          <a:p>
            <a:pPr lvl="1" fontAlgn="base"/>
            <a:r>
              <a:rPr lang="en-US" dirty="0"/>
              <a:t>The narrator should describe all visual content audibly as they would in a normal presentation.</a:t>
            </a:r>
          </a:p>
          <a:p>
            <a:pPr lvl="1" fontAlgn="base"/>
            <a:r>
              <a:rPr lang="en-US" dirty="0"/>
              <a:t>Provide an annotated transcript for the narration that contains all spoken content and note when each slide appears or when an animation activates.</a:t>
            </a:r>
          </a:p>
          <a:p>
            <a:br>
              <a:rPr lang="en-US" dirty="0"/>
            </a:br>
            <a:r>
              <a:rPr lang="en-US" dirty="0"/>
              <a:t>PowerPoint Presentations are often a staple of face-to-face classes. With the move to online courses, PowerPoints, originally used to accompany face-to-face lectures, were uploaded to online content. However, without the accompanying lectures, they are generally of little value to students. In order to ameliorate this problem, audio narrations were added as a supplement. However, adding audio portions to existing PowerPoint presentations have also had added unintended accessibility issues for students with hearing impairments. There are two options currently available to improve accessibility of these PowerPoints:</a:t>
            </a:r>
          </a:p>
          <a:p>
            <a:r>
              <a:rPr lang="en-US" dirty="0"/>
              <a:t>Add the audio transcription to the notes section of the PowerPoint presentation; and</a:t>
            </a:r>
          </a:p>
          <a:p>
            <a:r>
              <a:rPr lang="en-US" dirty="0"/>
              <a:t>Add captions to each PowerPoint slide using a </a:t>
            </a:r>
            <a:r>
              <a:rPr lang="en-US" dirty="0" err="1"/>
              <a:t>screencasting</a:t>
            </a:r>
            <a:r>
              <a:rPr lang="en-US" dirty="0"/>
              <a:t> software such as Camtasia.</a:t>
            </a:r>
          </a:p>
          <a:p>
            <a:r>
              <a:rPr lang="en-US" dirty="0"/>
              <a:t>Universal Design for Learning</a:t>
            </a:r>
          </a:p>
          <a:p>
            <a:r>
              <a:rPr lang="en-US" dirty="0"/>
              <a:t>Captioning narrated PowerPoints is also an effective universal design for learning strategy. The narrated PowerPoints assist students whose first language may not be English, it assists those who may be visual learners, as well as those who may be studying in a loud environment who do not have access to headphones.</a:t>
            </a:r>
          </a:p>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10</a:t>
            </a:fld>
            <a:endParaRPr lang="en-US" dirty="0"/>
          </a:p>
        </p:txBody>
      </p:sp>
    </p:spTree>
    <p:extLst>
      <p:ext uri="{BB962C8B-B14F-4D97-AF65-F5344CB8AC3E}">
        <p14:creationId xmlns:p14="http://schemas.microsoft.com/office/powerpoint/2010/main" val="3733504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342178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199554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61EA0F-A667-4B49-8422-0062BC55E249}" type="slidenum">
              <a:rPr lang="en-US" smtClean="0"/>
              <a:t>3</a:t>
            </a:fld>
            <a:endParaRPr lang="en-US" dirty="0"/>
          </a:p>
        </p:txBody>
      </p:sp>
    </p:spTree>
    <p:extLst>
      <p:ext uri="{BB962C8B-B14F-4D97-AF65-F5344CB8AC3E}">
        <p14:creationId xmlns:p14="http://schemas.microsoft.com/office/powerpoint/2010/main" val="99686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1997769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To make an accessible PowerPoint, you should consider not just the types of information in the file, but also the ways in which users will access the content. Sometimes people will access your PowerPoint as a file on their computer; other times it will be shown in a live presentation or in a presentation over a conferencing app like Zoom. </a:t>
            </a:r>
          </a:p>
          <a:p>
            <a:pPr fontAlgn="base"/>
            <a:r>
              <a:rPr lang="en-US" b="1" dirty="0"/>
              <a:t>If the PowerPoint will be displayed visually in a live or pre-recorded presentation…</a:t>
            </a:r>
            <a:endParaRPr lang="en-US" dirty="0"/>
          </a:p>
          <a:p>
            <a:pPr fontAlgn="base"/>
            <a:r>
              <a:rPr lang="en-US" dirty="0"/>
              <a:t>Verbally describe all meaningful visual content.</a:t>
            </a:r>
          </a:p>
          <a:p>
            <a:pPr fontAlgn="base"/>
            <a:r>
              <a:rPr lang="en-US" dirty="0"/>
              <a:t>Ensure there is adequate color contrast on all slides, and that color alone is not used to convey meaning. </a:t>
            </a:r>
          </a:p>
          <a:p>
            <a:pPr fontAlgn="base"/>
            <a:r>
              <a:rPr lang="en-US" dirty="0"/>
              <a:t>Consider how someone with a hearing disability will access the audio content.</a:t>
            </a:r>
          </a:p>
          <a:p>
            <a:pPr lvl="1" fontAlgn="base"/>
            <a:r>
              <a:rPr lang="en-US" dirty="0"/>
              <a:t>If the presentation is accessed as a pre-recorded video, provide closed captions.</a:t>
            </a:r>
          </a:p>
          <a:p>
            <a:pPr lvl="1" fontAlgn="base"/>
            <a:r>
              <a:rPr lang="en-US" dirty="0"/>
              <a:t>For live presentations, be prepared to arrange for live captions, an ASL interpreter, or hearing assistive devices if an accommodation request is received.</a:t>
            </a:r>
          </a:p>
          <a:p>
            <a:pPr lvl="1" fontAlgn="base"/>
            <a:r>
              <a:rPr lang="en-US" dirty="0"/>
              <a:t>If an amplification system is available for an in-person event, always use it and repeat questions from the audience into the microphone.</a:t>
            </a:r>
          </a:p>
          <a:p>
            <a:pPr fontAlgn="base"/>
            <a:r>
              <a:rPr lang="en-US" dirty="0"/>
              <a:t>If the presentation is at an in-person event, review our </a:t>
            </a:r>
            <a:r>
              <a:rPr lang="en-US" dirty="0">
                <a:hlinkClick r:id="rId3"/>
              </a:rPr>
              <a:t>Guidelines for Accessible Events</a:t>
            </a:r>
            <a:r>
              <a:rPr lang="en-US" dirty="0"/>
              <a:t>.</a:t>
            </a:r>
          </a:p>
          <a:p>
            <a:pPr fontAlgn="base"/>
            <a:r>
              <a:rPr lang="en-US" dirty="0"/>
              <a:t>Review our </a:t>
            </a:r>
            <a:r>
              <a:rPr lang="en-US" dirty="0">
                <a:hlinkClick r:id="rId4"/>
              </a:rPr>
              <a:t>Guidelines for Accessible Presentations</a:t>
            </a:r>
            <a:r>
              <a:rPr lang="en-US" dirty="0"/>
              <a:t>.</a:t>
            </a:r>
          </a:p>
          <a:p>
            <a:pPr fontAlgn="base"/>
            <a:r>
              <a:rPr lang="en-US" dirty="0"/>
              <a:t>Share access to the digital file with your audience.</a:t>
            </a:r>
          </a:p>
          <a:p>
            <a:pPr lvl="1" fontAlgn="base"/>
            <a:r>
              <a:rPr lang="en-US" dirty="0"/>
              <a:t>It is a best practice to provide the audience with digital access to your file so they can follow along with your presentation in the way that works best for them. This can benefit individuals with vision impairments, attention disorders, and more. </a:t>
            </a:r>
          </a:p>
          <a:p>
            <a:pPr lvl="1" fontAlgn="base"/>
            <a:r>
              <a:rPr lang="en-US" dirty="0"/>
              <a:t>You may be required to share your content digitally if someone has requested an accommodation for a disability. </a:t>
            </a:r>
          </a:p>
          <a:p>
            <a:pPr lvl="1" fontAlgn="base"/>
            <a:r>
              <a:rPr lang="en-US" dirty="0"/>
              <a:t>A good way to share the file is to provide a short link to the presentation on the title slide that you read out loud at the beginning of your presentation. </a:t>
            </a:r>
          </a:p>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2954891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3734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175087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2267345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hlinkClick r:id="rId3"/>
              </a:rPr>
              <a:t>Add table column and/or row headers</a:t>
            </a:r>
            <a:r>
              <a:rPr lang="en-US" b="1" dirty="0"/>
              <a:t> as appropriate.</a:t>
            </a:r>
            <a:endParaRPr lang="en-US" dirty="0"/>
          </a:p>
          <a:p>
            <a:pPr lvl="1" fontAlgn="base"/>
            <a:r>
              <a:rPr lang="en-US" dirty="0"/>
              <a:t>“Header Row” should be selected if the header cells describe the columns below them. “First Column” should be selected if the header cells describe the rows to the right of themselves. </a:t>
            </a:r>
          </a:p>
          <a:p>
            <a:pPr fontAlgn="base"/>
            <a:r>
              <a:rPr lang="en-US" b="1" dirty="0"/>
              <a:t>Animations.</a:t>
            </a:r>
            <a:endParaRPr lang="en-US" dirty="0"/>
          </a:p>
          <a:p>
            <a:pPr lvl="1" fontAlgn="base"/>
            <a:r>
              <a:rPr lang="en-US" dirty="0"/>
              <a:t>If animations convey meaning, that information needs to also appear in written form.</a:t>
            </a:r>
          </a:p>
          <a:p>
            <a:pPr lvl="1" fontAlgn="base"/>
            <a:r>
              <a:rPr lang="en-US" dirty="0"/>
              <a:t>This can happen either on or off-screen; see "</a:t>
            </a:r>
            <a:r>
              <a:rPr lang="en-US" i="1" dirty="0"/>
              <a:t>Insert long descriptions for complex graphics</a:t>
            </a:r>
            <a:r>
              <a:rPr lang="en-US" dirty="0"/>
              <a:t>" above for an example of off-screen content.</a:t>
            </a:r>
          </a:p>
          <a:p>
            <a:pPr lvl="1" fontAlgn="base"/>
            <a:r>
              <a:rPr lang="en-US" dirty="0"/>
              <a:t>If an animation does not convey meaning, consider not using it, since it may be distracting or induce nausea or disorientation in individuals with </a:t>
            </a:r>
            <a:r>
              <a:rPr lang="en-US" dirty="0">
                <a:hlinkClick r:id="rId4"/>
              </a:rPr>
              <a:t>vestibular disorders</a:t>
            </a:r>
            <a:r>
              <a:rPr lang="en-US" dirty="0"/>
              <a:t>.</a:t>
            </a:r>
            <a:br>
              <a:rPr lang="en-US" dirty="0"/>
            </a:br>
            <a:r>
              <a:rPr lang="en-US" dirty="0"/>
              <a:t>It's recommended that any transitions you add to your slides are done using the "on click" option, versus timing the animations and transitions. This allows the user/viewer to control the speed at which they view the content and progress through the slides.</a:t>
            </a:r>
          </a:p>
          <a:p>
            <a:pPr fontAlgn="base"/>
            <a:r>
              <a:rPr lang="en-US" b="1" dirty="0"/>
              <a:t>Graphs.</a:t>
            </a:r>
            <a:endParaRPr lang="en-US" dirty="0"/>
          </a:p>
          <a:p>
            <a:pPr lvl="1" fontAlgn="base"/>
            <a:r>
              <a:rPr lang="en-US" dirty="0"/>
              <a:t>If possible, provide the graph data in a table.</a:t>
            </a:r>
          </a:p>
          <a:p>
            <a:pPr lvl="1" fontAlgn="base"/>
            <a:r>
              <a:rPr lang="en-US" dirty="0"/>
              <a:t>Describe the shape and layout of the graph in text (either on- or off-screen).</a:t>
            </a:r>
          </a:p>
          <a:p>
            <a:pPr fontAlgn="base"/>
            <a:r>
              <a:rPr lang="en-US" b="1" dirty="0"/>
              <a:t>Videos. </a:t>
            </a:r>
            <a:endParaRPr lang="en-US" dirty="0"/>
          </a:p>
          <a:p>
            <a:pPr lvl="1" fontAlgn="base"/>
            <a:r>
              <a:rPr lang="en-US" dirty="0">
                <a:hlinkClick r:id="rId5"/>
              </a:rPr>
              <a:t>Provide caption files for videos</a:t>
            </a:r>
            <a:r>
              <a:rPr lang="en-US" dirty="0"/>
              <a:t>. Some versions of PowerPoint allow you to add caption files within PowerPoint; others may require you to burn in or encode the caption files into the video file in advance. For assistance with captioning, please contact the </a:t>
            </a:r>
            <a:r>
              <a:rPr lang="en-US" dirty="0">
                <a:hlinkClick r:id="rId6"/>
              </a:rPr>
              <a:t>CU Boulder captioning service</a:t>
            </a:r>
            <a:r>
              <a:rPr lang="en-US" dirty="0"/>
              <a:t>.</a:t>
            </a:r>
          </a:p>
          <a:p>
            <a:pPr lvl="1" fontAlgn="base"/>
            <a:r>
              <a:rPr lang="en-US" dirty="0"/>
              <a:t>Ensure the video has sufficient description of any visual content in the video. If the video does not adequately describe its visual content, consider adding any missing visual descriptions into an offscreen text box for screen reader users. </a:t>
            </a:r>
          </a:p>
          <a:p>
            <a:pPr fontAlgn="base"/>
            <a:r>
              <a:rPr lang="en-US" b="1" dirty="0"/>
              <a:t>Notes.</a:t>
            </a:r>
            <a:endParaRPr lang="en-US" dirty="0"/>
          </a:p>
          <a:p>
            <a:pPr lvl="1" fontAlgn="base"/>
            <a:r>
              <a:rPr lang="en-US" b="1" dirty="0"/>
              <a:t>​</a:t>
            </a:r>
            <a:r>
              <a:rPr lang="en-US" dirty="0"/>
              <a:t>Avoid using the Notes field to convey important information.</a:t>
            </a:r>
          </a:p>
          <a:p>
            <a:pPr lvl="1" fontAlgn="base"/>
            <a:r>
              <a:rPr lang="en-US" dirty="0"/>
              <a:t>If you want to use Notes, consider duplicating that text in an offscreen content placeholder so screen reader users are more likely to encounter it.</a:t>
            </a:r>
          </a:p>
          <a:p>
            <a:pPr fontAlgn="base"/>
            <a:r>
              <a:rPr lang="en-US" b="1" dirty="0">
                <a:hlinkClick r:id="rId7"/>
              </a:rPr>
              <a:t>Embedded narration</a:t>
            </a:r>
            <a:r>
              <a:rPr lang="en-US" b="1" dirty="0"/>
              <a:t>.</a:t>
            </a:r>
            <a:endParaRPr lang="en-US" dirty="0"/>
          </a:p>
          <a:p>
            <a:pPr lvl="1" fontAlgn="base"/>
            <a:r>
              <a:rPr lang="en-US" dirty="0"/>
              <a:t>The narrator should describe all visual content audibly as they would in a normal presentation.</a:t>
            </a:r>
          </a:p>
          <a:p>
            <a:pPr lvl="1" fontAlgn="base"/>
            <a:r>
              <a:rPr lang="en-US" dirty="0"/>
              <a:t>Provide an annotated transcript for the narration that contains all spoken content and note when each slide appears or when an animation activates.</a:t>
            </a:r>
          </a:p>
          <a:p>
            <a:br>
              <a:rPr lang="en-US" dirty="0"/>
            </a:br>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2739810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3/8/22</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3/8/22</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ebaim.org/techniques/powerpoint/" TargetMode="External"/><Relationship Id="rId7" Type="http://schemas.openxmlformats.org/officeDocument/2006/relationships/hyperlink" Target="https://templates.office.com/en-us/accessible-powerpoint-template-sampler-tm16401472?ui=en-US&amp;rs=en-US&amp;ad=US" TargetMode="External"/><Relationship Id="rId2" Type="http://schemas.openxmlformats.org/officeDocument/2006/relationships/hyperlink" Target="https://support.office.com/en-gb/article/improve-accessibility-with-the-accessibility-checker-a16f6de0-2f39-4a2b-8bd8-5ad801426c7f" TargetMode="External"/><Relationship Id="rId1" Type="http://schemas.openxmlformats.org/officeDocument/2006/relationships/slideLayout" Target="../slideLayouts/slideLayout2.xml"/><Relationship Id="rId6" Type="http://schemas.openxmlformats.org/officeDocument/2006/relationships/hyperlink" Target="https://www.tpgi.com/color-contrast-checker/" TargetMode="External"/><Relationship Id="rId5" Type="http://schemas.openxmlformats.org/officeDocument/2006/relationships/hyperlink" Target="https://webaim.org/resources/contrastchecker/" TargetMode="External"/><Relationship Id="rId4" Type="http://schemas.openxmlformats.org/officeDocument/2006/relationships/hyperlink" Target="https://support.office.com/en-us/article/make-your-powerpoint-presentations-accessible-to-people-with-disabilities-6f7772b2-2f33-4bd2-8ca7-dae3b2b3ef25"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dirty="0">
                <a:solidFill>
                  <a:schemeClr val="bg1"/>
                </a:solidFill>
                <a:latin typeface="Times New Roman" panose="02020603050405020304" pitchFamily="18" charset="0"/>
                <a:cs typeface="Times New Roman" panose="02020603050405020304" pitchFamily="18" charset="0"/>
              </a:rPr>
              <a:t>Make it Accessible…</a:t>
            </a:r>
          </a:p>
        </p:txBody>
      </p:sp>
      <p:sp>
        <p:nvSpPr>
          <p:cNvPr id="3" name="Subtitle 2"/>
          <p:cNvSpPr>
            <a:spLocks noGrp="1"/>
          </p:cNvSpPr>
          <p:nvPr>
            <p:ph type="subTitle" idx="4294967295"/>
          </p:nvPr>
        </p:nvSpPr>
        <p:spPr>
          <a:xfrm>
            <a:off x="855620" y="2933105"/>
            <a:ext cx="9582736" cy="1137793"/>
          </a:xfrm>
        </p:spPr>
        <p:txBody>
          <a:bodyPr>
            <a:normAutofit/>
          </a:bodyPr>
          <a:lstStyle/>
          <a:p>
            <a:pPr marL="0" indent="0">
              <a:buNone/>
            </a:pPr>
            <a:r>
              <a:rPr lang="en-US" sz="3200" dirty="0">
                <a:solidFill>
                  <a:schemeClr val="bg1"/>
                </a:solidFill>
                <a:latin typeface="Times New Roman" panose="02020603050405020304" pitchFamily="18" charset="0"/>
                <a:cs typeface="Times New Roman" panose="02020603050405020304" pitchFamily="18" charset="0"/>
              </a:rPr>
              <a:t>PowerPoint</a:t>
            </a:r>
          </a:p>
        </p:txBody>
      </p:sp>
      <p:pic>
        <p:nvPicPr>
          <p:cNvPr id="4" name="Picture 3" descr="PowerPoint program icon"/>
          <p:cNvPicPr>
            <a:picLocks noChangeAspect="1"/>
          </p:cNvPicPr>
          <p:nvPr/>
        </p:nvPicPr>
        <p:blipFill>
          <a:blip r:embed="rId3"/>
          <a:srcRect/>
          <a:stretch/>
        </p:blipFill>
        <p:spPr bwMode="invGray">
          <a:xfrm>
            <a:off x="670216" y="5193062"/>
            <a:ext cx="822960" cy="82296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7" y="333249"/>
            <a:ext cx="6877119" cy="754887"/>
          </a:xfrm>
        </p:spPr>
        <p:txBody>
          <a:bodyPr>
            <a:normAutofit fontScale="90000"/>
          </a:bodyPr>
          <a:lstStyle/>
          <a:p>
            <a:pPr lvl="0"/>
            <a:r>
              <a:rPr lang="en-US" dirty="0">
                <a:latin typeface="Times New Roman" panose="02020603050405020304" pitchFamily="18" charset="0"/>
                <a:cs typeface="Times New Roman" panose="02020603050405020304" pitchFamily="18" charset="0"/>
              </a:rPr>
              <a:t>PowerPoint Accessibility: Specialized Content (2 of 2)</a:t>
            </a:r>
          </a:p>
        </p:txBody>
      </p:sp>
      <p:sp>
        <p:nvSpPr>
          <p:cNvPr id="5" name="Content Placeholder 4"/>
          <p:cNvSpPr>
            <a:spLocks noGrp="1"/>
          </p:cNvSpPr>
          <p:nvPr>
            <p:ph sz="half" idx="4294967295"/>
          </p:nvPr>
        </p:nvSpPr>
        <p:spPr>
          <a:xfrm>
            <a:off x="541611" y="1431010"/>
            <a:ext cx="4413626" cy="3978275"/>
          </a:xfrm>
        </p:spPr>
        <p:txBody>
          <a:bodyPr vert="horz" lIns="91440" tIns="45720" rIns="91440" bIns="45720" rtlCol="0">
            <a:normAutofit/>
          </a:bodyPr>
          <a:lstStyle/>
          <a:p>
            <a:pPr marL="0" indent="0">
              <a:lnSpc>
                <a:spcPts val="1800"/>
              </a:lnSpc>
              <a:spcBef>
                <a:spcPts val="1000"/>
              </a:spcBef>
              <a:spcAft>
                <a:spcPts val="2000"/>
              </a:spcAft>
              <a:buNone/>
            </a:pPr>
            <a:br>
              <a:rPr lang="en-US" sz="1200" dirty="0">
                <a:solidFill>
                  <a:prstClr val="black">
                    <a:lumMod val="75000"/>
                    <a:lumOff val="25000"/>
                  </a:prstClr>
                </a:solidFill>
                <a:latin typeface="Segoe UI" panose="020B0502040204020203" pitchFamily="34" charset="0"/>
                <a:cs typeface="Segoe UI" panose="020B0502040204020203" pitchFamily="34" charset="0"/>
              </a:rPr>
            </a:br>
            <a:br>
              <a:rPr lang="en-US" sz="1200" dirty="0">
                <a:solidFill>
                  <a:prstClr val="black">
                    <a:lumMod val="75000"/>
                    <a:lumOff val="25000"/>
                  </a:prstClr>
                </a:solidFill>
                <a:latin typeface="Segoe UI" panose="020B0502040204020203" pitchFamily="34" charset="0"/>
                <a:cs typeface="Segoe UI" panose="020B0502040204020203" pitchFamily="34" charset="0"/>
              </a:rPr>
            </a:b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33" name="Group 32" descr="Small circle with number 1 inside indicating step 1"/>
          <p:cNvGrpSpPr/>
          <p:nvPr/>
        </p:nvGrpSpPr>
        <p:grpSpPr bwMode="blackWhite">
          <a:xfrm>
            <a:off x="558723" y="4531632"/>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9" y="4571824"/>
            <a:ext cx="2696774" cy="99258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Avoid using the notes field to convey important information</a:t>
            </a:r>
          </a:p>
        </p:txBody>
      </p:sp>
      <p:grpSp>
        <p:nvGrpSpPr>
          <p:cNvPr id="36" name="Group 35" descr="Small circle with number 2 inside indicating step 2"/>
          <p:cNvGrpSpPr/>
          <p:nvPr/>
        </p:nvGrpSpPr>
        <p:grpSpPr bwMode="blackWhite">
          <a:xfrm>
            <a:off x="5451264" y="4531632"/>
            <a:ext cx="417450" cy="409838"/>
            <a:chOff x="7025069" y="711274"/>
            <a:chExt cx="409838"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descr="Number 2"/>
            <p:cNvSpPr txBox="1"/>
            <p:nvPr/>
          </p:nvSpPr>
          <p:spPr bwMode="blackWhite">
            <a:xfrm flipH="1">
              <a:off x="7052951" y="751780"/>
              <a:ext cx="317013"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5897114" y="4571824"/>
            <a:ext cx="4319078"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Embedded narration</a:t>
            </a:r>
          </a:p>
        </p:txBody>
      </p:sp>
      <p:pic>
        <p:nvPicPr>
          <p:cNvPr id="4" name="Picture 3" descr="The notes field of a PowerPoint slide.">
            <a:extLst>
              <a:ext uri="{FF2B5EF4-FFF2-40B4-BE49-F238E27FC236}">
                <a16:creationId xmlns:a16="http://schemas.microsoft.com/office/drawing/2014/main" id="{146FD594-2E6C-B543-9666-7F60C8BCF418}"/>
              </a:ext>
            </a:extLst>
          </p:cNvPr>
          <p:cNvPicPr>
            <a:picLocks noChangeAspect="1"/>
          </p:cNvPicPr>
          <p:nvPr/>
        </p:nvPicPr>
        <p:blipFill>
          <a:blip r:embed="rId3"/>
          <a:stretch>
            <a:fillRect/>
          </a:stretch>
        </p:blipFill>
        <p:spPr>
          <a:xfrm>
            <a:off x="680247" y="1325830"/>
            <a:ext cx="3279519" cy="3090874"/>
          </a:xfrm>
          <a:prstGeom prst="rect">
            <a:avLst/>
          </a:prstGeom>
        </p:spPr>
      </p:pic>
      <p:pic>
        <p:nvPicPr>
          <p:cNvPr id="8" name="Picture 7" descr="A computer screen showing a title slide with a link to a narrarated PowerPoint with captions">
            <a:extLst>
              <a:ext uri="{FF2B5EF4-FFF2-40B4-BE49-F238E27FC236}">
                <a16:creationId xmlns:a16="http://schemas.microsoft.com/office/drawing/2014/main" id="{6D57C57C-9A81-AF4D-8FCA-867768D63D7F}"/>
              </a:ext>
            </a:extLst>
          </p:cNvPr>
          <p:cNvPicPr>
            <a:picLocks noChangeAspect="1"/>
          </p:cNvPicPr>
          <p:nvPr/>
        </p:nvPicPr>
        <p:blipFill>
          <a:blip r:embed="rId4"/>
          <a:stretch>
            <a:fillRect/>
          </a:stretch>
        </p:blipFill>
        <p:spPr>
          <a:xfrm>
            <a:off x="4772390" y="1325830"/>
            <a:ext cx="4356100" cy="3153206"/>
          </a:xfrm>
          <a:prstGeom prst="rect">
            <a:avLst/>
          </a:prstGeom>
        </p:spPr>
      </p:pic>
    </p:spTree>
    <p:extLst>
      <p:ext uri="{BB962C8B-B14F-4D97-AF65-F5344CB8AC3E}">
        <p14:creationId xmlns:p14="http://schemas.microsoft.com/office/powerpoint/2010/main" val="2663253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5A427-E59F-354A-AE8D-A1542EE11DF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Your Turn!</a:t>
            </a:r>
          </a:p>
        </p:txBody>
      </p:sp>
      <p:sp>
        <p:nvSpPr>
          <p:cNvPr id="3" name="Content Placeholder 2">
            <a:extLst>
              <a:ext uri="{FF2B5EF4-FFF2-40B4-BE49-F238E27FC236}">
                <a16:creationId xmlns:a16="http://schemas.microsoft.com/office/drawing/2014/main" id="{E7990D5B-7A31-6C4C-A777-37412C08AD45}"/>
              </a:ext>
            </a:extLst>
          </p:cNvPr>
          <p:cNvSpPr>
            <a:spLocks noGrp="1"/>
          </p:cNvSpPr>
          <p:nvPr>
            <p:ph sz="quarter" idx="10"/>
          </p:nvPr>
        </p:nvSpPr>
        <p:spPr>
          <a:xfrm>
            <a:off x="539496" y="1435608"/>
            <a:ext cx="6550852" cy="2752570"/>
          </a:xfrm>
        </p:spPr>
        <p:txBody>
          <a:bodyPr>
            <a:noAutofit/>
          </a:bodyPr>
          <a:lstStyle/>
          <a:p>
            <a:r>
              <a:rPr lang="en-US" sz="4000" dirty="0">
                <a:latin typeface="Times New Roman" panose="02020603050405020304" pitchFamily="18" charset="0"/>
                <a:cs typeface="Times New Roman" panose="02020603050405020304" pitchFamily="18" charset="0"/>
              </a:rPr>
              <a:t>What questions do you have? What examples would you like to share?</a:t>
            </a:r>
          </a:p>
        </p:txBody>
      </p:sp>
    </p:spTree>
    <p:extLst>
      <p:ext uri="{BB962C8B-B14F-4D97-AF65-F5344CB8AC3E}">
        <p14:creationId xmlns:p14="http://schemas.microsoft.com/office/powerpoint/2010/main" val="415952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5A427-E59F-354A-AE8D-A1542EE11DF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Resources</a:t>
            </a:r>
          </a:p>
        </p:txBody>
      </p:sp>
      <p:sp>
        <p:nvSpPr>
          <p:cNvPr id="3" name="Content Placeholder 2">
            <a:extLst>
              <a:ext uri="{FF2B5EF4-FFF2-40B4-BE49-F238E27FC236}">
                <a16:creationId xmlns:a16="http://schemas.microsoft.com/office/drawing/2014/main" id="{E7990D5B-7A31-6C4C-A777-37412C08AD45}"/>
              </a:ext>
            </a:extLst>
          </p:cNvPr>
          <p:cNvSpPr>
            <a:spLocks noGrp="1"/>
          </p:cNvSpPr>
          <p:nvPr>
            <p:ph sz="quarter" idx="10"/>
          </p:nvPr>
        </p:nvSpPr>
        <p:spPr/>
        <p:txBody>
          <a:bodyPr>
            <a:noAutofit/>
          </a:bodyPr>
          <a:lstStyle/>
          <a:p>
            <a:pPr marL="171450" indent="-1714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hlinkClick r:id="rId2"/>
              </a:rPr>
              <a:t>accessibility checker</a:t>
            </a:r>
            <a:r>
              <a:rPr lang="en-US" sz="2000" dirty="0">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hlinkClick r:id="rId3"/>
              </a:rPr>
              <a:t>WebAIM PowerPoint Accessibility article</a:t>
            </a:r>
            <a:endParaRPr lang="en-US" sz="20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hlinkClick r:id="rId4"/>
              </a:rPr>
              <a:t>Microsoft Office PowerPoint Accessibility documentation</a:t>
            </a:r>
            <a:endParaRPr lang="en-US" sz="20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hlinkClick r:id="rId5"/>
              </a:rPr>
              <a:t>WebAIM checker</a:t>
            </a:r>
            <a:r>
              <a:rPr lang="en-US" sz="2000" dirty="0">
                <a:latin typeface="Times New Roman" panose="02020603050405020304" pitchFamily="18" charset="0"/>
                <a:cs typeface="Times New Roman" panose="02020603050405020304" pitchFamily="18" charset="0"/>
              </a:rPr>
              <a:t> or </a:t>
            </a:r>
            <a:r>
              <a:rPr lang="en-US" sz="2000" dirty="0">
                <a:latin typeface="Times New Roman" panose="02020603050405020304" pitchFamily="18" charset="0"/>
                <a:cs typeface="Times New Roman" panose="02020603050405020304" pitchFamily="18" charset="0"/>
                <a:hlinkClick r:id="rId6"/>
              </a:rPr>
              <a:t>Colour Contrast Analyzer</a:t>
            </a:r>
            <a:endParaRPr lang="en-US" sz="20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hlinkClick r:id="rId7"/>
              </a:rPr>
              <a:t>Microsoft accessible template website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202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More questions about PowerPoint?</a:t>
            </a:r>
          </a:p>
        </p:txBody>
      </p:sp>
      <p:sp>
        <p:nvSpPr>
          <p:cNvPr id="4" name="TextBox 3">
            <a:extLst>
              <a:ext uri="{FF2B5EF4-FFF2-40B4-BE49-F238E27FC236}">
                <a16:creationId xmlns:a16="http://schemas.microsoft.com/office/drawing/2014/main" id="{A9D07E30-66E7-D043-8F33-578F552794A8}"/>
              </a:ext>
            </a:extLst>
          </p:cNvPr>
          <p:cNvSpPr txBox="1"/>
          <p:nvPr/>
        </p:nvSpPr>
        <p:spPr>
          <a:xfrm>
            <a:off x="779490" y="3597639"/>
            <a:ext cx="782563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Reach out to me – Kate Miller, </a:t>
            </a:r>
            <a:r>
              <a:rPr lang="en-US" sz="2400" dirty="0" err="1">
                <a:latin typeface="Times New Roman" panose="02020603050405020304" pitchFamily="18" charset="0"/>
                <a:cs typeface="Times New Roman" panose="02020603050405020304" pitchFamily="18" charset="0"/>
              </a:rPr>
              <a:t>Kate.Miller@ucdenver.edu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latin typeface="Segoe UI Light" panose="020B0502040204020203" pitchFamily="34" charset="0"/>
                <a:cs typeface="Segoe UI Light" panose="020B0502040204020203" pitchFamily="34" charset="0"/>
              </a:rPr>
              <a:t>Agenda for our time together today</a:t>
            </a:r>
          </a:p>
        </p:txBody>
      </p:sp>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defRPr/>
            </a:pPr>
            <a:r>
              <a:rPr lang="en-US" sz="2000" dirty="0">
                <a:latin typeface="Times New Roman" panose="02020603050405020304" pitchFamily="18" charset="0"/>
                <a:cs typeface="Times New Roman" panose="02020603050405020304" pitchFamily="18" charset="0"/>
              </a:rPr>
              <a:t>Welcome</a:t>
            </a:r>
          </a:p>
          <a:p>
            <a:pPr>
              <a:spcAft>
                <a:spcPts val="600"/>
              </a:spcAft>
              <a:defRPr/>
            </a:pPr>
            <a:r>
              <a:rPr lang="en-US" sz="2000" dirty="0">
                <a:latin typeface="Times New Roman" panose="02020603050405020304" pitchFamily="18" charset="0"/>
                <a:cs typeface="Times New Roman" panose="02020603050405020304" pitchFamily="18" charset="0"/>
              </a:rPr>
              <a:t>Understanding abilities</a:t>
            </a:r>
          </a:p>
          <a:p>
            <a:pPr>
              <a:spcAft>
                <a:spcPts val="600"/>
              </a:spcAft>
              <a:defRPr/>
            </a:pPr>
            <a:r>
              <a:rPr lang="en-US" sz="2000" dirty="0">
                <a:latin typeface="Times New Roman" panose="02020603050405020304" pitchFamily="18" charset="0"/>
                <a:cs typeface="Times New Roman" panose="02020603050405020304" pitchFamily="18" charset="0"/>
              </a:rPr>
              <a:t>Accessibility is the ___ thing to do!</a:t>
            </a:r>
          </a:p>
          <a:p>
            <a:pPr>
              <a:spcAft>
                <a:spcPts val="600"/>
              </a:spcAft>
              <a:defRPr/>
            </a:pPr>
            <a:r>
              <a:rPr lang="en-US" sz="2000" dirty="0">
                <a:latin typeface="Times New Roman" panose="02020603050405020304" pitchFamily="18" charset="0"/>
                <a:cs typeface="Times New Roman" panose="02020603050405020304" pitchFamily="18" charset="0"/>
              </a:rPr>
              <a:t>Understanding PowerPoint accessibility</a:t>
            </a:r>
          </a:p>
          <a:p>
            <a:pPr>
              <a:spcAft>
                <a:spcPts val="600"/>
              </a:spcAft>
              <a:defRPr/>
            </a:pPr>
            <a:r>
              <a:rPr lang="en-US" sz="2000" dirty="0">
                <a:latin typeface="Times New Roman" panose="02020603050405020304" pitchFamily="18" charset="0"/>
                <a:cs typeface="Times New Roman" panose="02020603050405020304" pitchFamily="18" charset="0"/>
              </a:rPr>
              <a:t>Your turn!</a:t>
            </a:r>
          </a:p>
          <a:p>
            <a:pPr>
              <a:spcAft>
                <a:spcPts val="600"/>
              </a:spcAft>
              <a:defRPr/>
            </a:pPr>
            <a:r>
              <a:rPr lang="en-US" sz="2000" dirty="0">
                <a:latin typeface="Times New Roman" panose="02020603050405020304" pitchFamily="18" charset="0"/>
                <a:cs typeface="Times New Roman" panose="02020603050405020304" pitchFamily="18" charset="0"/>
              </a:rPr>
              <a:t>Resources</a:t>
            </a:r>
          </a:p>
          <a:p>
            <a:pPr>
              <a:spcAft>
                <a:spcPts val="600"/>
              </a:spcAft>
              <a:defRPr/>
            </a:pPr>
            <a:r>
              <a:rPr lang="en-US" sz="2000" dirty="0">
                <a:latin typeface="Times New Roman" panose="02020603050405020304" pitchFamily="18" charset="0"/>
                <a:cs typeface="Times New Roman" panose="02020603050405020304" pitchFamily="18" charset="0"/>
              </a:rPr>
              <a:t>Closing</a:t>
            </a:r>
          </a:p>
        </p:txBody>
      </p:sp>
      <p:pic>
        <p:nvPicPr>
          <p:cNvPr id="3" name="Picture 2" descr="A logo with the PowerPoint icon and accessiblity icon linked together. The word accessibility is inbetween the two icons.">
            <a:extLst>
              <a:ext uri="{FF2B5EF4-FFF2-40B4-BE49-F238E27FC236}">
                <a16:creationId xmlns:a16="http://schemas.microsoft.com/office/drawing/2014/main" id="{93F471C2-2675-C74D-8838-6498E005DFF1}"/>
              </a:ext>
            </a:extLst>
          </p:cNvPr>
          <p:cNvPicPr>
            <a:picLocks noChangeAspect="1"/>
          </p:cNvPicPr>
          <p:nvPr/>
        </p:nvPicPr>
        <p:blipFill>
          <a:blip r:embed="rId3"/>
          <a:stretch>
            <a:fillRect/>
          </a:stretch>
        </p:blipFill>
        <p:spPr>
          <a:xfrm>
            <a:off x="5546528" y="1919819"/>
            <a:ext cx="5887079" cy="2607025"/>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Understanding Abilities</a:t>
            </a:r>
          </a:p>
        </p:txBody>
      </p:sp>
      <p:sp>
        <p:nvSpPr>
          <p:cNvPr id="25" name="Content Placeholder 17"/>
          <p:cNvSpPr txBox="1">
            <a:spLocks/>
          </p:cNvSpPr>
          <p:nvPr/>
        </p:nvSpPr>
        <p:spPr>
          <a:xfrm>
            <a:off x="541609" y="1455491"/>
            <a:ext cx="5110161" cy="47114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000" dirty="0">
                <a:latin typeface="Times New Roman" panose="02020603050405020304" pitchFamily="18" charset="0"/>
                <a:cs typeface="Times New Roman" panose="02020603050405020304" pitchFamily="18" charset="0"/>
              </a:rPr>
              <a:t>Accessibility is about making it easy for everyone to</a:t>
            </a:r>
            <a:r>
              <a:rPr lang="en-US" dirty="0">
                <a:latin typeface="Times New Roman" panose="02020603050405020304" pitchFamily="18" charset="0"/>
                <a:cs typeface="Times New Roman" panose="02020603050405020304" pitchFamily="18" charset="0"/>
              </a:rPr>
              <a:t>:</a:t>
            </a:r>
          </a:p>
        </p:txBody>
      </p:sp>
      <p:grpSp>
        <p:nvGrpSpPr>
          <p:cNvPr id="18" name="Group 17" descr="Small circle with number 1 inside  indicating step 1"/>
          <p:cNvGrpSpPr/>
          <p:nvPr/>
        </p:nvGrpSpPr>
        <p:grpSpPr bwMode="blackWhite">
          <a:xfrm>
            <a:off x="531552" y="1917997"/>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1" name="Content Placeholder 17"/>
          <p:cNvSpPr txBox="1">
            <a:spLocks/>
          </p:cNvSpPr>
          <p:nvPr/>
        </p:nvSpPr>
        <p:spPr>
          <a:xfrm>
            <a:off x="1056513" y="1958189"/>
            <a:ext cx="4585731"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Acquire the </a:t>
            </a:r>
            <a:r>
              <a:rPr lang="en-US" sz="2000" dirty="0">
                <a:solidFill>
                  <a:srgbClr val="D24726"/>
                </a:solidFill>
                <a:latin typeface="Times New Roman" panose="02020603050405020304" pitchFamily="18" charset="0"/>
                <a:cs typeface="Times New Roman" panose="02020603050405020304" pitchFamily="18" charset="0"/>
              </a:rPr>
              <a:t>same</a:t>
            </a: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 information</a:t>
            </a:r>
          </a:p>
        </p:txBody>
      </p:sp>
      <p:grpSp>
        <p:nvGrpSpPr>
          <p:cNvPr id="33" name="Group 32" descr="Small circle with number 2 inside  indicating step 2"/>
          <p:cNvGrpSpPr/>
          <p:nvPr/>
        </p:nvGrpSpPr>
        <p:grpSpPr bwMode="blackWhite">
          <a:xfrm>
            <a:off x="531552" y="2804257"/>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36" name="Content Placeholder 17"/>
          <p:cNvSpPr txBox="1">
            <a:spLocks/>
          </p:cNvSpPr>
          <p:nvPr/>
        </p:nvSpPr>
        <p:spPr>
          <a:xfrm>
            <a:off x="1056513" y="2844451"/>
            <a:ext cx="4504252" cy="76391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Engage in the </a:t>
            </a:r>
            <a:r>
              <a:rPr lang="en-US" sz="2000" dirty="0">
                <a:solidFill>
                  <a:srgbClr val="D24726"/>
                </a:solidFill>
                <a:latin typeface="Times New Roman" panose="02020603050405020304" pitchFamily="18" charset="0"/>
                <a:cs typeface="Times New Roman" panose="02020603050405020304" pitchFamily="18" charset="0"/>
              </a:rPr>
              <a:t>same </a:t>
            </a: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interactions</a:t>
            </a:r>
          </a:p>
        </p:txBody>
      </p:sp>
      <p:grpSp>
        <p:nvGrpSpPr>
          <p:cNvPr id="22" name="Group 21" descr="Small circle with number 3 inside  indicating step 3"/>
          <p:cNvGrpSpPr/>
          <p:nvPr/>
        </p:nvGrpSpPr>
        <p:grpSpPr bwMode="blackWhite">
          <a:xfrm rot="10800000" flipV="1">
            <a:off x="531550" y="3608362"/>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2" name="Content Placeholder 17"/>
          <p:cNvSpPr txBox="1">
            <a:spLocks/>
          </p:cNvSpPr>
          <p:nvPr/>
        </p:nvSpPr>
        <p:spPr>
          <a:xfrm>
            <a:off x="1056513" y="3706806"/>
            <a:ext cx="4504252" cy="103664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Enjoy the </a:t>
            </a:r>
            <a:r>
              <a:rPr lang="en-US" sz="2000" dirty="0">
                <a:solidFill>
                  <a:srgbClr val="D24726"/>
                </a:solidFill>
                <a:latin typeface="Times New Roman" panose="02020603050405020304" pitchFamily="18" charset="0"/>
                <a:cs typeface="Times New Roman" panose="02020603050405020304" pitchFamily="18" charset="0"/>
              </a:rPr>
              <a:t>same</a:t>
            </a: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 services</a:t>
            </a:r>
          </a:p>
        </p:txBody>
      </p:sp>
      <p:pic>
        <p:nvPicPr>
          <p:cNvPr id="5" name="Picture 4" descr="A diagram showing ability equals, easy to get, understand and use.">
            <a:extLst>
              <a:ext uri="{FF2B5EF4-FFF2-40B4-BE49-F238E27FC236}">
                <a16:creationId xmlns:a16="http://schemas.microsoft.com/office/drawing/2014/main" id="{6536708E-B831-464D-AA07-D3E47C3BD533}"/>
              </a:ext>
            </a:extLst>
          </p:cNvPr>
          <p:cNvPicPr>
            <a:picLocks noChangeAspect="1"/>
          </p:cNvPicPr>
          <p:nvPr/>
        </p:nvPicPr>
        <p:blipFill>
          <a:blip r:embed="rId3"/>
          <a:stretch>
            <a:fillRect/>
          </a:stretch>
        </p:blipFill>
        <p:spPr>
          <a:xfrm>
            <a:off x="5788276" y="1288328"/>
            <a:ext cx="5800529" cy="4281343"/>
          </a:xfrm>
          <a:prstGeom prst="rect">
            <a:avLst/>
          </a:prstGeom>
        </p:spPr>
      </p:pic>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Accessibility, it’s the _______ thing to do!</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39" y="1673326"/>
            <a:ext cx="4663243" cy="1198857"/>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000" dirty="0">
                <a:solidFill>
                  <a:srgbClr val="DD462F"/>
                </a:solidFill>
                <a:latin typeface="Times New Roman" panose="02020603050405020304" pitchFamily="18" charset="0"/>
                <a:cs typeface="Times New Roman" panose="02020603050405020304" pitchFamily="18" charset="0"/>
              </a:rPr>
              <a:t>Right</a:t>
            </a: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 Aligns with a mission and/or vision, increase usability for all people, attracts students</a:t>
            </a:r>
            <a:br>
              <a:rPr lang="en-US" sz="1800" dirty="0">
                <a:solidFill>
                  <a:prstClr val="black">
                    <a:lumMod val="75000"/>
                    <a:lumOff val="25000"/>
                  </a:prstClr>
                </a:solidFill>
                <a:latin typeface="Segoe UI" panose="020B0502040204020203" pitchFamily="34" charset="0"/>
                <a:cs typeface="Segoe UI" panose="020B0502040204020203" pitchFamily="34" charset="0"/>
              </a:rPr>
            </a:br>
            <a:endParaRPr lang="en-US" sz="1800"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18" name="Group 17" descr="Small circle with number 2 inside  indicating step 2"/>
          <p:cNvGrpSpPr/>
          <p:nvPr/>
        </p:nvGrpSpPr>
        <p:grpSpPr bwMode="blackWhite">
          <a:xfrm>
            <a:off x="558723" y="2896735"/>
            <a:ext cx="558179" cy="409838"/>
            <a:chOff x="6953426" y="711274"/>
            <a:chExt cx="558179" cy="409838"/>
          </a:xfrm>
        </p:grpSpPr>
        <p:sp>
          <p:nvSpPr>
            <p:cNvPr id="23" name="Oval 22"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5" name="Content Placeholder 17"/>
          <p:cNvSpPr txBox="1">
            <a:spLocks/>
          </p:cNvSpPr>
          <p:nvPr/>
        </p:nvSpPr>
        <p:spPr>
          <a:xfrm>
            <a:off x="1066038" y="2686050"/>
            <a:ext cx="4663234" cy="170697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000" dirty="0">
                <a:solidFill>
                  <a:srgbClr val="D24726"/>
                </a:solidFill>
                <a:latin typeface="Times New Roman" panose="02020603050405020304" pitchFamily="18" charset="0"/>
                <a:cs typeface="Times New Roman" panose="02020603050405020304" pitchFamily="18" charset="0"/>
              </a:rPr>
              <a:t>Smart</a:t>
            </a: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 Sustainable, 19% of the pop. Has a disability, creating a welcoming environment, supporting success</a:t>
            </a:r>
          </a:p>
        </p:txBody>
      </p:sp>
      <p:grpSp>
        <p:nvGrpSpPr>
          <p:cNvPr id="26" name="Group 25" descr="Small circle with number 3 inside  indicating step 3"/>
          <p:cNvGrpSpPr/>
          <p:nvPr/>
        </p:nvGrpSpPr>
        <p:grpSpPr bwMode="blackWhite">
          <a:xfrm>
            <a:off x="557319" y="3791109"/>
            <a:ext cx="570901" cy="409839"/>
            <a:chOff x="6953426" y="711274"/>
            <a:chExt cx="558179" cy="409838"/>
          </a:xfrm>
        </p:grpSpPr>
        <p:sp>
          <p:nvSpPr>
            <p:cNvPr id="27" name="Oval 2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29" name="Content Placeholder 17"/>
          <p:cNvSpPr txBox="1">
            <a:spLocks/>
          </p:cNvSpPr>
          <p:nvPr/>
        </p:nvSpPr>
        <p:spPr>
          <a:xfrm>
            <a:off x="1076798" y="3807399"/>
            <a:ext cx="4663219" cy="87015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000" dirty="0">
                <a:solidFill>
                  <a:srgbClr val="DD462F"/>
                </a:solidFill>
                <a:latin typeface="Times New Roman" panose="02020603050405020304" pitchFamily="18" charset="0"/>
                <a:cs typeface="Times New Roman" panose="02020603050405020304" pitchFamily="18" charset="0"/>
              </a:rPr>
              <a:t>Legal</a:t>
            </a: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 equal access, department of justice scrutiny, risk of litigation</a:t>
            </a:r>
          </a:p>
        </p:txBody>
      </p:sp>
      <p:cxnSp>
        <p:nvCxnSpPr>
          <p:cNvPr id="20" name="Straight Connector 19">
            <a:extLst>
              <a:ext uri="{C183D7F6-B498-43B3-948B-1728B52AA6E4}">
                <adec:decorative xmlns:adec="http://schemas.microsoft.com/office/drawing/2017/decorative" val="1"/>
              </a:ext>
            </a:extLst>
          </p:cNvPr>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Oval 9" descr="Large, blue circle with a small light blue circle inside with the words: right, smart, legal."/>
          <p:cNvSpPr/>
          <p:nvPr/>
        </p:nvSpPr>
        <p:spPr>
          <a:xfrm>
            <a:off x="7236525" y="1944862"/>
            <a:ext cx="3827244" cy="37432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Oval 10" descr="Small light blue circle inside a large dark blue circle"/>
          <p:cNvSpPr/>
          <p:nvPr/>
        </p:nvSpPr>
        <p:spPr bwMode="ltGray">
          <a:xfrm>
            <a:off x="8086223" y="2796642"/>
            <a:ext cx="2148929" cy="21017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8" name="Picture 7" descr="A pie chart showing three parts - right, smart and legal. Outlining the three reasons why accessibility is important.">
            <a:extLst>
              <a:ext uri="{FF2B5EF4-FFF2-40B4-BE49-F238E27FC236}">
                <a16:creationId xmlns:a16="http://schemas.microsoft.com/office/drawing/2014/main" id="{65223754-0F26-E54D-A146-00953698A8DA}"/>
              </a:ext>
            </a:extLst>
          </p:cNvPr>
          <p:cNvPicPr>
            <a:picLocks noChangeAspect="1"/>
          </p:cNvPicPr>
          <p:nvPr/>
        </p:nvPicPr>
        <p:blipFill>
          <a:blip r:embed="rId3"/>
          <a:stretch>
            <a:fillRect/>
          </a:stretch>
        </p:blipFill>
        <p:spPr>
          <a:xfrm>
            <a:off x="7908970" y="2567761"/>
            <a:ext cx="2349500" cy="2336800"/>
          </a:xfrm>
          <a:prstGeom prst="rect">
            <a:avLst/>
          </a:prstGeom>
        </p:spPr>
      </p:pic>
    </p:spTree>
    <p:extLst>
      <p:ext uri="{BB962C8B-B14F-4D97-AF65-F5344CB8AC3E}">
        <p14:creationId xmlns:p14="http://schemas.microsoft.com/office/powerpoint/2010/main" val="259683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CB50D-0FC8-2E48-8EE6-5D988148BF90}"/>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Understanding PowerPoint Accessibility (1 of 3)</a:t>
            </a:r>
          </a:p>
        </p:txBody>
      </p:sp>
      <p:sp>
        <p:nvSpPr>
          <p:cNvPr id="3" name="Content Placeholder 2">
            <a:extLst>
              <a:ext uri="{FF2B5EF4-FFF2-40B4-BE49-F238E27FC236}">
                <a16:creationId xmlns:a16="http://schemas.microsoft.com/office/drawing/2014/main" id="{0AD0A819-9DCD-EF45-A19D-A640EDDF9546}"/>
              </a:ext>
            </a:extLst>
          </p:cNvPr>
          <p:cNvSpPr>
            <a:spLocks noGrp="1"/>
          </p:cNvSpPr>
          <p:nvPr>
            <p:ph sz="quarter" idx="10"/>
          </p:nvPr>
        </p:nvSpPr>
        <p:spPr>
          <a:xfrm>
            <a:off x="539496" y="1435607"/>
            <a:ext cx="4416552" cy="4974337"/>
          </a:xfrm>
        </p:spPr>
        <p:txBody>
          <a:bodyPr>
            <a:noAutofit/>
          </a:bodyPr>
          <a:lstStyle/>
          <a:p>
            <a:r>
              <a:rPr lang="en-US" sz="2000" dirty="0">
                <a:latin typeface="Times New Roman" panose="02020603050405020304" pitchFamily="18" charset="0"/>
                <a:cs typeface="Times New Roman" panose="02020603050405020304" pitchFamily="18" charset="0"/>
              </a:rPr>
              <a:t>Slide designs may NOT be accessible…</a:t>
            </a:r>
          </a:p>
          <a:p>
            <a:r>
              <a:rPr lang="en-US" sz="2000" dirty="0">
                <a:latin typeface="Times New Roman" panose="02020603050405020304" pitchFamily="18" charset="0"/>
                <a:cs typeface="Times New Roman" panose="02020603050405020304" pitchFamily="18" charset="0"/>
              </a:rPr>
              <a:t>The themes come with default background and foreground colors and fonts may be difficult for some viewers to see it. The Accessibility Checker in PowerPoint does not check for color contrast. </a:t>
            </a:r>
            <a:r>
              <a:rPr lang="en-US" sz="2000" b="1" dirty="0">
                <a:latin typeface="Times New Roman" panose="02020603050405020304" pitchFamily="18" charset="0"/>
                <a:cs typeface="Times New Roman" panose="02020603050405020304" pitchFamily="18" charset="0"/>
              </a:rPr>
              <a:t>Use simple and light background with dark text or dark background with white text is the best approach. </a:t>
            </a:r>
          </a:p>
        </p:txBody>
      </p:sp>
      <p:pic>
        <p:nvPicPr>
          <p:cNvPr id="5" name="Picture 4" descr="Different PowerPoint presentaion templates">
            <a:extLst>
              <a:ext uri="{FF2B5EF4-FFF2-40B4-BE49-F238E27FC236}">
                <a16:creationId xmlns:a16="http://schemas.microsoft.com/office/drawing/2014/main" id="{E9CF4353-CBF0-3349-9511-1E863DB5820A}"/>
              </a:ext>
            </a:extLst>
          </p:cNvPr>
          <p:cNvPicPr>
            <a:picLocks noChangeAspect="1"/>
          </p:cNvPicPr>
          <p:nvPr/>
        </p:nvPicPr>
        <p:blipFill>
          <a:blip r:embed="rId3"/>
          <a:stretch>
            <a:fillRect/>
          </a:stretch>
        </p:blipFill>
        <p:spPr>
          <a:xfrm>
            <a:off x="4956047" y="1435608"/>
            <a:ext cx="6877119" cy="4722305"/>
          </a:xfrm>
          <a:prstGeom prst="rect">
            <a:avLst/>
          </a:prstGeom>
        </p:spPr>
      </p:pic>
    </p:spTree>
    <p:extLst>
      <p:ext uri="{BB962C8B-B14F-4D97-AF65-F5344CB8AC3E}">
        <p14:creationId xmlns:p14="http://schemas.microsoft.com/office/powerpoint/2010/main" val="331030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CAA2-D0DB-AC45-88AE-97F6C823E27E}"/>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Understanding PowerPoint Accessibility (2 of 3)</a:t>
            </a:r>
          </a:p>
        </p:txBody>
      </p:sp>
      <p:sp>
        <p:nvSpPr>
          <p:cNvPr id="3" name="Content Placeholder 2">
            <a:extLst>
              <a:ext uri="{FF2B5EF4-FFF2-40B4-BE49-F238E27FC236}">
                <a16:creationId xmlns:a16="http://schemas.microsoft.com/office/drawing/2014/main" id="{B902CCBC-11F8-5E47-8F6C-AC7EE5D64F7E}"/>
              </a:ext>
            </a:extLst>
          </p:cNvPr>
          <p:cNvSpPr>
            <a:spLocks noGrp="1"/>
          </p:cNvSpPr>
          <p:nvPr>
            <p:ph sz="quarter" idx="10"/>
          </p:nvPr>
        </p:nvSpPr>
        <p:spPr>
          <a:xfrm>
            <a:off x="539495" y="1435608"/>
            <a:ext cx="4632579" cy="4974336"/>
          </a:xfrm>
        </p:spPr>
        <p:txBody>
          <a:bodyPr>
            <a:noAutofit/>
          </a:bodyPr>
          <a:lstStyle/>
          <a:p>
            <a:r>
              <a:rPr lang="en-US" sz="1600" b="1" dirty="0"/>
              <a:t>Slide layout</a:t>
            </a:r>
            <a:br>
              <a:rPr lang="en-US" sz="1600" dirty="0"/>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Simple themes, pre-defined slide layout templates </a:t>
            </a:r>
          </a:p>
          <a:p>
            <a:r>
              <a:rPr lang="en-US" sz="2000" dirty="0">
                <a:latin typeface="Times New Roman" panose="02020603050405020304" pitchFamily="18" charset="0"/>
                <a:cs typeface="Times New Roman" panose="02020603050405020304" pitchFamily="18" charset="0"/>
              </a:rPr>
              <a:t>• Slides with unique titles </a:t>
            </a:r>
          </a:p>
          <a:p>
            <a:r>
              <a:rPr lang="en-US" sz="2000" dirty="0">
                <a:latin typeface="Times New Roman" panose="02020603050405020304" pitchFamily="18" charset="0"/>
                <a:cs typeface="Times New Roman" panose="02020603050405020304" pitchFamily="18" charset="0"/>
              </a:rPr>
              <a:t>• Default bulleted and numbered lists </a:t>
            </a:r>
          </a:p>
          <a:p>
            <a:r>
              <a:rPr lang="en-US" sz="2000" dirty="0">
                <a:latin typeface="Times New Roman" panose="02020603050405020304" pitchFamily="18" charset="0"/>
                <a:cs typeface="Times New Roman" panose="02020603050405020304" pitchFamily="18" charset="0"/>
              </a:rPr>
              <a:t>• Avoid themes with drop shadows on design, colors or text </a:t>
            </a:r>
          </a:p>
          <a:p>
            <a:r>
              <a:rPr lang="en-US" sz="2000" dirty="0">
                <a:latin typeface="Times New Roman" panose="02020603050405020304" pitchFamily="18" charset="0"/>
                <a:cs typeface="Times New Roman" panose="02020603050405020304" pitchFamily="18" charset="0"/>
              </a:rPr>
              <a:t>• Avoid text boxes (inaccessible)</a:t>
            </a:r>
          </a:p>
        </p:txBody>
      </p:sp>
      <p:pic>
        <p:nvPicPr>
          <p:cNvPr id="6" name="Picture 5" descr="Accessibility logo with the words accessibility tips under the logo.">
            <a:extLst>
              <a:ext uri="{FF2B5EF4-FFF2-40B4-BE49-F238E27FC236}">
                <a16:creationId xmlns:a16="http://schemas.microsoft.com/office/drawing/2014/main" id="{A4506C08-4662-0B44-9170-09595A49D183}"/>
              </a:ext>
            </a:extLst>
          </p:cNvPr>
          <p:cNvPicPr>
            <a:picLocks noChangeAspect="1"/>
          </p:cNvPicPr>
          <p:nvPr/>
        </p:nvPicPr>
        <p:blipFill>
          <a:blip r:embed="rId3"/>
          <a:stretch>
            <a:fillRect/>
          </a:stretch>
        </p:blipFill>
        <p:spPr>
          <a:xfrm>
            <a:off x="6323013" y="1214439"/>
            <a:ext cx="5003800" cy="5443536"/>
          </a:xfrm>
          <a:prstGeom prst="rect">
            <a:avLst/>
          </a:prstGeom>
        </p:spPr>
      </p:pic>
    </p:spTree>
    <p:extLst>
      <p:ext uri="{BB962C8B-B14F-4D97-AF65-F5344CB8AC3E}">
        <p14:creationId xmlns:p14="http://schemas.microsoft.com/office/powerpoint/2010/main" val="12930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CAA2-D0DB-AC45-88AE-97F6C823E27E}"/>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Understanding PowerPoint Accessibility (3 of 3)</a:t>
            </a:r>
          </a:p>
        </p:txBody>
      </p:sp>
      <p:sp>
        <p:nvSpPr>
          <p:cNvPr id="3" name="Content Placeholder 2">
            <a:extLst>
              <a:ext uri="{FF2B5EF4-FFF2-40B4-BE49-F238E27FC236}">
                <a16:creationId xmlns:a16="http://schemas.microsoft.com/office/drawing/2014/main" id="{B902CCBC-11F8-5E47-8F6C-AC7EE5D64F7E}"/>
              </a:ext>
            </a:extLst>
          </p:cNvPr>
          <p:cNvSpPr>
            <a:spLocks noGrp="1"/>
          </p:cNvSpPr>
          <p:nvPr>
            <p:ph sz="quarter" idx="10"/>
          </p:nvPr>
        </p:nvSpPr>
        <p:spPr>
          <a:xfrm>
            <a:off x="539495" y="1279454"/>
            <a:ext cx="4632579" cy="5130490"/>
          </a:xfrm>
        </p:spPr>
        <p:txBody>
          <a:bodyPr>
            <a:noAutofit/>
          </a:bodyPr>
          <a:lstStyle/>
          <a:p>
            <a:r>
              <a:rPr lang="en-US" sz="1800" dirty="0">
                <a:latin typeface="Times New Roman" panose="02020603050405020304" pitchFamily="18" charset="0"/>
                <a:cs typeface="Times New Roman" panose="02020603050405020304" pitchFamily="18" charset="0"/>
              </a:rPr>
              <a:t>• Slide Titles are meaningful and unique</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 Maximum 6 to 8 lines of text per slide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Minimum font size 24 points or above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Sans-Serif fonts are more suited to electronic formats (Arial, Calibri, Verdana or Franklin Gothic Book)</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Capitalization for the heading is fine not the entire paragraph. Most people have difficult to read it if all text capitalized.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Avoid underlining text. Underlining is interpreted by screen readers and people with low vision as linked text.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Avoid Transitions and Animations</a:t>
            </a:r>
          </a:p>
        </p:txBody>
      </p:sp>
      <p:pic>
        <p:nvPicPr>
          <p:cNvPr id="5" name="Picture 4" descr="Diagram showing a magnifying glass with the word readability highlighted.">
            <a:extLst>
              <a:ext uri="{FF2B5EF4-FFF2-40B4-BE49-F238E27FC236}">
                <a16:creationId xmlns:a16="http://schemas.microsoft.com/office/drawing/2014/main" id="{63A18F8A-178B-6C40-9275-C5D323418863}"/>
              </a:ext>
            </a:extLst>
          </p:cNvPr>
          <p:cNvPicPr>
            <a:picLocks noChangeAspect="1"/>
          </p:cNvPicPr>
          <p:nvPr/>
        </p:nvPicPr>
        <p:blipFill>
          <a:blip r:embed="rId3"/>
          <a:stretch>
            <a:fillRect/>
          </a:stretch>
        </p:blipFill>
        <p:spPr>
          <a:xfrm>
            <a:off x="6386513" y="1279454"/>
            <a:ext cx="5265990" cy="5244713"/>
          </a:xfrm>
          <a:prstGeom prst="rect">
            <a:avLst/>
          </a:prstGeom>
        </p:spPr>
      </p:pic>
    </p:spTree>
    <p:extLst>
      <p:ext uri="{BB962C8B-B14F-4D97-AF65-F5344CB8AC3E}">
        <p14:creationId xmlns:p14="http://schemas.microsoft.com/office/powerpoint/2010/main" val="221347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Times New Roman" panose="02020603050405020304" pitchFamily="18" charset="0"/>
                <a:cs typeface="Times New Roman" panose="02020603050405020304" pitchFamily="18" charset="0"/>
              </a:rPr>
              <a:t>PowerPoint Accessibility: Basic Content</a:t>
            </a:r>
          </a:p>
        </p:txBody>
      </p:sp>
      <p:sp>
        <p:nvSpPr>
          <p:cNvPr id="5" name="Content Placeholder 4"/>
          <p:cNvSpPr>
            <a:spLocks noGrp="1"/>
          </p:cNvSpPr>
          <p:nvPr>
            <p:ph sz="half" idx="4294967295"/>
          </p:nvPr>
        </p:nvSpPr>
        <p:spPr>
          <a:xfrm>
            <a:off x="541611" y="1431010"/>
            <a:ext cx="4413626" cy="3978275"/>
          </a:xfrm>
        </p:spPr>
        <p:txBody>
          <a:bodyPr vert="horz" lIns="91440" tIns="45720" rIns="91440" bIns="45720" rtlCol="0">
            <a:normAutofit/>
          </a:bodyPr>
          <a:lstStyle/>
          <a:p>
            <a:pPr marL="0" indent="0">
              <a:lnSpc>
                <a:spcPts val="1800"/>
              </a:lnSpc>
              <a:spcBef>
                <a:spcPts val="1000"/>
              </a:spcBef>
              <a:spcAft>
                <a:spcPts val="2000"/>
              </a:spcAft>
              <a:buNone/>
            </a:pPr>
            <a:br>
              <a:rPr lang="en-US" sz="1200" dirty="0">
                <a:solidFill>
                  <a:prstClr val="black">
                    <a:lumMod val="75000"/>
                    <a:lumOff val="25000"/>
                  </a:prstClr>
                </a:solidFill>
                <a:latin typeface="Segoe UI" panose="020B0502040204020203" pitchFamily="34" charset="0"/>
                <a:cs typeface="Segoe UI" panose="020B0502040204020203" pitchFamily="34" charset="0"/>
              </a:rPr>
            </a:br>
            <a:br>
              <a:rPr lang="en-US" sz="1200" dirty="0">
                <a:solidFill>
                  <a:prstClr val="black">
                    <a:lumMod val="75000"/>
                    <a:lumOff val="25000"/>
                  </a:prstClr>
                </a:solidFill>
                <a:latin typeface="Segoe UI" panose="020B0502040204020203" pitchFamily="34" charset="0"/>
                <a:cs typeface="Segoe UI" panose="020B0502040204020203" pitchFamily="34" charset="0"/>
              </a:rPr>
            </a:b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33" name="Group 32" descr="Small circle with number 1 inside indicating step 1"/>
          <p:cNvGrpSpPr/>
          <p:nvPr/>
        </p:nvGrpSpPr>
        <p:grpSpPr bwMode="blackWhite">
          <a:xfrm>
            <a:off x="558723" y="4531632"/>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9" y="4571824"/>
            <a:ext cx="2696774" cy="99258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Ensure the reading order of content on each slide is correct</a:t>
            </a:r>
          </a:p>
        </p:txBody>
      </p:sp>
      <p:grpSp>
        <p:nvGrpSpPr>
          <p:cNvPr id="36" name="Group 35" descr="Small circle with number 2 inside indicating step 2"/>
          <p:cNvGrpSpPr/>
          <p:nvPr/>
        </p:nvGrpSpPr>
        <p:grpSpPr bwMode="blackWhite">
          <a:xfrm>
            <a:off x="4249102" y="4531632"/>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Ensure all meaningful content has adequate color contrast</a:t>
            </a:r>
          </a:p>
        </p:txBody>
      </p:sp>
      <p:grpSp>
        <p:nvGrpSpPr>
          <p:cNvPr id="39" name="Group 38" descr="Small circle with number 3 inside  indicating step 3"/>
          <p:cNvGrpSpPr/>
          <p:nvPr/>
        </p:nvGrpSpPr>
        <p:grpSpPr bwMode="blackWhite">
          <a:xfrm>
            <a:off x="7930921" y="4531632"/>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Add alt text to all images</a:t>
            </a:r>
          </a:p>
        </p:txBody>
      </p:sp>
      <p:pic>
        <p:nvPicPr>
          <p:cNvPr id="4" name="Picture 3" descr="An image showing a correct reading order for a PowerPoint slide, with the title labeled number one, the two content boxes labled two and three, and the content footer labled number four. ">
            <a:extLst>
              <a:ext uri="{FF2B5EF4-FFF2-40B4-BE49-F238E27FC236}">
                <a16:creationId xmlns:a16="http://schemas.microsoft.com/office/drawing/2014/main" id="{A8FDCB16-79CD-CF48-983D-CD5D4F2F529D}"/>
              </a:ext>
            </a:extLst>
          </p:cNvPr>
          <p:cNvPicPr>
            <a:picLocks noChangeAspect="1"/>
          </p:cNvPicPr>
          <p:nvPr/>
        </p:nvPicPr>
        <p:blipFill>
          <a:blip r:embed="rId3"/>
          <a:stretch>
            <a:fillRect/>
          </a:stretch>
        </p:blipFill>
        <p:spPr>
          <a:xfrm>
            <a:off x="541611" y="1628775"/>
            <a:ext cx="3516039" cy="2796088"/>
          </a:xfrm>
          <a:prstGeom prst="rect">
            <a:avLst/>
          </a:prstGeom>
        </p:spPr>
      </p:pic>
      <p:pic>
        <p:nvPicPr>
          <p:cNvPr id="7" name="Picture 6" descr="Table showing good and bad examples of color contrast.">
            <a:extLst>
              <a:ext uri="{FF2B5EF4-FFF2-40B4-BE49-F238E27FC236}">
                <a16:creationId xmlns:a16="http://schemas.microsoft.com/office/drawing/2014/main" id="{D33A5CD2-018E-0C48-A95D-E91BE3966425}"/>
              </a:ext>
            </a:extLst>
          </p:cNvPr>
          <p:cNvPicPr>
            <a:picLocks noChangeAspect="1"/>
          </p:cNvPicPr>
          <p:nvPr/>
        </p:nvPicPr>
        <p:blipFill>
          <a:blip r:embed="rId4"/>
          <a:stretch>
            <a:fillRect/>
          </a:stretch>
        </p:blipFill>
        <p:spPr>
          <a:xfrm>
            <a:off x="4102848" y="1628775"/>
            <a:ext cx="3963868" cy="2731419"/>
          </a:xfrm>
          <a:prstGeom prst="rect">
            <a:avLst/>
          </a:prstGeom>
        </p:spPr>
      </p:pic>
      <p:pic>
        <p:nvPicPr>
          <p:cNvPr id="10" name="Picture 9" descr="An Alt Text box">
            <a:extLst>
              <a:ext uri="{FF2B5EF4-FFF2-40B4-BE49-F238E27FC236}">
                <a16:creationId xmlns:a16="http://schemas.microsoft.com/office/drawing/2014/main" id="{EDFD38B1-BDA6-7342-A173-F8332D0C9791}"/>
              </a:ext>
            </a:extLst>
          </p:cNvPr>
          <p:cNvPicPr>
            <a:picLocks noChangeAspect="1"/>
          </p:cNvPicPr>
          <p:nvPr/>
        </p:nvPicPr>
        <p:blipFill>
          <a:blip r:embed="rId5"/>
          <a:stretch>
            <a:fillRect/>
          </a:stretch>
        </p:blipFill>
        <p:spPr>
          <a:xfrm>
            <a:off x="8322651" y="1628775"/>
            <a:ext cx="2658635" cy="2731419"/>
          </a:xfrm>
          <a:prstGeom prst="rect">
            <a:avLst/>
          </a:prstGeom>
        </p:spPr>
      </p:pic>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7" y="248356"/>
            <a:ext cx="6877119" cy="839780"/>
          </a:xfrm>
        </p:spPr>
        <p:txBody>
          <a:bodyPr>
            <a:normAutofit fontScale="90000"/>
          </a:bodyPr>
          <a:lstStyle/>
          <a:p>
            <a:pPr lvl="0"/>
            <a:r>
              <a:rPr lang="en-US" dirty="0">
                <a:latin typeface="Times New Roman" panose="02020603050405020304" pitchFamily="18" charset="0"/>
                <a:cs typeface="Times New Roman" panose="02020603050405020304" pitchFamily="18" charset="0"/>
              </a:rPr>
              <a:t>PowerPoint Accessibility: Specialized Content (1 of 2)</a:t>
            </a:r>
          </a:p>
        </p:txBody>
      </p:sp>
      <p:sp>
        <p:nvSpPr>
          <p:cNvPr id="5" name="Content Placeholder 4"/>
          <p:cNvSpPr>
            <a:spLocks noGrp="1"/>
          </p:cNvSpPr>
          <p:nvPr>
            <p:ph sz="half" idx="4294967295"/>
          </p:nvPr>
        </p:nvSpPr>
        <p:spPr>
          <a:xfrm>
            <a:off x="541611" y="1431010"/>
            <a:ext cx="4413626" cy="3978275"/>
          </a:xfrm>
        </p:spPr>
        <p:txBody>
          <a:bodyPr vert="horz" lIns="91440" tIns="45720" rIns="91440" bIns="45720" rtlCol="0">
            <a:normAutofit/>
          </a:bodyPr>
          <a:lstStyle/>
          <a:p>
            <a:pPr marL="0" indent="0">
              <a:lnSpc>
                <a:spcPts val="1800"/>
              </a:lnSpc>
              <a:spcBef>
                <a:spcPts val="1000"/>
              </a:spcBef>
              <a:spcAft>
                <a:spcPts val="2000"/>
              </a:spcAft>
              <a:buNone/>
            </a:pPr>
            <a:br>
              <a:rPr lang="en-US" sz="1200" dirty="0">
                <a:solidFill>
                  <a:prstClr val="black">
                    <a:lumMod val="75000"/>
                    <a:lumOff val="25000"/>
                  </a:prstClr>
                </a:solidFill>
                <a:latin typeface="Segoe UI" panose="020B0502040204020203" pitchFamily="34" charset="0"/>
                <a:cs typeface="Segoe UI" panose="020B0502040204020203" pitchFamily="34" charset="0"/>
              </a:rPr>
            </a:br>
            <a:br>
              <a:rPr lang="en-US" sz="1200" dirty="0">
                <a:solidFill>
                  <a:prstClr val="black">
                    <a:lumMod val="75000"/>
                    <a:lumOff val="25000"/>
                  </a:prstClr>
                </a:solidFill>
                <a:latin typeface="Segoe UI" panose="020B0502040204020203" pitchFamily="34" charset="0"/>
                <a:cs typeface="Segoe UI" panose="020B0502040204020203" pitchFamily="34" charset="0"/>
              </a:rPr>
            </a:b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33" name="Group 32" descr="Small circle with number 1 inside indicating step 1"/>
          <p:cNvGrpSpPr/>
          <p:nvPr/>
        </p:nvGrpSpPr>
        <p:grpSpPr bwMode="blackWhite">
          <a:xfrm>
            <a:off x="558723" y="4531632"/>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9" y="4571824"/>
            <a:ext cx="2696774" cy="99258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Add table column and/or row header where appropriate</a:t>
            </a:r>
          </a:p>
        </p:txBody>
      </p:sp>
      <p:grpSp>
        <p:nvGrpSpPr>
          <p:cNvPr id="36" name="Group 35" descr="Small circle with number 2 inside indicating step 2"/>
          <p:cNvGrpSpPr/>
          <p:nvPr/>
        </p:nvGrpSpPr>
        <p:grpSpPr bwMode="blackWhite">
          <a:xfrm>
            <a:off x="4249102" y="4531632"/>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Provide caption files for videos</a:t>
            </a:r>
          </a:p>
        </p:txBody>
      </p:sp>
      <p:grpSp>
        <p:nvGrpSpPr>
          <p:cNvPr id="39" name="Group 38" descr="Small circle with number 3 inside  indicating step 3"/>
          <p:cNvGrpSpPr/>
          <p:nvPr/>
        </p:nvGrpSpPr>
        <p:grpSpPr bwMode="blackWhite">
          <a:xfrm>
            <a:off x="7930921" y="4531632"/>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4571823"/>
            <a:ext cx="2658635" cy="132405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Avoid animations and transitions – can be distracting, can cause screen readers  to re-read the slide, may miss info.</a:t>
            </a:r>
          </a:p>
        </p:txBody>
      </p:sp>
      <p:pic>
        <p:nvPicPr>
          <p:cNvPr id="6" name="Picture 5" descr="Using PowerPoint's built in functionality to create tables">
            <a:extLst>
              <a:ext uri="{FF2B5EF4-FFF2-40B4-BE49-F238E27FC236}">
                <a16:creationId xmlns:a16="http://schemas.microsoft.com/office/drawing/2014/main" id="{3200C086-30F4-BA49-BAC0-796452048DA3}"/>
              </a:ext>
            </a:extLst>
          </p:cNvPr>
          <p:cNvPicPr>
            <a:picLocks noChangeAspect="1"/>
          </p:cNvPicPr>
          <p:nvPr/>
        </p:nvPicPr>
        <p:blipFill>
          <a:blip r:embed="rId3"/>
          <a:stretch>
            <a:fillRect/>
          </a:stretch>
        </p:blipFill>
        <p:spPr>
          <a:xfrm>
            <a:off x="285676" y="1628775"/>
            <a:ext cx="3693398" cy="2731419"/>
          </a:xfrm>
          <a:prstGeom prst="rect">
            <a:avLst/>
          </a:prstGeom>
        </p:spPr>
      </p:pic>
      <p:pic>
        <p:nvPicPr>
          <p:cNvPr id="9" name="Picture 8" descr="A YouTube picture showing the importance of adding a link to a video within your slideshow.">
            <a:extLst>
              <a:ext uri="{FF2B5EF4-FFF2-40B4-BE49-F238E27FC236}">
                <a16:creationId xmlns:a16="http://schemas.microsoft.com/office/drawing/2014/main" id="{13D49C3A-7083-2240-B4E9-B086002AE1BE}"/>
              </a:ext>
            </a:extLst>
          </p:cNvPr>
          <p:cNvPicPr>
            <a:picLocks noChangeAspect="1"/>
          </p:cNvPicPr>
          <p:nvPr/>
        </p:nvPicPr>
        <p:blipFill>
          <a:blip r:embed="rId4"/>
          <a:stretch>
            <a:fillRect/>
          </a:stretch>
        </p:blipFill>
        <p:spPr>
          <a:xfrm>
            <a:off x="3853845" y="1611806"/>
            <a:ext cx="4413626" cy="2731419"/>
          </a:xfrm>
          <a:prstGeom prst="rect">
            <a:avLst/>
          </a:prstGeom>
        </p:spPr>
      </p:pic>
      <p:pic>
        <p:nvPicPr>
          <p:cNvPr id="14" name="Picture 13" descr="The word distraction overlapping five times in different colors.">
            <a:extLst>
              <a:ext uri="{FF2B5EF4-FFF2-40B4-BE49-F238E27FC236}">
                <a16:creationId xmlns:a16="http://schemas.microsoft.com/office/drawing/2014/main" id="{D8CBBBA9-7FAA-8542-BA3B-A0D937A69CFD}"/>
              </a:ext>
            </a:extLst>
          </p:cNvPr>
          <p:cNvPicPr>
            <a:picLocks noChangeAspect="1"/>
          </p:cNvPicPr>
          <p:nvPr/>
        </p:nvPicPr>
        <p:blipFill>
          <a:blip r:embed="rId5"/>
          <a:stretch>
            <a:fillRect/>
          </a:stretch>
        </p:blipFill>
        <p:spPr>
          <a:xfrm>
            <a:off x="8412402" y="1628775"/>
            <a:ext cx="3493922" cy="2566817"/>
          </a:xfrm>
          <a:prstGeom prst="rect">
            <a:avLst/>
          </a:prstGeom>
        </p:spPr>
      </p:pic>
    </p:spTree>
    <p:extLst>
      <p:ext uri="{BB962C8B-B14F-4D97-AF65-F5344CB8AC3E}">
        <p14:creationId xmlns:p14="http://schemas.microsoft.com/office/powerpoint/2010/main" val="237214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in32_fixed.potx" id="{9A9BE078-57A7-48B2-9D33-8EFC365D262A}" vid="{66905093-CF97-471D-A25F-2AFDA5521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WelcomeDoc</Template>
  <TotalTime>246</TotalTime>
  <Words>1491</Words>
  <Application>Microsoft Macintosh PowerPoint</Application>
  <PresentationFormat>Widescreen</PresentationFormat>
  <Paragraphs>123</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Segoe UI</vt:lpstr>
      <vt:lpstr>Segoe UI Light</vt:lpstr>
      <vt:lpstr>Segoe UI Semibold</vt:lpstr>
      <vt:lpstr>Times New Roman</vt:lpstr>
      <vt:lpstr>WelcomeDoc</vt:lpstr>
      <vt:lpstr>Make it Accessible…</vt:lpstr>
      <vt:lpstr>Agenda for our time together today</vt:lpstr>
      <vt:lpstr>Understanding Abilities</vt:lpstr>
      <vt:lpstr>Accessibility, it’s the _______ thing to do!</vt:lpstr>
      <vt:lpstr>Understanding PowerPoint Accessibility (1 of 3)</vt:lpstr>
      <vt:lpstr>Understanding PowerPoint Accessibility (2 of 3)</vt:lpstr>
      <vt:lpstr>Understanding PowerPoint Accessibility (3 of 3)</vt:lpstr>
      <vt:lpstr>PowerPoint Accessibility: Basic Content</vt:lpstr>
      <vt:lpstr>PowerPoint Accessibility: Specialized Content (1 of 2)</vt:lpstr>
      <vt:lpstr>PowerPoint Accessibility: Specialized Content (2 of 2)</vt:lpstr>
      <vt:lpstr>Your Turn!</vt:lpstr>
      <vt:lpstr>Resources</vt:lpstr>
      <vt:lpstr>More questions about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it Accessible…</dc:title>
  <dc:creator>Miller, Kate</dc:creator>
  <cp:keywords/>
  <cp:lastModifiedBy>Miller, Kate</cp:lastModifiedBy>
  <cp:revision>3</cp:revision>
  <dcterms:created xsi:type="dcterms:W3CDTF">2022-03-07T23:38:54Z</dcterms:created>
  <dcterms:modified xsi:type="dcterms:W3CDTF">2022-03-08T20:25:06Z</dcterms:modified>
  <cp:version/>
</cp:coreProperties>
</file>