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4A3"/>
    <a:srgbClr val="CFB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BDDF4-A32B-49AC-B888-75A43E80C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86AB6A-1147-4120-811C-F43D8219E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2E717-82A1-4DF5-AD08-FE97BFFD1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81066-8135-42CB-95D0-807359E6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C0F15-F063-4AB9-8B00-86BD033CA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0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9883F-CD0D-4674-BA6F-DBD976F26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78D5B-84ED-4F57-A997-322BD8707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B968A-D00B-4DB4-92A6-D664422A6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92428-67FA-4B20-A903-F8E4A44A1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82D53-7FA2-42AA-A67B-48410BBF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4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DC606D-9A6B-4F01-A260-A7E234C8A3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E02E5-32B2-4361-BED6-94DFB12C8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626DD-5E0C-4CC0-A1F2-BCB64511B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9A33D-65D4-4342-9BB2-DBD609DC1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5EA55-C75A-4FE2-BD84-3507B493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6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EBCB-D13A-4E6C-8DAB-29CAB0637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FAB18-8B47-46DF-A271-5D8C03C88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33AE3-1CC0-4517-BDD4-A4718041D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53BA8-71AF-4213-8DF2-CDDD1A834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78D49-AE4D-4BE9-9E2E-71B7DFC5C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4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472F6-D24E-4876-A9F6-9765C102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2F49C-D4C6-479F-9D11-43548CAFA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46B28-32C9-4F61-860B-A924E3CE8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FD087-0100-4007-BEAF-4C7E3869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16EB0-11D9-4B4C-8902-E58EBFB8F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9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AEE3C-A9E4-42DB-870A-9CA03E820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C98A0-5C32-4B02-BA76-92E6F95E95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B21D8-6184-4739-869C-439462A8C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E39372-C2CF-491B-B219-7B4EFD821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89C9C-A078-4F71-8CB9-1DF42CF18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C6B07-A1EC-4920-897B-AA7086503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1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180C-C0D9-437E-970C-9F0BBEAA2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406EB-7434-4A51-B199-C086261EE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88FC4-C2AE-44C8-BB1F-FE9C9B190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F46156-8679-479F-A4D4-71A39E7DBF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628E84-878F-4A40-BEE1-ECCD484DD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C57EFD-4874-43DC-8D93-559C5A322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7E2366-9E2B-4B83-AC13-C8DC66A8F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5FEA47-7084-4B19-BA75-1BFE38906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00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CD44-8DC2-499A-AFA9-E07ED0892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C414D6-1BE8-4F1B-A60E-59FAF226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1771A-7AFA-41D8-BEEC-70AC38AF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31E40-120A-430A-9236-8039CC0F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1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86277F-803F-4BF6-8988-AA81484DE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E76FCC-D861-490E-97A6-6E9B591F9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ABA9C-C9A5-4250-BF7D-2B9AEE97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6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B4D7B-6508-4D54-A8B0-C6FC77896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F42BA-CB30-4846-A1B0-A5FC0FE1D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D8F5E-E1A4-490D-9E53-6B89C32C7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D35C3-546E-49D1-AA0F-CB2B16663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4D397-3BB4-45EF-9B7F-45CC2DA58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D41F22-25C8-4392-82C2-C302B674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2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00FC-9714-48A8-965B-BAF4EB027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E737DE-D8FF-4B45-80F2-80E689BA5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014682-75DF-45DE-BF6F-FCD97ADB7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4C4A7-62C4-477F-9BEE-3FC111523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89D565-E5D1-4DB8-8315-53CE93F03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8FC19B-4714-465F-A73D-53F1A7D02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3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B410EC-133F-464E-8C3B-56AB18461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1B980-A1D0-4C93-B7F5-24019EC80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DE7F7-0F65-4A3C-B5B5-50F26691C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24DBA-C4F0-4141-AA34-4E628A136775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8CBAF-41B4-427E-AC8D-B85A6EC85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3E21A-885D-4F71-A161-78FE650C06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65672-B623-4C7B-9EE9-46592994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88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assets.petco.com/petco/image/upload/f_auto,q_auto/red_eared_slider" TargetMode="Externa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xternal-preview.redd.it/NaGSwmQ1mfHytYGV8UWC9_11w3moW0H-7g6gLVhsqCA.jpg?width=960&amp;crop=smart&amp;auto=webp&amp;s=239186d80255acad28aeda6e359652a687e2ac13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63/156853807779799036" TargetMode="External"/><Relationship Id="rId2" Type="http://schemas.openxmlformats.org/officeDocument/2006/relationships/hyperlink" Target="https://doi.org/10.5625/lar.2016.32.3.16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etco.com/content/petco/PetcoStore/en_US/pet-services/resource-center/caresheets/red-eared-slider-care-sheet.html#:~:text=red%2Deared%20sliders%20need%20a,mayhttps://www.petco.com/content/petco/PetcoStore/en_US/pet-services/resource-center/caresheets/red-eared-slider-care-sheet.html" TargetMode="External"/><Relationship Id="rId5" Type="http://schemas.openxmlformats.org/officeDocument/2006/relationships/hyperlink" Target="https://doi.org/10.2307/20094572" TargetMode="External"/><Relationship Id="rId4" Type="http://schemas.openxmlformats.org/officeDocument/2006/relationships/hyperlink" Target="http://depts.washington.edu/oldenlab/wordpress/wp-content/uploads/2013/03/Trachemys-scripta-elegans_Burger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215C6C6-E45C-4179-9FC1-E8A4C1D47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FE9FE4C-C9E0-4C54-8010-EA9D29CD4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6FAD6EF-0374-46BD-901E-E901DCA0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4847ABE-275E-4DCA-B164-A672D517F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B09802-8638-472F-A3CD-0366ECE4E7E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46" t="23479" r="26490" b="38133"/>
          <a:stretch/>
        </p:blipFill>
        <p:spPr>
          <a:xfrm>
            <a:off x="5855981" y="673651"/>
            <a:ext cx="5495925" cy="44818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6D264EE-F77A-49E9-B7BA-3D31953D9B01}"/>
              </a:ext>
            </a:extLst>
          </p:cNvPr>
          <p:cNvSpPr txBox="1"/>
          <p:nvPr/>
        </p:nvSpPr>
        <p:spPr>
          <a:xfrm>
            <a:off x="1044019" y="1152508"/>
            <a:ext cx="4559425" cy="2592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/>
              <a:t>Crickets or Cantaloupe?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3200" b="1" dirty="0"/>
              <a:t>Investigating Red-eared Slider Turtle Food Preferences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Muhammad Hussain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D4CBA0-1C79-4AF0-BC37-2BFF651E52D7}"/>
              </a:ext>
            </a:extLst>
          </p:cNvPr>
          <p:cNvSpPr txBox="1"/>
          <p:nvPr/>
        </p:nvSpPr>
        <p:spPr>
          <a:xfrm>
            <a:off x="10697669" y="72261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JR-ANM-500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636380-1F92-4B7E-AD78-5494ED18E794}"/>
              </a:ext>
            </a:extLst>
          </p:cNvPr>
          <p:cNvSpPr txBox="1"/>
          <p:nvPr/>
        </p:nvSpPr>
        <p:spPr>
          <a:xfrm>
            <a:off x="579528" y="5779087"/>
            <a:ext cx="356059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Optional Project Video URL: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https://www.youtube.com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Optional Project Demo Video URL: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4024EE-B093-47F7-BF96-B0E643EABE7C}"/>
              </a:ext>
            </a:extLst>
          </p:cNvPr>
          <p:cNvSpPr txBox="1"/>
          <p:nvPr/>
        </p:nvSpPr>
        <p:spPr>
          <a:xfrm>
            <a:off x="7808227" y="4534117"/>
            <a:ext cx="30894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dirty="0"/>
              <a:t>Illustration by Muhammad Hussain</a:t>
            </a:r>
          </a:p>
        </p:txBody>
      </p:sp>
    </p:spTree>
    <p:extLst>
      <p:ext uri="{BB962C8B-B14F-4D97-AF65-F5344CB8AC3E}">
        <p14:creationId xmlns:p14="http://schemas.microsoft.com/office/powerpoint/2010/main" val="142025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D86E97-906A-4ABD-BE80-55B4EAF6F005}"/>
              </a:ext>
            </a:extLst>
          </p:cNvPr>
          <p:cNvSpPr txBox="1"/>
          <p:nvPr/>
        </p:nvSpPr>
        <p:spPr>
          <a:xfrm>
            <a:off x="1045029" y="2697761"/>
            <a:ext cx="5364650" cy="34444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indent="-2286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/>
              <a:t>Red-eared slider turtles are omnivorous. In captivity, they require a well-balances diet of turtle pellet food, vegetables, fruit and protein, such as worms and crickets. </a:t>
            </a:r>
          </a:p>
          <a:p>
            <a:pPr indent="-2286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500" dirty="0"/>
          </a:p>
          <a:p>
            <a:pPr indent="-2286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/>
              <a:t>A turtle expert, Dr. Splinter, says that pet turtles prefer protein sources (such as crickets) over carbohydrates (such as melon). (Splinter, 2020).</a:t>
            </a:r>
          </a:p>
          <a:p>
            <a:pPr>
              <a:spcBef>
                <a:spcPts val="600"/>
              </a:spcBef>
            </a:pPr>
            <a:endParaRPr lang="en-US" sz="1500" dirty="0"/>
          </a:p>
          <a:p>
            <a:pPr indent="-2286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/>
              <a:t>Turtles do not have teeth and use the ridges on their jaws as a knife.</a:t>
            </a:r>
          </a:p>
          <a:p>
            <a:pPr>
              <a:spcBef>
                <a:spcPts val="600"/>
              </a:spcBef>
            </a:pPr>
            <a:endParaRPr lang="en-US" sz="1500" dirty="0"/>
          </a:p>
          <a:p>
            <a:pPr indent="-2286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/>
              <a:t>Red-eared slider turtles live in ponds, lakes, and rivers with muddy bottoms. </a:t>
            </a:r>
          </a:p>
          <a:p>
            <a:pPr>
              <a:spcBef>
                <a:spcPts val="600"/>
              </a:spcBef>
            </a:pPr>
            <a:endParaRPr lang="en-US" sz="1500" dirty="0"/>
          </a:p>
          <a:p>
            <a:pPr indent="-2286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/>
              <a:t>I feed my pet Red-eared slider turtle everyday and I feed it a mix of turtle pellets, lettuce, carrots, cantaloupe and apples.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77E33603-DE81-45E0-8D1D-E67D68915282}"/>
              </a:ext>
            </a:extLst>
          </p:cNvPr>
          <p:cNvSpPr txBox="1"/>
          <p:nvPr/>
        </p:nvSpPr>
        <p:spPr>
          <a:xfrm>
            <a:off x="1447800" y="933450"/>
            <a:ext cx="7753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INTRODUCTION</a:t>
            </a:r>
          </a:p>
        </p:txBody>
      </p:sp>
      <p:pic>
        <p:nvPicPr>
          <p:cNvPr id="5" name="Picture 4" descr="A turtle on a rock&#10;&#10;Description automatically generated with medium confidence">
            <a:extLst>
              <a:ext uri="{FF2B5EF4-FFF2-40B4-BE49-F238E27FC236}">
                <a16:creationId xmlns:a16="http://schemas.microsoft.com/office/drawing/2014/main" id="{4BD2FC0E-7812-4CC7-B360-F3EBE273F6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0" t="29861" r="10370" b="29861"/>
          <a:stretch/>
        </p:blipFill>
        <p:spPr>
          <a:xfrm>
            <a:off x="8049932" y="104502"/>
            <a:ext cx="3190875" cy="21420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2091E1-0AAF-44A1-84D9-767B6CF4F258}"/>
              </a:ext>
            </a:extLst>
          </p:cNvPr>
          <p:cNvSpPr txBox="1"/>
          <p:nvPr/>
        </p:nvSpPr>
        <p:spPr>
          <a:xfrm>
            <a:off x="8049932" y="2246525"/>
            <a:ext cx="3303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Image from jkraft5 in Canva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35BA51-3D34-46E7-8D53-6D590F835E72}"/>
              </a:ext>
            </a:extLst>
          </p:cNvPr>
          <p:cNvSpPr txBox="1"/>
          <p:nvPr/>
        </p:nvSpPr>
        <p:spPr>
          <a:xfrm>
            <a:off x="7915499" y="4031197"/>
            <a:ext cx="3231472" cy="193899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HYPOTHESIS</a:t>
            </a:r>
          </a:p>
          <a:p>
            <a:endParaRPr lang="en-US" dirty="0"/>
          </a:p>
          <a:p>
            <a:r>
              <a:rPr lang="en-US" sz="1400" b="0" i="0" dirty="0">
                <a:effectLst/>
              </a:rPr>
              <a:t>When presented with a cricket once a day for one week, the Red-eared slider will move across its tank with a lower average time than when it’s presented with cantaloupe cubes at the same rate on a subsequent week. 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FE1C70-22D1-4AEA-81BD-2307372884B9}"/>
              </a:ext>
            </a:extLst>
          </p:cNvPr>
          <p:cNvSpPr txBox="1"/>
          <p:nvPr/>
        </p:nvSpPr>
        <p:spPr>
          <a:xfrm>
            <a:off x="7915499" y="2697761"/>
            <a:ext cx="3231472" cy="10772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RESEARCH QUESTION</a:t>
            </a:r>
          </a:p>
          <a:p>
            <a:endParaRPr lang="en-US" dirty="0"/>
          </a:p>
          <a:p>
            <a:r>
              <a:rPr lang="en-US" sz="1400" b="0" i="0" dirty="0">
                <a:effectLst/>
              </a:rPr>
              <a:t>What food type does my Red-eared slider turtle prefer?</a:t>
            </a:r>
          </a:p>
        </p:txBody>
      </p:sp>
    </p:spTree>
    <p:extLst>
      <p:ext uri="{BB962C8B-B14F-4D97-AF65-F5344CB8AC3E}">
        <p14:creationId xmlns:p14="http://schemas.microsoft.com/office/powerpoint/2010/main" val="118272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83E495-B155-4A00-B2CF-C1EBDF132A6A}"/>
              </a:ext>
            </a:extLst>
          </p:cNvPr>
          <p:cNvSpPr txBox="1"/>
          <p:nvPr/>
        </p:nvSpPr>
        <p:spPr>
          <a:xfrm>
            <a:off x="5656218" y="1463039"/>
            <a:ext cx="5542387" cy="43004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fontAlgn="base">
              <a:lnSpc>
                <a:spcPct val="90000"/>
              </a:lnSpc>
            </a:pPr>
            <a:r>
              <a:rPr lang="en-US" sz="1400" b="0" i="0" dirty="0">
                <a:effectLst/>
              </a:rPr>
              <a:t>	Prepare the test food.</a:t>
            </a:r>
          </a:p>
          <a:p>
            <a:pPr fontAlgn="base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b="0" i="0" dirty="0">
                <a:effectLst/>
              </a:rPr>
              <a:t>1A: If this is a melon trial, use a carving knife to prepare a 1 	inch piece of cantaloupe </a:t>
            </a:r>
          </a:p>
          <a:p>
            <a:pPr fontAlgn="base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b="0" i="0" dirty="0">
                <a:effectLst/>
              </a:rPr>
              <a:t>1B: If this is a cricket trial, remove 1 freeze-dried cricket from 	the bag using tweezers </a:t>
            </a:r>
          </a:p>
          <a:p>
            <a:pPr fontAlgn="base">
              <a:lnSpc>
                <a:spcPct val="90000"/>
              </a:lnSpc>
            </a:pPr>
            <a:endParaRPr lang="en-US" sz="1400" b="0" i="0" dirty="0">
              <a:effectLst/>
            </a:endParaRPr>
          </a:p>
          <a:p>
            <a:pPr fontAlgn="base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b="0" i="0" dirty="0">
                <a:effectLst/>
              </a:rPr>
              <a:t>Place the test food on the far end of the cage.  </a:t>
            </a:r>
          </a:p>
          <a:p>
            <a:pPr fontAlgn="base">
              <a:lnSpc>
                <a:spcPct val="90000"/>
              </a:lnSpc>
            </a:pPr>
            <a:endParaRPr lang="en-US" sz="1400" dirty="0"/>
          </a:p>
          <a:p>
            <a:pPr fontAlgn="base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b="0" i="0" dirty="0">
                <a:effectLst/>
              </a:rPr>
              <a:t>While wearing gloves, place the turtle in the other end of the 	cage, approximately 8 inches away from the test food </a:t>
            </a:r>
          </a:p>
          <a:p>
            <a:pPr fontAlgn="base">
              <a:lnSpc>
                <a:spcPct val="90000"/>
              </a:lnSpc>
            </a:pPr>
            <a:r>
              <a:rPr lang="en-US" sz="1400" b="0" i="0" dirty="0">
                <a:effectLst/>
              </a:rPr>
              <a:t> </a:t>
            </a:r>
          </a:p>
          <a:p>
            <a:pPr fontAlgn="base">
              <a:lnSpc>
                <a:spcPct val="90000"/>
              </a:lnSpc>
            </a:pPr>
            <a:r>
              <a:rPr lang="en-US" sz="1400" b="0" i="0" dirty="0">
                <a:effectLst/>
              </a:rPr>
              <a:t>	Start stopwatch and observe how long it takes the turtle to 	approach the food. </a:t>
            </a:r>
          </a:p>
          <a:p>
            <a:pPr fontAlgn="base">
              <a:lnSpc>
                <a:spcPct val="90000"/>
              </a:lnSpc>
            </a:pPr>
            <a:r>
              <a:rPr lang="en-US" sz="1400" b="0" i="0" dirty="0">
                <a:effectLst/>
              </a:rPr>
              <a:t> </a:t>
            </a:r>
          </a:p>
          <a:p>
            <a:pPr fontAlgn="base">
              <a:lnSpc>
                <a:spcPct val="90000"/>
              </a:lnSpc>
            </a:pPr>
            <a:r>
              <a:rPr lang="en-US" sz="1400" b="0" i="0" dirty="0">
                <a:effectLst/>
              </a:rPr>
              <a:t>	Record observations in lab notebook </a:t>
            </a:r>
          </a:p>
          <a:p>
            <a:pPr fontAlgn="base">
              <a:lnSpc>
                <a:spcPct val="90000"/>
              </a:lnSpc>
            </a:pPr>
            <a:r>
              <a:rPr lang="en-US" sz="1400" b="0" i="0" dirty="0">
                <a:effectLst/>
              </a:rPr>
              <a:t> </a:t>
            </a:r>
          </a:p>
          <a:p>
            <a:pPr fontAlgn="base">
              <a:lnSpc>
                <a:spcPct val="90000"/>
              </a:lnSpc>
            </a:pPr>
            <a:r>
              <a:rPr lang="en-US" sz="1400" dirty="0"/>
              <a:t>	</a:t>
            </a:r>
            <a:r>
              <a:rPr lang="en-US" sz="1400" b="0" i="0" dirty="0">
                <a:effectLst/>
              </a:rPr>
              <a:t>Repeat steps 2-5 each day for 1 week.  </a:t>
            </a:r>
          </a:p>
          <a:p>
            <a:pPr fontAlgn="base">
              <a:lnSpc>
                <a:spcPct val="90000"/>
              </a:lnSpc>
            </a:pPr>
            <a:endParaRPr lang="en-US" sz="1400" dirty="0"/>
          </a:p>
          <a:p>
            <a:pPr indent="-228600" fontAlgn="base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b="0" i="0" dirty="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CC815C-8E39-4DD0-9F95-6C6B26070F9F}"/>
              </a:ext>
            </a:extLst>
          </p:cNvPr>
          <p:cNvSpPr txBox="1"/>
          <p:nvPr/>
        </p:nvSpPr>
        <p:spPr>
          <a:xfrm>
            <a:off x="5981700" y="695325"/>
            <a:ext cx="4629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METHODS</a:t>
            </a:r>
          </a:p>
        </p:txBody>
      </p:sp>
      <p:pic>
        <p:nvPicPr>
          <p:cNvPr id="8" name="Graphic 7" descr="Stopwatch 33% with solid fill">
            <a:extLst>
              <a:ext uri="{FF2B5EF4-FFF2-40B4-BE49-F238E27FC236}">
                <a16:creationId xmlns:a16="http://schemas.microsoft.com/office/drawing/2014/main" id="{25AFB0BD-4946-42D3-A070-CC757BA78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06927" y="4095798"/>
            <a:ext cx="1249324" cy="12493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D081B06-C9FC-4F96-B73E-66A409AA8352}"/>
              </a:ext>
            </a:extLst>
          </p:cNvPr>
          <p:cNvSpPr txBox="1"/>
          <p:nvPr/>
        </p:nvSpPr>
        <p:spPr>
          <a:xfrm>
            <a:off x="9862022" y="5277305"/>
            <a:ext cx="155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Image from Stock Images, Microsoft PowerPoint for Microsoft 365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33EE71-1E08-49A8-9A14-1C8A6266CFF4}"/>
              </a:ext>
            </a:extLst>
          </p:cNvPr>
          <p:cNvSpPr/>
          <p:nvPr/>
        </p:nvSpPr>
        <p:spPr>
          <a:xfrm>
            <a:off x="5816869" y="1430833"/>
            <a:ext cx="80182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STEP 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22E5CA-6E78-4567-B29B-419FD5980434}"/>
              </a:ext>
            </a:extLst>
          </p:cNvPr>
          <p:cNvSpPr/>
          <p:nvPr/>
        </p:nvSpPr>
        <p:spPr>
          <a:xfrm>
            <a:off x="5816868" y="2553707"/>
            <a:ext cx="80182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STEP 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2C24AD-243A-49B4-8D18-0F4FA9C027A9}"/>
              </a:ext>
            </a:extLst>
          </p:cNvPr>
          <p:cNvSpPr/>
          <p:nvPr/>
        </p:nvSpPr>
        <p:spPr>
          <a:xfrm>
            <a:off x="5816868" y="2955245"/>
            <a:ext cx="80182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STEP 3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2A73FE8-E12D-47C1-A7E0-76530E90AA9D}"/>
              </a:ext>
            </a:extLst>
          </p:cNvPr>
          <p:cNvSpPr/>
          <p:nvPr/>
        </p:nvSpPr>
        <p:spPr>
          <a:xfrm>
            <a:off x="5816868" y="3533424"/>
            <a:ext cx="80182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STEP 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8BCCDFC-EF40-44B8-AC00-62855424258F}"/>
              </a:ext>
            </a:extLst>
          </p:cNvPr>
          <p:cNvSpPr/>
          <p:nvPr/>
        </p:nvSpPr>
        <p:spPr>
          <a:xfrm>
            <a:off x="5816867" y="4095798"/>
            <a:ext cx="80182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STEP 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03D000F-71E3-4329-875B-AEB98575B977}"/>
              </a:ext>
            </a:extLst>
          </p:cNvPr>
          <p:cNvSpPr/>
          <p:nvPr/>
        </p:nvSpPr>
        <p:spPr>
          <a:xfrm>
            <a:off x="5816867" y="4489311"/>
            <a:ext cx="80182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STEP 6</a:t>
            </a:r>
          </a:p>
        </p:txBody>
      </p:sp>
      <p:pic>
        <p:nvPicPr>
          <p:cNvPr id="1026" name="Picture 2" descr="Red-Eared Slider">
            <a:extLst>
              <a:ext uri="{FF2B5EF4-FFF2-40B4-BE49-F238E27FC236}">
                <a16:creationId xmlns:a16="http://schemas.microsoft.com/office/drawing/2014/main" id="{317486C0-2EF0-4A54-A295-B99EC2E8C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727" y="587829"/>
            <a:ext cx="3124200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CC8D4F2-695B-4B8C-80D2-D3C0F58D1F99}"/>
              </a:ext>
            </a:extLst>
          </p:cNvPr>
          <p:cNvSpPr txBox="1"/>
          <p:nvPr/>
        </p:nvSpPr>
        <p:spPr>
          <a:xfrm>
            <a:off x="1242874" y="3271514"/>
            <a:ext cx="29296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Image from </a:t>
            </a:r>
            <a:r>
              <a:rPr lang="en-US" sz="1000" dirty="0">
                <a:hlinkClick r:id="rId5"/>
              </a:rPr>
              <a:t>https://assets.petco.com/petco/image/upload/f_auto,q_auto/red_eared_slider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611047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4A8B9D0-EBB1-4600-8697-110A5D5FD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589672"/>
              </p:ext>
            </p:extLst>
          </p:nvPr>
        </p:nvGraphicFramePr>
        <p:xfrm>
          <a:off x="6879242" y="2989280"/>
          <a:ext cx="4223255" cy="260142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69073">
                  <a:extLst>
                    <a:ext uri="{9D8B030D-6E8A-4147-A177-3AD203B41FA5}">
                      <a16:colId xmlns:a16="http://schemas.microsoft.com/office/drawing/2014/main" val="3371318196"/>
                    </a:ext>
                  </a:extLst>
                </a:gridCol>
                <a:gridCol w="406165">
                  <a:extLst>
                    <a:ext uri="{9D8B030D-6E8A-4147-A177-3AD203B41FA5}">
                      <a16:colId xmlns:a16="http://schemas.microsoft.com/office/drawing/2014/main" val="3134249232"/>
                    </a:ext>
                  </a:extLst>
                </a:gridCol>
                <a:gridCol w="502397">
                  <a:extLst>
                    <a:ext uri="{9D8B030D-6E8A-4147-A177-3AD203B41FA5}">
                      <a16:colId xmlns:a16="http://schemas.microsoft.com/office/drawing/2014/main" val="2268990500"/>
                    </a:ext>
                  </a:extLst>
                </a:gridCol>
                <a:gridCol w="502397">
                  <a:extLst>
                    <a:ext uri="{9D8B030D-6E8A-4147-A177-3AD203B41FA5}">
                      <a16:colId xmlns:a16="http://schemas.microsoft.com/office/drawing/2014/main" val="3090417820"/>
                    </a:ext>
                  </a:extLst>
                </a:gridCol>
                <a:gridCol w="502397">
                  <a:extLst>
                    <a:ext uri="{9D8B030D-6E8A-4147-A177-3AD203B41FA5}">
                      <a16:colId xmlns:a16="http://schemas.microsoft.com/office/drawing/2014/main" val="2813150920"/>
                    </a:ext>
                  </a:extLst>
                </a:gridCol>
                <a:gridCol w="387915">
                  <a:extLst>
                    <a:ext uri="{9D8B030D-6E8A-4147-A177-3AD203B41FA5}">
                      <a16:colId xmlns:a16="http://schemas.microsoft.com/office/drawing/2014/main" val="3098591046"/>
                    </a:ext>
                  </a:extLst>
                </a:gridCol>
                <a:gridCol w="387915">
                  <a:extLst>
                    <a:ext uri="{9D8B030D-6E8A-4147-A177-3AD203B41FA5}">
                      <a16:colId xmlns:a16="http://schemas.microsoft.com/office/drawing/2014/main" val="3939122371"/>
                    </a:ext>
                  </a:extLst>
                </a:gridCol>
                <a:gridCol w="664996">
                  <a:extLst>
                    <a:ext uri="{9D8B030D-6E8A-4147-A177-3AD203B41FA5}">
                      <a16:colId xmlns:a16="http://schemas.microsoft.com/office/drawing/2014/main" val="3113220301"/>
                    </a:ext>
                  </a:extLst>
                </a:gridCol>
              </a:tblGrid>
              <a:tr h="2214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Time to Approach Food (seconds)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141973"/>
                  </a:ext>
                </a:extLst>
              </a:tr>
              <a:tr h="3966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Food Type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Trial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Day 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Day 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Day 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Day 4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Day 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Average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3185623740"/>
                  </a:ext>
                </a:extLst>
              </a:tr>
              <a:tr h="22140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Cantalopue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1662714762"/>
                  </a:ext>
                </a:extLst>
              </a:tr>
              <a:tr h="221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9.2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3408105465"/>
                  </a:ext>
                </a:extLst>
              </a:tr>
              <a:tr h="1920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1357596491"/>
                  </a:ext>
                </a:extLst>
              </a:tr>
              <a:tr h="22140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6.4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3048949373"/>
                  </a:ext>
                </a:extLst>
              </a:tr>
              <a:tr h="24157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1101447582"/>
                  </a:ext>
                </a:extLst>
              </a:tr>
              <a:tr h="22140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Cricket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667275196"/>
                  </a:ext>
                </a:extLst>
              </a:tr>
              <a:tr h="221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580468681"/>
                  </a:ext>
                </a:extLst>
              </a:tr>
              <a:tr h="221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4276853508"/>
                  </a:ext>
                </a:extLst>
              </a:tr>
              <a:tr h="2214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5.7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64" marR="7964" marT="7964" marB="0" anchor="b"/>
                </a:tc>
                <a:extLst>
                  <a:ext uri="{0D108BD9-81ED-4DB2-BD59-A6C34878D82A}">
                    <a16:rowId xmlns:a16="http://schemas.microsoft.com/office/drawing/2014/main" val="257678207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8175463-8AD5-43EC-B933-2D3051D40118}"/>
              </a:ext>
            </a:extLst>
          </p:cNvPr>
          <p:cNvSpPr txBox="1"/>
          <p:nvPr/>
        </p:nvSpPr>
        <p:spPr>
          <a:xfrm>
            <a:off x="1045029" y="933450"/>
            <a:ext cx="4833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RESULTS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566B95E-6768-45E9-AEBC-F0CA343B9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22" y="2275031"/>
            <a:ext cx="5554102" cy="392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FF4D00-5876-49B3-A154-9C59512B3847}"/>
              </a:ext>
            </a:extLst>
          </p:cNvPr>
          <p:cNvSpPr txBox="1"/>
          <p:nvPr/>
        </p:nvSpPr>
        <p:spPr>
          <a:xfrm>
            <a:off x="6942338" y="798990"/>
            <a:ext cx="3790765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average time for the turtle to   </a:t>
            </a:r>
          </a:p>
          <a:p>
            <a:pPr>
              <a:lnSpc>
                <a:spcPct val="90000"/>
              </a:lnSpc>
            </a:pPr>
            <a:r>
              <a:rPr lang="en-US" dirty="0"/>
              <a:t>     approach the cantaloupe was 6.4  </a:t>
            </a:r>
          </a:p>
          <a:p>
            <a:pPr>
              <a:lnSpc>
                <a:spcPct val="90000"/>
              </a:lnSpc>
            </a:pPr>
            <a:r>
              <a:rPr lang="en-US" dirty="0"/>
              <a:t>     seconds.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marL="285750" indent="-2286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The average time for the turtle to approach the cricket was 5.7 seconds.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80E166-D1D7-4A10-BECC-DAE177781E71}"/>
              </a:ext>
            </a:extLst>
          </p:cNvPr>
          <p:cNvSpPr txBox="1"/>
          <p:nvPr/>
        </p:nvSpPr>
        <p:spPr>
          <a:xfrm>
            <a:off x="3754302" y="6132463"/>
            <a:ext cx="31249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Chart by M. Hussain</a:t>
            </a:r>
          </a:p>
        </p:txBody>
      </p:sp>
    </p:spTree>
    <p:extLst>
      <p:ext uri="{BB962C8B-B14F-4D97-AF65-F5344CB8AC3E}">
        <p14:creationId xmlns:p14="http://schemas.microsoft.com/office/powerpoint/2010/main" val="2352740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B5670F-24F8-46A6-9CAD-3C4E2D4E40E9}"/>
              </a:ext>
            </a:extLst>
          </p:cNvPr>
          <p:cNvSpPr txBox="1"/>
          <p:nvPr/>
        </p:nvSpPr>
        <p:spPr>
          <a:xfrm>
            <a:off x="6291923" y="1239927"/>
            <a:ext cx="4971824" cy="46805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285750" indent="-2286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In this experiment, the turtle moved more quickly to the crickets than the cantaloupe, however the difference between the approach times is not statistically significant. </a:t>
            </a:r>
          </a:p>
          <a:p>
            <a:pPr marL="285750" indent="-2286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There is a misconception that Red-eared turtles are carnivorous but studies have shown that they are omnivorous and this experiment supports that research.</a:t>
            </a:r>
          </a:p>
          <a:p>
            <a:pPr marL="285750" indent="-2286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While I tried to feed the turtle at the same time every day (before school), on several occasions I forgot and feed the turtle after school instead. This may have affected how hungry the turtle was and how quickly it approached the food.</a:t>
            </a:r>
          </a:p>
          <a:p>
            <a:pPr marL="285750" indent="-2286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I cleaned the turtle’s tank between the cantaloupe and cricket trials. This may have induced stress in the turtle, which could have affected the results.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A8CE6B-7BD7-4679-ABB9-9E6B8B4EBE25}"/>
              </a:ext>
            </a:extLst>
          </p:cNvPr>
          <p:cNvSpPr txBox="1"/>
          <p:nvPr/>
        </p:nvSpPr>
        <p:spPr>
          <a:xfrm>
            <a:off x="3648075" y="631767"/>
            <a:ext cx="4286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DISCUSSION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42D81F-10E2-478F-A78B-2D723186BA4F}"/>
              </a:ext>
            </a:extLst>
          </p:cNvPr>
          <p:cNvSpPr txBox="1"/>
          <p:nvPr/>
        </p:nvSpPr>
        <p:spPr>
          <a:xfrm>
            <a:off x="1819990" y="1186142"/>
            <a:ext cx="3231472" cy="13388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turtle moved at a higher average speed when presented with the crickets than when it was presented with cantaloupe squares.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Mmmmmmmmmm cantaloupe! : turtles">
            <a:extLst>
              <a:ext uri="{FF2B5EF4-FFF2-40B4-BE49-F238E27FC236}">
                <a16:creationId xmlns:a16="http://schemas.microsoft.com/office/drawing/2014/main" id="{EAAF6DE8-E183-4A53-9AFC-C51F0F00A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433" y="2625974"/>
            <a:ext cx="3984772" cy="2988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B855C0B-C26A-4E2B-BD30-C0FBD3A95BE9}"/>
              </a:ext>
            </a:extLst>
          </p:cNvPr>
          <p:cNvSpPr txBox="1"/>
          <p:nvPr/>
        </p:nvSpPr>
        <p:spPr>
          <a:xfrm>
            <a:off x="1476433" y="5671858"/>
            <a:ext cx="3984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Image from </a:t>
            </a:r>
            <a:r>
              <a:rPr lang="en-US" sz="1000" dirty="0">
                <a:hlinkClick r:id="rId3"/>
              </a:rPr>
              <a:t>https://external-preview.redd.it/NaGSwmQ1mfHytYGV8UWC9_11w3moW0H-7g6gLVhsqCA.jpg?width=960&amp;crop=smart&amp;auto=webp&amp;s=239186d80255acad28aeda6e359652a687e2ac13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1979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5D7A28-3A3F-4C05-B96C-2BEBE83524E6}"/>
              </a:ext>
            </a:extLst>
          </p:cNvPr>
          <p:cNvSpPr txBox="1"/>
          <p:nvPr/>
        </p:nvSpPr>
        <p:spPr>
          <a:xfrm>
            <a:off x="793660" y="2599509"/>
            <a:ext cx="10143668" cy="34355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WordVisi_MSFontService"/>
              </a:rPr>
              <a:t>Our experiment indicates that protein sources are correlated with higher movement speed, and we can   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WordVisi_MSFontService"/>
              </a:rPr>
              <a:t>    </a:t>
            </a:r>
            <a:r>
              <a:rPr lang="en-US" b="0" i="0" dirty="0">
                <a:effectLst/>
                <a:latin typeface="WordVisi_MSFontService"/>
              </a:rPr>
              <a:t>speculate that the protein source LIKELY caused the increase in speed. This supports the hypothesis </a:t>
            </a:r>
            <a:r>
              <a:rPr lang="en-US" b="0" i="0" dirty="0">
                <a:effectLst/>
              </a:rPr>
              <a:t>the     </a:t>
            </a:r>
          </a:p>
          <a:p>
            <a:pPr>
              <a:lnSpc>
                <a:spcPct val="90000"/>
              </a:lnSpc>
            </a:pPr>
            <a:r>
              <a:rPr lang="en-US" dirty="0"/>
              <a:t>    </a:t>
            </a:r>
            <a:r>
              <a:rPr lang="en-US" b="0" i="0" dirty="0">
                <a:effectLst/>
              </a:rPr>
              <a:t>Red-eared slider will move across its tank with a lower average time than when it’s presented      </a:t>
            </a:r>
          </a:p>
          <a:p>
            <a:pPr>
              <a:lnSpc>
                <a:spcPct val="90000"/>
              </a:lnSpc>
            </a:pPr>
            <a:r>
              <a:rPr lang="en-US" dirty="0"/>
              <a:t>    </a:t>
            </a:r>
            <a:r>
              <a:rPr lang="en-US" b="0" i="0" dirty="0">
                <a:effectLst/>
              </a:rPr>
              <a:t>with cantaloupe cubes. 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28600">
              <a:lnSpc>
                <a:spcPct val="9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Further research is needed including repeating the experiment with different turtles, measuring other variables such as room temperature and standardizing the feeding time.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9CE8AC-B955-4E6E-8CEB-F793243221BC}"/>
              </a:ext>
            </a:extLst>
          </p:cNvPr>
          <p:cNvSpPr txBox="1"/>
          <p:nvPr/>
        </p:nvSpPr>
        <p:spPr>
          <a:xfrm>
            <a:off x="2276475" y="714375"/>
            <a:ext cx="6038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CONCLUSIONS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712DC54F-5EC8-4EA9-8BE7-29C056BA82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4" t="27639" r="13518" b="43472"/>
          <a:stretch/>
        </p:blipFill>
        <p:spPr>
          <a:xfrm>
            <a:off x="7800974" y="44186"/>
            <a:ext cx="3514725" cy="17406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3F6D90-53D9-49F5-A57D-28124B995A01}"/>
              </a:ext>
            </a:extLst>
          </p:cNvPr>
          <p:cNvSpPr txBox="1"/>
          <p:nvPr/>
        </p:nvSpPr>
        <p:spPr>
          <a:xfrm>
            <a:off x="8561365" y="1696533"/>
            <a:ext cx="3057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Illustration by Muhammad Hussain</a:t>
            </a:r>
          </a:p>
        </p:txBody>
      </p:sp>
    </p:spTree>
    <p:extLst>
      <p:ext uri="{BB962C8B-B14F-4D97-AF65-F5344CB8AC3E}">
        <p14:creationId xmlns:p14="http://schemas.microsoft.com/office/powerpoint/2010/main" val="1714572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9FD5F8-8611-4C16-8164-8059D66F8FBF}"/>
              </a:ext>
            </a:extLst>
          </p:cNvPr>
          <p:cNvSpPr txBox="1"/>
          <p:nvPr/>
        </p:nvSpPr>
        <p:spPr>
          <a:xfrm>
            <a:off x="1040729" y="1446975"/>
            <a:ext cx="9849751" cy="303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695828-9C8E-4E29-8377-C1BC1E682174}"/>
              </a:ext>
            </a:extLst>
          </p:cNvPr>
          <p:cNvSpPr txBox="1"/>
          <p:nvPr/>
        </p:nvSpPr>
        <p:spPr>
          <a:xfrm>
            <a:off x="2247900" y="285750"/>
            <a:ext cx="6724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REFERENCES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B2392E-A2E8-4D8D-A456-D74422D31DD1}"/>
              </a:ext>
            </a:extLst>
          </p:cNvPr>
          <p:cNvSpPr txBox="1"/>
          <p:nvPr/>
        </p:nvSpPr>
        <p:spPr>
          <a:xfrm>
            <a:off x="1040729" y="1225118"/>
            <a:ext cx="1011054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effectLst/>
              </a:rPr>
              <a:t>Back, D.-S., Shin, G.-W., Wendt, M., &amp; </a:t>
            </a:r>
            <a:r>
              <a:rPr lang="en-US" sz="1400" dirty="0" err="1">
                <a:effectLst/>
              </a:rPr>
              <a:t>Heo</a:t>
            </a:r>
            <a:r>
              <a:rPr lang="en-US" sz="1400" dirty="0">
                <a:effectLst/>
              </a:rPr>
              <a:t>, G.-J. (2016). Prevalence </a:t>
            </a:r>
            <a:r>
              <a:rPr lang="en-US" sz="1400" dirty="0" err="1">
                <a:effectLst/>
              </a:rPr>
              <a:t>ofSalmonellaspp</a:t>
            </a:r>
            <a:r>
              <a:rPr lang="en-US" sz="1400" dirty="0">
                <a:effectLst/>
              </a:rPr>
              <a:t>. in pet turtles and their environment. </a:t>
            </a:r>
            <a:r>
              <a:rPr lang="en-US" sz="1400" i="1" dirty="0">
                <a:effectLst/>
              </a:rPr>
              <a:t>Laboratory Animal Research</a:t>
            </a:r>
            <a:r>
              <a:rPr lang="en-US" sz="1400" dirty="0">
                <a:effectLst/>
              </a:rPr>
              <a:t>, </a:t>
            </a:r>
            <a:r>
              <a:rPr lang="en-US" sz="1400" i="1" dirty="0">
                <a:effectLst/>
              </a:rPr>
              <a:t>32</a:t>
            </a:r>
            <a:r>
              <a:rPr lang="en-US" sz="1400" dirty="0">
                <a:effectLst/>
              </a:rPr>
              <a:t>(3), 166. </a:t>
            </a:r>
            <a:r>
              <a:rPr lang="en-US" sz="1400" dirty="0">
                <a:effectLst/>
                <a:hlinkClick r:id="rId2"/>
              </a:rPr>
              <a:t>https://doi.org/10.5625/lar.2016.32.3.166</a:t>
            </a:r>
            <a:endParaRPr lang="en-US" sz="1400" dirty="0">
              <a:effectLst/>
            </a:endParaRPr>
          </a:p>
          <a:p>
            <a:endParaRPr lang="en-US" sz="1400" dirty="0">
              <a:effectLst/>
            </a:endParaRPr>
          </a:p>
          <a:p>
            <a:r>
              <a:rPr lang="en-US" sz="1400" dirty="0" err="1">
                <a:effectLst/>
              </a:rPr>
              <a:t>Girondot</a:t>
            </a:r>
            <a:r>
              <a:rPr lang="en-US" sz="1400" dirty="0">
                <a:effectLst/>
              </a:rPr>
              <a:t>, M., </a:t>
            </a:r>
            <a:r>
              <a:rPr lang="en-US" sz="1400" dirty="0" err="1">
                <a:effectLst/>
              </a:rPr>
              <a:t>Archinard</a:t>
            </a:r>
            <a:r>
              <a:rPr lang="en-US" sz="1400" dirty="0">
                <a:effectLst/>
              </a:rPr>
              <a:t>, C., </a:t>
            </a:r>
            <a:r>
              <a:rPr lang="en-US" sz="1400" dirty="0" err="1">
                <a:effectLst/>
              </a:rPr>
              <a:t>Prévot</a:t>
            </a:r>
            <a:r>
              <a:rPr lang="en-US" sz="1400" dirty="0">
                <a:effectLst/>
              </a:rPr>
              <a:t>-Julliard, A.-C., Cadi, A., &amp; </a:t>
            </a:r>
            <a:r>
              <a:rPr lang="en-US" sz="1400" dirty="0" err="1">
                <a:effectLst/>
              </a:rPr>
              <a:t>Gousset</a:t>
            </a:r>
            <a:r>
              <a:rPr lang="en-US" sz="1400" dirty="0">
                <a:effectLst/>
              </a:rPr>
              <a:t>, E. (2007). Pets and invasion risks: is the Slider turtle strictly carnivorous? </a:t>
            </a:r>
            <a:r>
              <a:rPr lang="en-US" sz="1400" i="1" dirty="0">
                <a:effectLst/>
              </a:rPr>
              <a:t>Amphibia-Reptilia</a:t>
            </a:r>
            <a:r>
              <a:rPr lang="en-US" sz="1400" dirty="0">
                <a:effectLst/>
              </a:rPr>
              <a:t>, </a:t>
            </a:r>
            <a:r>
              <a:rPr lang="en-US" sz="1400" i="1" dirty="0">
                <a:effectLst/>
              </a:rPr>
              <a:t>28</a:t>
            </a:r>
            <a:r>
              <a:rPr lang="en-US" sz="1400" dirty="0">
                <a:effectLst/>
              </a:rPr>
              <a:t>(1), 139–143. </a:t>
            </a:r>
            <a:r>
              <a:rPr lang="en-US" sz="1400" dirty="0">
                <a:effectLst/>
                <a:hlinkClick r:id="rId3"/>
              </a:rPr>
              <a:t>https://doi.org/10.1163/156853807779799036</a:t>
            </a:r>
            <a:endParaRPr lang="en-US" sz="1400" dirty="0">
              <a:effectLst/>
            </a:endParaRPr>
          </a:p>
          <a:p>
            <a:endParaRPr lang="en-US" sz="1400" dirty="0">
              <a:effectLst/>
            </a:endParaRPr>
          </a:p>
          <a:p>
            <a:r>
              <a:rPr lang="en-US" sz="1400" dirty="0">
                <a:effectLst/>
              </a:rPr>
              <a:t>Jenny Burger. (2009, December). </a:t>
            </a:r>
            <a:r>
              <a:rPr lang="en-US" sz="1400" i="1" dirty="0">
                <a:effectLst/>
              </a:rPr>
              <a:t>Red-eared slider turtles (Trachemys scripta elegans)</a:t>
            </a:r>
            <a:r>
              <a:rPr lang="en-US" sz="1400" dirty="0">
                <a:effectLst/>
              </a:rPr>
              <a:t>. </a:t>
            </a:r>
            <a:r>
              <a:rPr lang="en-US" sz="1400" dirty="0">
                <a:effectLst/>
                <a:hlinkClick r:id="rId4"/>
              </a:rPr>
              <a:t>http://depts.washington.edu/oldenlab/wordpress/wp-content/uploads/2013/03/Trachemys-scripta-elegans_Burger.pdf</a:t>
            </a:r>
            <a:endParaRPr lang="en-US" sz="1400" dirty="0">
              <a:effectLst/>
            </a:endParaRPr>
          </a:p>
          <a:p>
            <a:endParaRPr lang="en-US" sz="1400" dirty="0"/>
          </a:p>
          <a:p>
            <a:r>
              <a:rPr lang="en-US" sz="1400" dirty="0" err="1">
                <a:effectLst/>
              </a:rPr>
              <a:t>Kass</a:t>
            </a:r>
            <a:r>
              <a:rPr lang="en-US" sz="1400" dirty="0">
                <a:effectLst/>
              </a:rPr>
              <a:t>, R. E., </a:t>
            </a:r>
            <a:r>
              <a:rPr lang="en-US" sz="1400" dirty="0" err="1">
                <a:effectLst/>
              </a:rPr>
              <a:t>Ullrey</a:t>
            </a:r>
            <a:r>
              <a:rPr lang="en-US" sz="1400" dirty="0">
                <a:effectLst/>
              </a:rPr>
              <a:t>, D. E., &amp; Trapp, A. L. (1982). A Study of Calcium Requirements of the Red-Eared Slider Turtle (Pseudemys scripta elegans). </a:t>
            </a:r>
            <a:r>
              <a:rPr lang="en-US" sz="1400" i="1" dirty="0">
                <a:effectLst/>
              </a:rPr>
              <a:t>The Journal of Zoo Animal Medicine</a:t>
            </a:r>
            <a:r>
              <a:rPr lang="en-US" sz="1400" dirty="0">
                <a:effectLst/>
              </a:rPr>
              <a:t>, </a:t>
            </a:r>
            <a:r>
              <a:rPr lang="en-US" sz="1400" i="1" dirty="0">
                <a:effectLst/>
              </a:rPr>
              <a:t>13</a:t>
            </a:r>
            <a:r>
              <a:rPr lang="en-US" sz="1400" dirty="0">
                <a:effectLst/>
              </a:rPr>
              <a:t>(2), 62. </a:t>
            </a:r>
            <a:r>
              <a:rPr lang="en-US" sz="1400" dirty="0">
                <a:effectLst/>
                <a:hlinkClick r:id="rId5"/>
              </a:rPr>
              <a:t>https://doi.org/10.2307/20094572</a:t>
            </a:r>
            <a:endParaRPr lang="en-US" sz="1400" dirty="0">
              <a:effectLst/>
            </a:endParaRPr>
          </a:p>
          <a:p>
            <a:endParaRPr lang="en-US" sz="1400" dirty="0"/>
          </a:p>
          <a:p>
            <a:endParaRPr lang="en-US" sz="1400" dirty="0">
              <a:effectLst/>
            </a:endParaRPr>
          </a:p>
          <a:p>
            <a:pPr algn="l" fontAlgn="base"/>
            <a:r>
              <a:rPr lang="en-US" sz="1400" b="0" i="0" dirty="0">
                <a:solidFill>
                  <a:srgbClr val="494949"/>
                </a:solidFill>
                <a:effectLst/>
              </a:rPr>
              <a:t>McKibben JS, Porterfield PD, </a:t>
            </a:r>
            <a:r>
              <a:rPr lang="en-US" sz="1400" b="0" i="0" dirty="0" err="1">
                <a:solidFill>
                  <a:srgbClr val="494949"/>
                </a:solidFill>
                <a:effectLst/>
              </a:rPr>
              <a:t>Westergaard</a:t>
            </a:r>
            <a:r>
              <a:rPr lang="en-US" sz="1400" b="0" i="0" dirty="0">
                <a:solidFill>
                  <a:srgbClr val="494949"/>
                </a:solidFill>
                <a:effectLst/>
              </a:rPr>
              <a:t> JM. Effect of dry versus wet bowl environment on pet turtles. American Journal of Veterinary Research. 1978 Jan;39(1):109-114.</a:t>
            </a:r>
          </a:p>
          <a:p>
            <a:pPr algn="l" fontAlgn="base"/>
            <a:endParaRPr lang="en-US" sz="1400" dirty="0">
              <a:solidFill>
                <a:srgbClr val="494949"/>
              </a:solidFill>
            </a:endParaRPr>
          </a:p>
          <a:p>
            <a:pPr fontAlgn="base"/>
            <a:r>
              <a:rPr lang="en-US" sz="1400" dirty="0">
                <a:effectLst/>
              </a:rPr>
              <a:t>P. (2020, May 19). </a:t>
            </a:r>
            <a:r>
              <a:rPr lang="en-US" sz="1400" i="1" dirty="0">
                <a:effectLst/>
              </a:rPr>
              <a:t>Red Eared Slider Care Sheet</a:t>
            </a:r>
            <a:r>
              <a:rPr lang="en-US" sz="1400" dirty="0">
                <a:effectLst/>
              </a:rPr>
              <a:t>. Petco. </a:t>
            </a:r>
            <a:r>
              <a:rPr lang="en-US" sz="1400" dirty="0">
                <a:effectLst/>
                <a:hlinkClick r:id="rId6"/>
              </a:rPr>
              <a:t>https://www.petco.com/content/petco/PetcoStore/en_US/pet-services/resource-center/caresheets/red-eared-slider-care-sheet.html#:%7E:text=red%2Deared%20sliders%20need%20a,may%20be%20offered%20as%20treats.</a:t>
            </a:r>
            <a:endParaRPr lang="en-US" sz="1400" dirty="0">
              <a:effectLst/>
            </a:endParaRPr>
          </a:p>
          <a:p>
            <a:pPr algn="l" fontAlgn="base"/>
            <a:endParaRPr lang="en-US" sz="1400" b="0" i="0" dirty="0">
              <a:solidFill>
                <a:srgbClr val="494949"/>
              </a:solidFill>
              <a:effectLst/>
            </a:endParaRPr>
          </a:p>
          <a:p>
            <a:r>
              <a:rPr lang="en-US" sz="1400" dirty="0"/>
              <a:t>Splinter, Dr., personal communication, December 20, 2020.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901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56F8554917354BA8C30EA772726EAB" ma:contentTypeVersion="14" ma:contentTypeDescription="Create a new document." ma:contentTypeScope="" ma:versionID="840b605c4bd4b20c0caf1d98a0197b02">
  <xsd:schema xmlns:xsd="http://www.w3.org/2001/XMLSchema" xmlns:xs="http://www.w3.org/2001/XMLSchema" xmlns:p="http://schemas.microsoft.com/office/2006/metadata/properties" xmlns:ns1="http://schemas.microsoft.com/sharepoint/v3" xmlns:ns2="ecd8a06b-7142-4406-b5ec-2dfa16d99aa5" xmlns:ns3="8730bcee-0afe-4cc0-9347-bf5aa90ba4ed" targetNamespace="http://schemas.microsoft.com/office/2006/metadata/properties" ma:root="true" ma:fieldsID="b24499b2e9ff11c93222496b56786301" ns1:_="" ns2:_="" ns3:_="">
    <xsd:import namespace="http://schemas.microsoft.com/sharepoint/v3"/>
    <xsd:import namespace="ecd8a06b-7142-4406-b5ec-2dfa16d99aa5"/>
    <xsd:import namespace="8730bcee-0afe-4cc0-9347-bf5aa90ba4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d8a06b-7142-4406-b5ec-2dfa16d99a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30bcee-0afe-4cc0-9347-bf5aa90ba4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6644C5E-CDD2-424B-BCAF-89A76C87FB37}"/>
</file>

<file path=customXml/itemProps2.xml><?xml version="1.0" encoding="utf-8"?>
<ds:datastoreItem xmlns:ds="http://schemas.openxmlformats.org/officeDocument/2006/customXml" ds:itemID="{06325C1E-710E-49C0-94B8-45EB3354E622}"/>
</file>

<file path=customXml/itemProps3.xml><?xml version="1.0" encoding="utf-8"?>
<ds:datastoreItem xmlns:ds="http://schemas.openxmlformats.org/officeDocument/2006/customXml" ds:itemID="{8C24ED2D-F78E-4991-BBC6-CBAFA4A8281E}"/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1073</Words>
  <Application>Microsoft Office PowerPoint</Application>
  <PresentationFormat>Widescreen</PresentationFormat>
  <Paragraphs>139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WordVisi_MSFontService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Sands</dc:creator>
  <cp:lastModifiedBy>Samantha Sands</cp:lastModifiedBy>
  <cp:revision>14</cp:revision>
  <dcterms:created xsi:type="dcterms:W3CDTF">2021-01-12T21:03:34Z</dcterms:created>
  <dcterms:modified xsi:type="dcterms:W3CDTF">2021-01-13T06:23:34Z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0x0101000456F8554917354BA8C30EA772726EAB</vt:lpwstr>
  </property>
</Properties>
</file>