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notesMasterIdLst>
    <p:notesMasterId r:id="rId24"/>
  </p:notesMasterIdLst>
  <p:sldIdLst>
    <p:sldId id="256" r:id="rId2"/>
    <p:sldId id="386" r:id="rId3"/>
    <p:sldId id="444" r:id="rId4"/>
    <p:sldId id="509" r:id="rId5"/>
    <p:sldId id="447" r:id="rId6"/>
    <p:sldId id="514" r:id="rId7"/>
    <p:sldId id="515" r:id="rId8"/>
    <p:sldId id="439" r:id="rId9"/>
    <p:sldId id="406" r:id="rId10"/>
    <p:sldId id="508" r:id="rId11"/>
    <p:sldId id="516" r:id="rId12"/>
    <p:sldId id="517" r:id="rId13"/>
    <p:sldId id="518" r:id="rId14"/>
    <p:sldId id="519" r:id="rId15"/>
    <p:sldId id="510" r:id="rId16"/>
    <p:sldId id="521" r:id="rId17"/>
    <p:sldId id="392" r:id="rId18"/>
    <p:sldId id="512" r:id="rId19"/>
    <p:sldId id="436" r:id="rId20"/>
    <p:sldId id="522" r:id="rId21"/>
    <p:sldId id="523" r:id="rId22"/>
    <p:sldId id="45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" userDrawn="1">
          <p15:clr>
            <a:srgbClr val="A4A3A4"/>
          </p15:clr>
        </p15:guide>
        <p15:guide id="2" pos="6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37" autoAdjust="0"/>
    <p:restoredTop sz="85744"/>
  </p:normalViewPr>
  <p:slideViewPr>
    <p:cSldViewPr snapToGrid="0">
      <p:cViewPr varScale="1">
        <p:scale>
          <a:sx n="101" d="100"/>
          <a:sy n="101" d="100"/>
        </p:scale>
        <p:origin x="296" y="184"/>
      </p:cViewPr>
      <p:guideLst>
        <p:guide orient="horz" pos="312"/>
        <p:guide pos="66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E0E90-538E-4D0B-8F5A-63099D376B7D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2BB2C-F3B1-499F-8829-2504BFDD6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9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99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7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20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07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32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9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76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F9D66020-2C5E-45BF-9790-29C6F38D88FD}" type="slidenum">
              <a:rPr lang="en-US" altLang="en-US">
                <a:latin typeface="Arial" charset="0"/>
              </a:rPr>
              <a:pPr/>
              <a:t>17</a:t>
            </a:fld>
            <a:endParaRPr lang="en-US" altLang="en-U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320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2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1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81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F9D66020-2C5E-45BF-9790-29C6F38D88FD}" type="slidenum">
              <a:rPr lang="en-US" altLang="en-US">
                <a:latin typeface="Arial" charset="0"/>
              </a:rPr>
              <a:pPr/>
              <a:t>2</a:t>
            </a:fld>
            <a:endParaRPr lang="en-US" altLang="en-U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BEGAN IN 1963! WE’RE IN OUR 57</a:t>
            </a:r>
            <a:r>
              <a:rPr lang="en-US" altLang="en-US" baseline="30000" dirty="0"/>
              <a:t>TH</a:t>
            </a:r>
            <a:r>
              <a:rPr lang="en-US" altLang="en-US" dirty="0"/>
              <a:t> YEAR!</a:t>
            </a:r>
          </a:p>
        </p:txBody>
      </p:sp>
    </p:spTree>
    <p:extLst>
      <p:ext uri="{BB962C8B-B14F-4D97-AF65-F5344CB8AC3E}">
        <p14:creationId xmlns:p14="http://schemas.microsoft.com/office/powerpoint/2010/main" val="381636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1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F9D66020-2C5E-45BF-9790-29C6F38D88FD}" type="slidenum">
              <a:rPr lang="en-US" altLang="en-US">
                <a:latin typeface="Arial" charset="0"/>
              </a:rPr>
              <a:pPr/>
              <a:t>22</a:t>
            </a:fld>
            <a:endParaRPr lang="en-US" altLang="en-U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63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F9D66020-2C5E-45BF-9790-29C6F38D88FD}" type="slidenum">
              <a:rPr lang="en-US" altLang="en-US">
                <a:latin typeface="Arial" charset="0"/>
              </a:rPr>
              <a:pPr/>
              <a:t>3</a:t>
            </a:fld>
            <a:endParaRPr lang="en-US" altLang="en-U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3740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F9D66020-2C5E-45BF-9790-29C6F38D88FD}" type="slidenum">
              <a:rPr lang="en-US" altLang="en-US">
                <a:latin typeface="Arial" charset="0"/>
              </a:rPr>
              <a:pPr/>
              <a:t>4</a:t>
            </a:fld>
            <a:endParaRPr lang="en-US" altLang="en-U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04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PBL, inquiry-based, or "hands-on"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5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F9D66020-2C5E-45BF-9790-29C6F38D88FD}" type="slidenum">
              <a:rPr lang="en-US" altLang="en-US">
                <a:latin typeface="Arial" charset="0"/>
              </a:rPr>
              <a:pPr/>
              <a:t>6</a:t>
            </a:fld>
            <a:endParaRPr lang="en-US" altLang="en-U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8253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PBL, inquiry-based, or "hands-on"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9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F9D66020-2C5E-45BF-9790-29C6F38D88FD}" type="slidenum">
              <a:rPr lang="en-US" altLang="en-US">
                <a:latin typeface="Arial" charset="0"/>
              </a:rPr>
              <a:pPr/>
              <a:t>9</a:t>
            </a:fld>
            <a:endParaRPr lang="en-US" altLang="en-U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725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2BB2C-F3B1-499F-8829-2504BFDD63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7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8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340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99201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6196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03774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93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70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292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7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95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4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0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1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1938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82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.ucdenver.edu/denversciencefai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.ucdenver.edu/denversciencefai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DCB7-3FDD-466E-AD6E-5747E58156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CoorsTek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DMRSEF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 Season Kick-off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755F7-C6E6-4763-BEFF-9306FD09E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57</a:t>
            </a:r>
            <a:r>
              <a:rPr lang="en-US" sz="24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annual Denver Metro Regional Science and Engineering Fair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71577-694C-9F47-97E2-DF40FA930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4" y="296778"/>
            <a:ext cx="1869591" cy="1828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485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9AC-FE8B-7448-9C81-EAAC38FAB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ORGANIZING A LOCAL FAIR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9DD424-9205-FA42-B7BA-5207C14FA57D}"/>
              </a:ext>
            </a:extLst>
          </p:cNvPr>
          <p:cNvSpPr txBox="1">
            <a:spLocks/>
          </p:cNvSpPr>
          <p:nvPr/>
        </p:nvSpPr>
        <p:spPr>
          <a:xfrm>
            <a:off x="1030705" y="1454557"/>
            <a:ext cx="8153400" cy="5026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Science and Engineering Fair Planner:</a:t>
            </a:r>
          </a:p>
          <a:p>
            <a:pPr lvl="1"/>
            <a:r>
              <a:rPr lang="en-US" sz="1800" b="1" dirty="0"/>
              <a:t>STEP 1: </a:t>
            </a:r>
            <a:r>
              <a:rPr lang="en-US" sz="1800" dirty="0"/>
              <a:t>What are your goals? </a:t>
            </a:r>
          </a:p>
          <a:p>
            <a:pPr lvl="2"/>
            <a:r>
              <a:rPr lang="en-US" sz="1600" dirty="0"/>
              <a:t>Positive experience</a:t>
            </a:r>
          </a:p>
          <a:p>
            <a:pPr lvl="2"/>
            <a:r>
              <a:rPr lang="en-US" sz="1600" dirty="0"/>
              <a:t>Improve science knowledge by implementing scientific method</a:t>
            </a:r>
          </a:p>
          <a:p>
            <a:pPr lvl="2"/>
            <a:r>
              <a:rPr lang="en-US" sz="1600" dirty="0"/>
              <a:t>Improve organization and communication skills</a:t>
            </a:r>
          </a:p>
          <a:p>
            <a:pPr lvl="1"/>
            <a:r>
              <a:rPr lang="en-US" sz="1800" b="1" dirty="0"/>
              <a:t>STEP 2: </a:t>
            </a:r>
            <a:r>
              <a:rPr lang="en-US" sz="1800" dirty="0"/>
              <a:t>Set a date </a:t>
            </a:r>
          </a:p>
          <a:p>
            <a:pPr lvl="2"/>
            <a:r>
              <a:rPr lang="en-US" sz="1600" dirty="0"/>
              <a:t>Find out the regional and state fair dates</a:t>
            </a:r>
          </a:p>
          <a:p>
            <a:pPr lvl="2"/>
            <a:r>
              <a:rPr lang="en-US" sz="1600" dirty="0"/>
              <a:t>ISEF is generally the first week of May</a:t>
            </a:r>
          </a:p>
          <a:p>
            <a:pPr lvl="2"/>
            <a:r>
              <a:rPr lang="en-US" sz="1600" dirty="0"/>
              <a:t>*** Tell students/teachers/parents ***</a:t>
            </a:r>
          </a:p>
          <a:p>
            <a:pPr lvl="1"/>
            <a:r>
              <a:rPr lang="en-US" sz="1800" b="1" dirty="0"/>
              <a:t>STEP 3: </a:t>
            </a:r>
            <a:r>
              <a:rPr lang="en-US" sz="1800" dirty="0"/>
              <a:t>Find a location/space to hold the Fair</a:t>
            </a:r>
          </a:p>
          <a:p>
            <a:pPr lvl="2"/>
            <a:r>
              <a:rPr lang="en-US" sz="1600" dirty="0"/>
              <a:t>Will need to have x # of 8’-tables, x # of chairs</a:t>
            </a:r>
          </a:p>
          <a:p>
            <a:pPr lvl="2"/>
            <a:r>
              <a:rPr lang="en-US" sz="1600" dirty="0"/>
              <a:t>Breakout rooms for judges</a:t>
            </a:r>
          </a:p>
          <a:p>
            <a:pPr lvl="2"/>
            <a:r>
              <a:rPr lang="en-US" sz="1600" dirty="0"/>
              <a:t>Registration/check-in area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21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9AC-FE8B-7448-9C81-EAAC38FA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ORGANIZING A LOCAL FAIR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9DD424-9205-FA42-B7BA-5207C14FA57D}"/>
              </a:ext>
            </a:extLst>
          </p:cNvPr>
          <p:cNvSpPr txBox="1">
            <a:spLocks/>
          </p:cNvSpPr>
          <p:nvPr/>
        </p:nvSpPr>
        <p:spPr>
          <a:xfrm>
            <a:off x="1030705" y="1454557"/>
            <a:ext cx="8153400" cy="5026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Science and Engineering Fair Planner:</a:t>
            </a:r>
          </a:p>
          <a:p>
            <a:pPr lvl="1"/>
            <a:r>
              <a:rPr lang="en-US" sz="1800" b="1" dirty="0"/>
              <a:t>STEP 4: </a:t>
            </a:r>
            <a:r>
              <a:rPr lang="en-US" sz="1800" dirty="0"/>
              <a:t>Determine your registration deadlines</a:t>
            </a:r>
          </a:p>
          <a:p>
            <a:pPr lvl="2"/>
            <a:r>
              <a:rPr lang="en-US" sz="1600" dirty="0"/>
              <a:t>Keep in mind that DMRSEF online registration opens November 1</a:t>
            </a:r>
            <a:r>
              <a:rPr lang="en-US" sz="1600" baseline="30000" dirty="0"/>
              <a:t>st</a:t>
            </a:r>
          </a:p>
          <a:p>
            <a:pPr lvl="2"/>
            <a:r>
              <a:rPr lang="en-US" sz="1600" dirty="0"/>
              <a:t>The last day to register for DMRSEF is January 17</a:t>
            </a:r>
            <a:r>
              <a:rPr lang="en-US" sz="1600" baseline="30000" dirty="0"/>
              <a:t>th</a:t>
            </a:r>
            <a:r>
              <a:rPr lang="en-US" sz="1600" dirty="0"/>
              <a:t> – </a:t>
            </a:r>
            <a:r>
              <a:rPr lang="en-US" sz="1600" b="1" dirty="0"/>
              <a:t>NO EXCEPTIONS!</a:t>
            </a:r>
          </a:p>
          <a:p>
            <a:pPr lvl="2"/>
            <a:r>
              <a:rPr lang="en-US" sz="1600" dirty="0"/>
              <a:t>Paperwork corrections are due by February 21</a:t>
            </a:r>
            <a:r>
              <a:rPr lang="en-US" sz="1600" baseline="30000" dirty="0"/>
              <a:t>st</a:t>
            </a:r>
            <a:r>
              <a:rPr lang="en-US" sz="1600" dirty="0"/>
              <a:t>   </a:t>
            </a:r>
          </a:p>
          <a:p>
            <a:pPr lvl="1"/>
            <a:r>
              <a:rPr lang="en-US" sz="1800" b="1" dirty="0"/>
              <a:t>STEP 5: </a:t>
            </a:r>
            <a:r>
              <a:rPr lang="en-US" sz="1800" dirty="0"/>
              <a:t>Determine categories</a:t>
            </a:r>
          </a:p>
          <a:p>
            <a:pPr lvl="1"/>
            <a:r>
              <a:rPr lang="en-US" sz="1800" b="1" dirty="0"/>
              <a:t>STEP 6: </a:t>
            </a:r>
            <a:r>
              <a:rPr lang="en-US" sz="1800" dirty="0"/>
              <a:t>Determine awards/certificates</a:t>
            </a:r>
          </a:p>
          <a:p>
            <a:pPr lvl="2"/>
            <a:r>
              <a:rPr lang="en-US" sz="1600" dirty="0"/>
              <a:t>Fundraise for category awards</a:t>
            </a:r>
          </a:p>
          <a:p>
            <a:pPr lvl="2"/>
            <a:r>
              <a:rPr lang="en-US" sz="1600" dirty="0"/>
              <a:t>Ask companies/professional groups for special awards</a:t>
            </a:r>
          </a:p>
          <a:p>
            <a:pPr lvl="2"/>
            <a:r>
              <a:rPr lang="en-US" sz="1600" dirty="0"/>
              <a:t>Design certificates (participation and category winners)</a:t>
            </a:r>
          </a:p>
          <a:p>
            <a:pPr lvl="2"/>
            <a:r>
              <a:rPr lang="en-US" sz="1600" dirty="0"/>
              <a:t>Purchase ribbons for 1</a:t>
            </a:r>
            <a:r>
              <a:rPr lang="en-US" sz="1600" baseline="30000" dirty="0"/>
              <a:t>st</a:t>
            </a:r>
            <a:r>
              <a:rPr lang="en-US" sz="1600" dirty="0"/>
              <a:t>, 2</a:t>
            </a:r>
            <a:r>
              <a:rPr lang="en-US" sz="1600" baseline="30000" dirty="0"/>
              <a:t>nd</a:t>
            </a:r>
            <a:r>
              <a:rPr lang="en-US" sz="1600" dirty="0"/>
              <a:t>, and 3</a:t>
            </a:r>
            <a:r>
              <a:rPr lang="en-US" sz="1600" baseline="30000" dirty="0"/>
              <a:t>rd</a:t>
            </a:r>
            <a:r>
              <a:rPr lang="en-US" sz="1600" dirty="0"/>
              <a:t> places</a:t>
            </a:r>
          </a:p>
          <a:p>
            <a:pPr lvl="2"/>
            <a:r>
              <a:rPr lang="en-US" sz="1600" dirty="0"/>
              <a:t>Determine ”Best in Fair” awards, if applicable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4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9AC-FE8B-7448-9C81-EAAC38FA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ORGANIZING A LOCAL FAIR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9DD424-9205-FA42-B7BA-5207C14FA57D}"/>
              </a:ext>
            </a:extLst>
          </p:cNvPr>
          <p:cNvSpPr txBox="1">
            <a:spLocks/>
          </p:cNvSpPr>
          <p:nvPr/>
        </p:nvSpPr>
        <p:spPr>
          <a:xfrm>
            <a:off x="1030705" y="1454557"/>
            <a:ext cx="8153400" cy="5026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Science and Engineering Fair Planner:</a:t>
            </a:r>
          </a:p>
          <a:p>
            <a:pPr lvl="1"/>
            <a:r>
              <a:rPr lang="en-US" sz="1800" b="1" dirty="0"/>
              <a:t>STEP 7: </a:t>
            </a:r>
            <a:r>
              <a:rPr lang="en-US" sz="1800" dirty="0"/>
              <a:t>Layout Fair Day Schedule</a:t>
            </a:r>
          </a:p>
          <a:p>
            <a:pPr lvl="2"/>
            <a:r>
              <a:rPr lang="en-US" sz="1800" b="1" u="sng" dirty="0"/>
              <a:t>2019 DMRSEF SCHEDULE</a:t>
            </a:r>
          </a:p>
          <a:p>
            <a:pPr lvl="3"/>
            <a:r>
              <a:rPr lang="en-US" sz="1800" dirty="0"/>
              <a:t>Registration					</a:t>
            </a:r>
            <a:r>
              <a:rPr lang="en-US" altLang="en-US" sz="1800" dirty="0">
                <a:latin typeface="Intel Clear" panose="020B0604020203020204" pitchFamily="34" charset="0"/>
              </a:rPr>
              <a:t>8:30-9:30 a.m.</a:t>
            </a:r>
          </a:p>
          <a:p>
            <a:pPr lvl="3"/>
            <a:r>
              <a:rPr lang="en-US" altLang="en-US" sz="1800" dirty="0">
                <a:latin typeface="Intel Clear" panose="020B0604020203020204" pitchFamily="34" charset="0"/>
              </a:rPr>
              <a:t>Display &amp; Safety/Photos 			9:30-11:30 a.m.</a:t>
            </a:r>
          </a:p>
          <a:p>
            <a:pPr lvl="3"/>
            <a:r>
              <a:rPr lang="en-US" altLang="en-US" sz="1800" dirty="0">
                <a:latin typeface="Intel Clear" panose="020B0604020203020204" pitchFamily="34" charset="0"/>
              </a:rPr>
              <a:t>Tours/Activities/Lunch </a:t>
            </a:r>
            <a:r>
              <a:rPr lang="en-US" sz="1800" dirty="0"/>
              <a:t>			</a:t>
            </a:r>
            <a:r>
              <a:rPr lang="en-US" altLang="en-US" sz="1800" dirty="0">
                <a:latin typeface="Intel Clear" panose="020B0604020203020204" pitchFamily="34" charset="0"/>
              </a:rPr>
              <a:t>11:30 a.m.-1:00 p.m.</a:t>
            </a:r>
          </a:p>
          <a:p>
            <a:pPr lvl="3"/>
            <a:r>
              <a:rPr lang="en-US" altLang="en-US" sz="1800" dirty="0">
                <a:latin typeface="Intel Clear" panose="020B0604020203020204" pitchFamily="34" charset="0"/>
              </a:rPr>
              <a:t>Judges Preview (no students)		Noon-1:00 p.m.</a:t>
            </a:r>
          </a:p>
          <a:p>
            <a:pPr lvl="3"/>
            <a:r>
              <a:rPr lang="en-US" altLang="en-US" sz="1800" dirty="0">
                <a:latin typeface="Intel Clear" panose="020B0604020203020204" pitchFamily="34" charset="0"/>
              </a:rPr>
              <a:t>Student Interviews with Judges		1:00-5:00 p.m.</a:t>
            </a:r>
          </a:p>
          <a:p>
            <a:pPr lvl="3"/>
            <a:r>
              <a:rPr lang="en-US" altLang="en-US" sz="1800" dirty="0">
                <a:latin typeface="Intel Clear" panose="020B0604020203020204" pitchFamily="34" charset="0"/>
              </a:rPr>
              <a:t>Students dismissed			 	5:00 p.m.</a:t>
            </a:r>
          </a:p>
          <a:p>
            <a:pPr lvl="3"/>
            <a:endParaRPr lang="en-US" altLang="en-US" sz="1400" dirty="0">
              <a:latin typeface="Intel Clear" panose="020B0604020203020204" pitchFamily="34" charset="0"/>
            </a:endParaRPr>
          </a:p>
          <a:p>
            <a:pPr lvl="3"/>
            <a:endParaRPr lang="en-US" sz="14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33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9AC-FE8B-7448-9C81-EAAC38FA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ORGANIZING A LOCAL FAIR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9DD424-9205-FA42-B7BA-5207C14FA57D}"/>
              </a:ext>
            </a:extLst>
          </p:cNvPr>
          <p:cNvSpPr txBox="1">
            <a:spLocks/>
          </p:cNvSpPr>
          <p:nvPr/>
        </p:nvSpPr>
        <p:spPr>
          <a:xfrm>
            <a:off x="1030705" y="1454557"/>
            <a:ext cx="8153400" cy="5026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Science and Engineering Fair Planner:</a:t>
            </a:r>
          </a:p>
          <a:p>
            <a:pPr lvl="1"/>
            <a:r>
              <a:rPr lang="en-US" sz="1800" b="1" dirty="0"/>
              <a:t>STEP 8: </a:t>
            </a:r>
            <a:r>
              <a:rPr lang="en-US" sz="1800" dirty="0"/>
              <a:t>Call for Judges/Volunteers</a:t>
            </a:r>
          </a:p>
          <a:p>
            <a:pPr lvl="2"/>
            <a:r>
              <a:rPr lang="en-US" sz="1800" b="1" dirty="0"/>
              <a:t>Positions included</a:t>
            </a:r>
          </a:p>
          <a:p>
            <a:pPr lvl="3"/>
            <a:r>
              <a:rPr lang="en-US" sz="1800" dirty="0"/>
              <a:t>Fair Set-up/Tear-down</a:t>
            </a:r>
          </a:p>
          <a:p>
            <a:pPr lvl="3"/>
            <a:r>
              <a:rPr lang="en-US" sz="1800" dirty="0"/>
              <a:t>Display and Safety Judges</a:t>
            </a:r>
          </a:p>
          <a:p>
            <a:pPr lvl="3"/>
            <a:r>
              <a:rPr lang="en-US" sz="1800" dirty="0"/>
              <a:t>First Aid Station</a:t>
            </a:r>
          </a:p>
          <a:p>
            <a:pPr lvl="3"/>
            <a:r>
              <a:rPr lang="en-US" sz="1800" dirty="0"/>
              <a:t>Judges &amp; Judging Support</a:t>
            </a:r>
          </a:p>
          <a:p>
            <a:pPr lvl="3"/>
            <a:r>
              <a:rPr lang="en-US" sz="1800" dirty="0"/>
              <a:t>Photographer &amp; Note Taker</a:t>
            </a:r>
          </a:p>
          <a:p>
            <a:pPr lvl="3"/>
            <a:r>
              <a:rPr lang="en-US" sz="1800" dirty="0"/>
              <a:t>Scientific Review Committee Assistant</a:t>
            </a:r>
          </a:p>
          <a:p>
            <a:pPr lvl="3"/>
            <a:r>
              <a:rPr lang="en-US" sz="1800" dirty="0"/>
              <a:t>Student Advocates &amp; Surveyors </a:t>
            </a:r>
          </a:p>
          <a:p>
            <a:pPr lvl="3"/>
            <a:r>
              <a:rPr lang="en-US" sz="1800" dirty="0"/>
              <a:t>Translators</a:t>
            </a:r>
          </a:p>
          <a:p>
            <a:pPr lvl="3"/>
            <a:r>
              <a:rPr lang="en-US" sz="1800" dirty="0" err="1"/>
              <a:t>Wayfinders</a:t>
            </a:r>
            <a:endParaRPr lang="en-US" sz="1800" dirty="0"/>
          </a:p>
          <a:p>
            <a:pPr lvl="3"/>
            <a:endParaRPr lang="en-US" sz="1600" dirty="0"/>
          </a:p>
          <a:p>
            <a:pPr lvl="3"/>
            <a:endParaRPr lang="en-US" sz="1600" dirty="0"/>
          </a:p>
          <a:p>
            <a:pPr lvl="3"/>
            <a:endParaRPr lang="en-US" sz="1600" dirty="0"/>
          </a:p>
          <a:p>
            <a:pPr lvl="3"/>
            <a:endParaRPr lang="en-US" altLang="en-US" sz="1400" dirty="0">
              <a:latin typeface="Intel Clear" panose="020B0604020203020204" pitchFamily="34" charset="0"/>
            </a:endParaRPr>
          </a:p>
          <a:p>
            <a:pPr lvl="3"/>
            <a:endParaRPr lang="en-US" sz="14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78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9AC-FE8B-7448-9C81-EAAC38FA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ORGANIZING A LOCAL FAIR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9DD424-9205-FA42-B7BA-5207C14FA57D}"/>
              </a:ext>
            </a:extLst>
          </p:cNvPr>
          <p:cNvSpPr txBox="1">
            <a:spLocks/>
          </p:cNvSpPr>
          <p:nvPr/>
        </p:nvSpPr>
        <p:spPr>
          <a:xfrm>
            <a:off x="1030705" y="1454557"/>
            <a:ext cx="8153400" cy="5026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Science and Engineering Fair Planner:</a:t>
            </a:r>
          </a:p>
          <a:p>
            <a:pPr lvl="1"/>
            <a:r>
              <a:rPr lang="en-US" sz="2000" b="1" dirty="0"/>
              <a:t>STEP 1: </a:t>
            </a:r>
            <a:r>
              <a:rPr lang="en-US" sz="2000" dirty="0"/>
              <a:t>Determine goals</a:t>
            </a:r>
          </a:p>
          <a:p>
            <a:pPr lvl="1"/>
            <a:r>
              <a:rPr lang="en-US" sz="2000" b="1" dirty="0"/>
              <a:t>STEP 2: </a:t>
            </a:r>
            <a:r>
              <a:rPr lang="en-US" sz="2000" dirty="0"/>
              <a:t>Set a date </a:t>
            </a:r>
          </a:p>
          <a:p>
            <a:pPr lvl="1"/>
            <a:r>
              <a:rPr lang="en-US" sz="2000" b="1" dirty="0"/>
              <a:t>STEP 3: </a:t>
            </a:r>
            <a:r>
              <a:rPr lang="en-US" sz="2000" dirty="0"/>
              <a:t>Find a location/space</a:t>
            </a:r>
          </a:p>
          <a:p>
            <a:pPr lvl="1"/>
            <a:r>
              <a:rPr lang="en-US" sz="2000" b="1" dirty="0"/>
              <a:t>STEP 4: </a:t>
            </a:r>
            <a:r>
              <a:rPr lang="en-US" sz="2000" dirty="0"/>
              <a:t>Set registration deadlines</a:t>
            </a:r>
          </a:p>
          <a:p>
            <a:pPr lvl="1"/>
            <a:r>
              <a:rPr lang="en-US" sz="2000" b="1" dirty="0"/>
              <a:t>STEP 5: </a:t>
            </a:r>
            <a:r>
              <a:rPr lang="en-US" sz="2000" dirty="0"/>
              <a:t>Determine categories for competition</a:t>
            </a:r>
          </a:p>
          <a:p>
            <a:pPr lvl="1"/>
            <a:r>
              <a:rPr lang="en-US" sz="2000" b="1" dirty="0"/>
              <a:t>STEP 6: </a:t>
            </a:r>
            <a:r>
              <a:rPr lang="en-US" sz="2000" dirty="0"/>
              <a:t>Determine awards/certificates</a:t>
            </a:r>
          </a:p>
          <a:p>
            <a:pPr lvl="1"/>
            <a:r>
              <a:rPr lang="en-US" sz="2000" b="1" dirty="0"/>
              <a:t>STEP 7: </a:t>
            </a:r>
            <a:r>
              <a:rPr lang="en-US" sz="2000" dirty="0"/>
              <a:t>Fair Day Schedule</a:t>
            </a:r>
          </a:p>
          <a:p>
            <a:pPr lvl="1"/>
            <a:r>
              <a:rPr lang="en-US" sz="2000" b="1" dirty="0"/>
              <a:t>STEP 8: </a:t>
            </a:r>
            <a:r>
              <a:rPr lang="en-US" sz="2000" dirty="0"/>
              <a:t>Call for Judges/Volunteers</a:t>
            </a:r>
          </a:p>
          <a:p>
            <a:pPr lvl="3"/>
            <a:endParaRPr lang="en-US" sz="1600" dirty="0"/>
          </a:p>
          <a:p>
            <a:pPr lvl="3"/>
            <a:endParaRPr lang="en-US" sz="1600" dirty="0"/>
          </a:p>
          <a:p>
            <a:pPr lvl="3"/>
            <a:endParaRPr lang="en-US" sz="1600" dirty="0"/>
          </a:p>
          <a:p>
            <a:pPr lvl="3"/>
            <a:endParaRPr lang="en-US" altLang="en-US" sz="1400" dirty="0">
              <a:latin typeface="Intel Clear" panose="020B0604020203020204" pitchFamily="34" charset="0"/>
            </a:endParaRPr>
          </a:p>
          <a:p>
            <a:pPr lvl="3"/>
            <a:endParaRPr lang="en-US" sz="14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9AC-FE8B-7448-9C81-EAAC38FAB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PAPERWORK &amp;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F0C0A-8892-7D43-89E0-26D3D5D86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235411"/>
            <a:ext cx="8596668" cy="7590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2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clas.ucdenver.edu/denversciencefair</a:t>
            </a:r>
            <a:endParaRPr lang="en-US" alt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30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9AC-FE8B-7448-9C81-EAAC38FA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FORMS REQUIRED FOR </a:t>
            </a:r>
            <a:r>
              <a:rPr lang="en-US" sz="4000" u="sng" dirty="0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54C22-3B1E-9E43-BB7D-FD47F6002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50" y="1695368"/>
            <a:ext cx="8596668" cy="4545011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chemeClr val="tx1"/>
                </a:solidFill>
                <a:latin typeface="Intel Clear" panose="020B0604020203020204" pitchFamily="34" charset="0"/>
              </a:rPr>
              <a:t>Checklist for Adult Sponsor ( Form 1)</a:t>
            </a:r>
          </a:p>
          <a:p>
            <a:r>
              <a:rPr lang="en-US" altLang="en-US" sz="2800" dirty="0">
                <a:solidFill>
                  <a:schemeClr val="tx1"/>
                </a:solidFill>
                <a:latin typeface="Intel Clear" panose="020B0604020203020204" pitchFamily="34" charset="0"/>
              </a:rPr>
              <a:t>Student Checklist (Form 1A)</a:t>
            </a:r>
          </a:p>
          <a:p>
            <a:r>
              <a:rPr lang="en-US" altLang="en-US" sz="2800" dirty="0">
                <a:solidFill>
                  <a:schemeClr val="tx1"/>
                </a:solidFill>
                <a:latin typeface="Intel Clear" panose="020B0604020203020204" pitchFamily="34" charset="0"/>
              </a:rPr>
              <a:t>Research Plan/Project Summary</a:t>
            </a:r>
          </a:p>
          <a:p>
            <a:r>
              <a:rPr lang="en-US" altLang="en-US" sz="2800" dirty="0">
                <a:solidFill>
                  <a:schemeClr val="tx1"/>
                </a:solidFill>
                <a:latin typeface="Intel Clear" panose="020B0604020203020204" pitchFamily="34" charset="0"/>
              </a:rPr>
              <a:t>Approval Form (Form 1B)</a:t>
            </a:r>
          </a:p>
          <a:p>
            <a:r>
              <a:rPr lang="en-US" altLang="en-US" sz="2800" dirty="0">
                <a:solidFill>
                  <a:schemeClr val="tx1"/>
                </a:solidFill>
                <a:latin typeface="Intel Clear" panose="020B0604020203020204" pitchFamily="34" charset="0"/>
              </a:rPr>
              <a:t>Risk Assessment Form (Form 3)</a:t>
            </a:r>
          </a:p>
          <a:p>
            <a:r>
              <a:rPr lang="en-US" altLang="en-US" sz="2800" dirty="0">
                <a:solidFill>
                  <a:schemeClr val="tx1"/>
                </a:solidFill>
                <a:latin typeface="Intel Clear" panose="020B0604020203020204" pitchFamily="34" charset="0"/>
              </a:rPr>
              <a:t>Participant Notice of Risk and Waiver</a:t>
            </a:r>
            <a:br>
              <a:rPr lang="en-US" altLang="en-US" sz="2800" dirty="0">
                <a:solidFill>
                  <a:schemeClr val="tx1"/>
                </a:solidFill>
                <a:latin typeface="Intel Clear" panose="020B0604020203020204" pitchFamily="34" charset="0"/>
              </a:rPr>
            </a:br>
            <a:endParaRPr lang="en-US" altLang="en-US" sz="2800" dirty="0">
              <a:solidFill>
                <a:schemeClr val="tx1"/>
              </a:solidFill>
              <a:latin typeface="Intel Clear" panose="020B0604020203020204" pitchFamily="34" charset="0"/>
            </a:endParaRPr>
          </a:p>
          <a:p>
            <a:endParaRPr lang="en-US" altLang="en-US" sz="2800" dirty="0">
              <a:solidFill>
                <a:schemeClr val="tx1"/>
              </a:solidFill>
              <a:latin typeface="Intel Clear" panose="020B060402020302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4498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03CAE0-4531-6749-AC31-C960A5599FF8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COMMON PAPERWORK MISTAKES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2CC8E8-1DF3-9342-8C97-F1743E2CC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92" y="1379621"/>
            <a:ext cx="9332940" cy="5245768"/>
          </a:xfrm>
        </p:spPr>
        <p:txBody>
          <a:bodyPr>
            <a:normAutofit/>
          </a:bodyPr>
          <a:lstStyle/>
          <a:p>
            <a:r>
              <a:rPr lang="en-US" dirty="0"/>
              <a:t>INCOMPLETE PAPER WORK</a:t>
            </a:r>
          </a:p>
          <a:p>
            <a:pPr lvl="1"/>
            <a:r>
              <a:rPr lang="en-US" dirty="0"/>
              <a:t>Double check your check boxes!</a:t>
            </a:r>
          </a:p>
          <a:p>
            <a:r>
              <a:rPr lang="en-US" dirty="0"/>
              <a:t>VAUGE RESEARCH PLAN</a:t>
            </a:r>
          </a:p>
          <a:p>
            <a:r>
              <a:rPr lang="en-US" dirty="0"/>
              <a:t>ONE CONTINUOUS ADULT MUST SUPERVISE THE PROJECT</a:t>
            </a:r>
          </a:p>
          <a:p>
            <a:r>
              <a:rPr lang="en-US" dirty="0"/>
              <a:t>IMPROPER DOCUMENTATION OF RISK ASSESSMENT AND MITIGATION</a:t>
            </a:r>
          </a:p>
          <a:p>
            <a:pPr lvl="1"/>
            <a:r>
              <a:rPr lang="en-US" dirty="0"/>
              <a:t>Don’t forget form 3!</a:t>
            </a:r>
          </a:p>
          <a:p>
            <a:r>
              <a:rPr lang="en-US" b="1" dirty="0"/>
              <a:t>DATES</a:t>
            </a:r>
            <a:r>
              <a:rPr lang="en-US" dirty="0"/>
              <a:t>: MOST FORMS MUST BE DATED </a:t>
            </a:r>
            <a:r>
              <a:rPr lang="en-US" b="1" i="1" u="sng" dirty="0"/>
              <a:t>PRIOR</a:t>
            </a:r>
            <a:r>
              <a:rPr lang="en-US" i="1" dirty="0"/>
              <a:t> </a:t>
            </a:r>
            <a:r>
              <a:rPr lang="en-US" dirty="0"/>
              <a:t>TO WHEN EXPERIMENTS ARE PERFORMED</a:t>
            </a:r>
          </a:p>
          <a:p>
            <a:pPr lvl="1"/>
            <a:r>
              <a:rPr lang="en-US" b="1" dirty="0"/>
              <a:t>NOTE: </a:t>
            </a:r>
            <a:r>
              <a:rPr lang="en-US" dirty="0"/>
              <a:t>Forms 1c and 5b must be dated </a:t>
            </a:r>
            <a:r>
              <a:rPr lang="en-US" b="1" i="1" u="sng" dirty="0"/>
              <a:t>AFTER</a:t>
            </a:r>
            <a:r>
              <a:rPr lang="en-US" b="1" dirty="0"/>
              <a:t> </a:t>
            </a:r>
            <a:r>
              <a:rPr lang="en-US" dirty="0"/>
              <a:t>Experimentation</a:t>
            </a:r>
            <a:endParaRPr lang="en-US" u="sng" dirty="0"/>
          </a:p>
          <a:p>
            <a:r>
              <a:rPr lang="en-US" b="1" dirty="0"/>
              <a:t>ANIMAL RESEARCH: </a:t>
            </a:r>
            <a:r>
              <a:rPr lang="en-US" dirty="0"/>
              <a:t>IACUC APPROVAL REQUIRED </a:t>
            </a:r>
            <a:r>
              <a:rPr lang="en-US" b="1" i="1" u="sng" dirty="0"/>
              <a:t>BEFORE</a:t>
            </a:r>
            <a:r>
              <a:rPr lang="en-US" dirty="0"/>
              <a:t> EXPERIMENTATION</a:t>
            </a:r>
          </a:p>
          <a:p>
            <a:r>
              <a:rPr lang="en-US" b="1" dirty="0"/>
              <a:t>HUMAN RESEARCH:</a:t>
            </a:r>
            <a:r>
              <a:rPr lang="en-US" dirty="0"/>
              <a:t> SCHOOL IRB MUST APPROVE RESEARCH PLAN</a:t>
            </a:r>
            <a:r>
              <a:rPr lang="en-US" i="1" dirty="0"/>
              <a:t> </a:t>
            </a:r>
            <a:r>
              <a:rPr lang="en-US" b="1" i="1" u="sng" dirty="0"/>
              <a:t>BEFORE</a:t>
            </a:r>
            <a:r>
              <a:rPr lang="en-US" i="1" dirty="0"/>
              <a:t> </a:t>
            </a:r>
            <a:r>
              <a:rPr lang="en-US" dirty="0"/>
              <a:t>EXPERIMENTATION BEGINS</a:t>
            </a:r>
          </a:p>
          <a:p>
            <a:pPr lvl="1"/>
            <a:r>
              <a:rPr lang="en-US" dirty="0"/>
              <a:t>PARTICIPANTS 18 OR ABOVE MUST GIVE THEIR </a:t>
            </a:r>
            <a:r>
              <a:rPr lang="en-US" b="1" dirty="0"/>
              <a:t>INFORMED CONSENT</a:t>
            </a:r>
          </a:p>
          <a:p>
            <a:pPr lvl="1"/>
            <a:r>
              <a:rPr lang="en-US" dirty="0"/>
              <a:t>PARTICIPANTS UNDER 18 MUST GIVE </a:t>
            </a:r>
            <a:r>
              <a:rPr lang="en-US" b="1" dirty="0"/>
              <a:t>ASSENT</a:t>
            </a:r>
            <a:r>
              <a:rPr lang="en-US" dirty="0"/>
              <a:t> AND </a:t>
            </a:r>
            <a:r>
              <a:rPr lang="en-US" b="1" dirty="0"/>
              <a:t>PARTENTAL WRITTEN PERMISSION </a:t>
            </a:r>
            <a:r>
              <a:rPr lang="en-US" dirty="0"/>
              <a:t>MAY BE NEEDED AS WELL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9AC-FE8B-7448-9C81-EAAC38FAB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PAPERWORK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F0C0A-8892-7D43-89E0-26D3D5D86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9326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Videos detailing how to complete all fair paper work can be found at:</a:t>
            </a:r>
          </a:p>
          <a:p>
            <a:pPr marL="0" indent="0" algn="ctr">
              <a:buNone/>
            </a:pPr>
            <a:r>
              <a:rPr lang="en-US" sz="3200" u="sng" dirty="0" err="1">
                <a:solidFill>
                  <a:schemeClr val="accent1">
                    <a:lumMod val="75000"/>
                  </a:schemeClr>
                </a:solidFill>
              </a:rPr>
              <a:t>tinyurl.com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</a:rPr>
              <a:t>/DMRSEF-guide</a:t>
            </a:r>
          </a:p>
          <a:p>
            <a:pPr marL="0" indent="0" algn="ctr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Or on the </a:t>
            </a:r>
            <a:r>
              <a:rPr lang="en-US" sz="3200" dirty="0" err="1">
                <a:solidFill>
                  <a:schemeClr val="tx1"/>
                </a:solidFill>
              </a:rPr>
              <a:t>CoorsTek</a:t>
            </a:r>
            <a:r>
              <a:rPr lang="en-US" sz="3200" dirty="0">
                <a:solidFill>
                  <a:schemeClr val="tx1"/>
                </a:solidFill>
              </a:rPr>
              <a:t> DMRSEF website:</a:t>
            </a:r>
          </a:p>
          <a:p>
            <a:pPr marL="0" indent="0" algn="ctr">
              <a:buNone/>
            </a:pPr>
            <a:r>
              <a:rPr lang="en-US" altLang="en-US" sz="32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clas.ucdenver.edu/denversciencefair</a:t>
            </a:r>
            <a:endParaRPr lang="en-US" alt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74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1F68-036E-F24C-8C80-0543D5E8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CHANGES 2020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12CB5E-E4F0-3345-8DC7-6D5E19C07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8528"/>
          <a:stretch/>
        </p:blipFill>
        <p:spPr>
          <a:xfrm rot="5400000">
            <a:off x="752069" y="2000754"/>
            <a:ext cx="4460876" cy="3657600"/>
          </a:xfrm>
          <a:ln w="38100"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502514-17F4-B74A-B807-552F4BDEABCB}"/>
              </a:ext>
            </a:extLst>
          </p:cNvPr>
          <p:cNvGrpSpPr/>
          <p:nvPr/>
        </p:nvGrpSpPr>
        <p:grpSpPr>
          <a:xfrm>
            <a:off x="5109409" y="2518608"/>
            <a:ext cx="4339391" cy="1949479"/>
            <a:chOff x="5109409" y="1732547"/>
            <a:chExt cx="4339391" cy="19494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A92B6A-F308-D944-88C6-398DE1BFFAE5}"/>
                </a:ext>
              </a:extLst>
            </p:cNvPr>
            <p:cNvSpPr txBox="1"/>
            <p:nvPr/>
          </p:nvSpPr>
          <p:spPr>
            <a:xfrm>
              <a:off x="5394157" y="1732547"/>
              <a:ext cx="37698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PLEASE CONTACT US WITH ANY QUESTIONS OR CONCERNS ABOUT RULE CHANGES FOR THIS UPCOMING SEASON!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367E7F-BB66-934F-8018-40D5A7348AB3}"/>
                </a:ext>
              </a:extLst>
            </p:cNvPr>
            <p:cNvSpPr txBox="1"/>
            <p:nvPr/>
          </p:nvSpPr>
          <p:spPr>
            <a:xfrm>
              <a:off x="5109409" y="3312694"/>
              <a:ext cx="4339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DENVERSCIENCEFAIR@UCDENVER.EDU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33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607" y="529086"/>
            <a:ext cx="891540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accent1">
                    <a:lumMod val="75000"/>
                  </a:schemeClr>
                </a:solidFill>
              </a:rPr>
              <a:t>ABOUT THE COORSTEK DMRSEF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648419" y="1584462"/>
            <a:ext cx="4452970" cy="46482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Serves</a:t>
            </a:r>
            <a:r>
              <a:rPr lang="en-US" altLang="en-US" sz="2400" b="1" dirty="0"/>
              <a:t> eight counties </a:t>
            </a:r>
            <a:r>
              <a:rPr lang="en-US" altLang="en-US" sz="2400" dirty="0"/>
              <a:t>in Denver metropolitan area: Adams, Arapahoe, Broomfield, Clear Creek, Denver, Douglas, Elbert, Jefferson, and Summit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 err="1"/>
              <a:t>CoorsTek</a:t>
            </a:r>
            <a:r>
              <a:rPr lang="en-US" altLang="en-US" sz="2400" dirty="0"/>
              <a:t> DMRSEF is </a:t>
            </a:r>
            <a:r>
              <a:rPr lang="en-US" altLang="en-US" sz="2400" b="1" dirty="0"/>
              <a:t>one of 13 </a:t>
            </a:r>
            <a:r>
              <a:rPr lang="en-US" altLang="en-US" sz="2400" dirty="0"/>
              <a:t>International Science and Engineering Fair Regions in the state that feed into the Colorado State Science Fair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915F8-EB45-4DE3-A1B0-160A195FE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" t="4103" r="6166" b="6063"/>
          <a:stretch/>
        </p:blipFill>
        <p:spPr>
          <a:xfrm>
            <a:off x="5170098" y="1818816"/>
            <a:ext cx="4431102" cy="32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55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D57BD-7347-CD4C-83EB-EE10FA44D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544" y="1486821"/>
            <a:ext cx="8596668" cy="4528969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No food (candy included) OR water </a:t>
            </a:r>
          </a:p>
          <a:p>
            <a:pPr lvl="1"/>
            <a:r>
              <a:rPr lang="en-US" altLang="en-US" sz="2400" dirty="0"/>
              <a:t>Nothing that contains chemicals in vials</a:t>
            </a:r>
          </a:p>
          <a:p>
            <a:r>
              <a:rPr lang="en-US" altLang="en-US" sz="2400" dirty="0"/>
              <a:t>No syringes, knives, or ammunition</a:t>
            </a:r>
          </a:p>
          <a:p>
            <a:r>
              <a:rPr lang="en-US" altLang="en-US" sz="2400" dirty="0"/>
              <a:t>No mechanical devices that have pinch points</a:t>
            </a:r>
          </a:p>
          <a:p>
            <a:r>
              <a:rPr lang="en-US" altLang="en-US" sz="2400" dirty="0"/>
              <a:t>No animals or animal parts </a:t>
            </a:r>
          </a:p>
          <a:p>
            <a:r>
              <a:rPr lang="en-US" altLang="en-US" sz="2400" dirty="0"/>
              <a:t>No glass</a:t>
            </a:r>
          </a:p>
          <a:p>
            <a:r>
              <a:rPr lang="en-US" altLang="en-US" sz="2400" dirty="0"/>
              <a:t>No plants, no dirt, no rocks</a:t>
            </a:r>
          </a:p>
          <a:p>
            <a:endParaRPr lang="en-US" altLang="en-US" dirty="0"/>
          </a:p>
          <a:p>
            <a:r>
              <a:rPr lang="en-US" altLang="en-US" sz="2400" b="1" dirty="0"/>
              <a:t>DISPLAY &amp; SAFETY CHAIR: ZACH RICHARDS</a:t>
            </a:r>
          </a:p>
          <a:p>
            <a:pPr lvl="1"/>
            <a:endParaRPr lang="en-US" altLang="en-US" sz="2200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51F68-036E-F24C-8C80-0543D5E8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&amp; SAFETY</a:t>
            </a:r>
          </a:p>
        </p:txBody>
      </p:sp>
    </p:spTree>
    <p:extLst>
      <p:ext uri="{BB962C8B-B14F-4D97-AF65-F5344CB8AC3E}">
        <p14:creationId xmlns:p14="http://schemas.microsoft.com/office/powerpoint/2010/main" val="453873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1F68-036E-F24C-8C80-0543D5E8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JUDGING: CATEGORY &amp; SPECIAL AWARDS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D57BD-7347-CD4C-83EB-EE10FA44D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829" y="1486820"/>
            <a:ext cx="9477319" cy="518669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en-US" sz="2400" dirty="0"/>
              <a:t>Over 200 volunteer </a:t>
            </a:r>
            <a:r>
              <a:rPr lang="en-US" altLang="en-US" sz="2400" b="1" dirty="0"/>
              <a:t>category judges </a:t>
            </a:r>
            <a:r>
              <a:rPr lang="en-US" altLang="en-US" sz="2400" dirty="0"/>
              <a:t>are recruited from academic  institutions, industry, retired professionals, and community members</a:t>
            </a:r>
          </a:p>
          <a:p>
            <a:pPr lvl="1">
              <a:lnSpc>
                <a:spcPct val="120000"/>
              </a:lnSpc>
            </a:pPr>
            <a:r>
              <a:rPr lang="en-US" altLang="en-US" sz="2100" dirty="0"/>
              <a:t>Category judging is based on a 100 point rubric from ISEF</a:t>
            </a:r>
          </a:p>
          <a:p>
            <a:pPr lvl="2">
              <a:lnSpc>
                <a:spcPct val="120000"/>
              </a:lnSpc>
            </a:pPr>
            <a:r>
              <a:rPr lang="en-US" altLang="en-US" sz="2100" b="1" dirty="0"/>
              <a:t>Rubric: </a:t>
            </a:r>
            <a:r>
              <a:rPr lang="en-US" altLang="en-US" sz="2100" dirty="0" err="1"/>
              <a:t>student.societyforscience.org</a:t>
            </a:r>
            <a:r>
              <a:rPr lang="en-US" altLang="en-US" sz="2100" dirty="0"/>
              <a:t>/judging-criteria-intel-</a:t>
            </a:r>
            <a:r>
              <a:rPr lang="en-US" altLang="en-US" sz="2100" dirty="0" err="1"/>
              <a:t>isef</a:t>
            </a:r>
            <a:endParaRPr lang="en-US" altLang="en-US" sz="2100" dirty="0"/>
          </a:p>
          <a:p>
            <a:pPr>
              <a:lnSpc>
                <a:spcPct val="120000"/>
              </a:lnSpc>
            </a:pPr>
            <a:r>
              <a:rPr lang="en-US" altLang="en-US" sz="2400" b="1" dirty="0"/>
              <a:t>Special awards judges </a:t>
            </a:r>
            <a:r>
              <a:rPr lang="en-US" altLang="en-US" sz="2400" dirty="0"/>
              <a:t>are recruited to judge specific awards based on criteria from award sponsors</a:t>
            </a:r>
          </a:p>
          <a:p>
            <a:pPr>
              <a:lnSpc>
                <a:spcPct val="120000"/>
              </a:lnSpc>
            </a:pPr>
            <a:endParaRPr lang="en-US" altLang="en-US" sz="2400" dirty="0"/>
          </a:p>
          <a:p>
            <a:pPr>
              <a:lnSpc>
                <a:spcPct val="120000"/>
              </a:lnSpc>
            </a:pPr>
            <a:r>
              <a:rPr lang="en-US" altLang="en-US" sz="2400" b="1" dirty="0"/>
              <a:t>Judging Goals:</a:t>
            </a:r>
          </a:p>
          <a:p>
            <a:pPr marL="1158875" lvl="1">
              <a:lnSpc>
                <a:spcPct val="120000"/>
              </a:lnSpc>
            </a:pPr>
            <a:r>
              <a:rPr lang="en-US" altLang="en-US" sz="2100" dirty="0"/>
              <a:t>Determine category, special award, and best in fair winners</a:t>
            </a:r>
          </a:p>
          <a:p>
            <a:pPr marL="1158875" lvl="1">
              <a:lnSpc>
                <a:spcPct val="120000"/>
              </a:lnSpc>
            </a:pPr>
            <a:r>
              <a:rPr lang="en-US" altLang="en-US" sz="2100" dirty="0"/>
              <a:t>Give all students feedback on their presentations</a:t>
            </a:r>
          </a:p>
          <a:p>
            <a:pPr marL="1158875" lvl="1">
              <a:lnSpc>
                <a:spcPct val="120000"/>
              </a:lnSpc>
            </a:pPr>
            <a:r>
              <a:rPr lang="en-US" altLang="en-US" sz="2100" dirty="0"/>
              <a:t>Provide positive interactions with career scientists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en-US" sz="2400" b="1" dirty="0"/>
          </a:p>
          <a:p>
            <a:pPr>
              <a:lnSpc>
                <a:spcPct val="120000"/>
              </a:lnSpc>
            </a:pPr>
            <a:r>
              <a:rPr lang="en-US" altLang="en-US" sz="2400" b="1" dirty="0"/>
              <a:t>CATEGORY JUDGES CHAIR: MEREDITH TENNIS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/>
              <a:t>SPECIAL AWARDS JUDGES CHAIR: JOJO LAW</a:t>
            </a:r>
          </a:p>
          <a:p>
            <a:pPr lvl="1"/>
            <a:endParaRPr lang="en-US" altLang="en-US" sz="2200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260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452BF0E-5538-7E43-9463-91A5892B8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51" y="385167"/>
            <a:ext cx="8964985" cy="1080938"/>
          </a:xfrm>
        </p:spPr>
        <p:txBody>
          <a:bodyPr>
            <a:normAutofit/>
          </a:bodyPr>
          <a:lstStyle/>
          <a:p>
            <a:r>
              <a:rPr lang="en-US" sz="4000" dirty="0"/>
              <a:t>GET PUMPED!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5438D-25A5-A048-842F-BC602BDDC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86" y="1203158"/>
            <a:ext cx="3537497" cy="52120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B9C150-4FB8-1145-A538-DC615A87B033}"/>
              </a:ext>
            </a:extLst>
          </p:cNvPr>
          <p:cNvGrpSpPr/>
          <p:nvPr/>
        </p:nvGrpSpPr>
        <p:grpSpPr>
          <a:xfrm>
            <a:off x="5109409" y="2518608"/>
            <a:ext cx="4339391" cy="2065960"/>
            <a:chOff x="5109409" y="1732547"/>
            <a:chExt cx="4339391" cy="20659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162086-4A54-8D40-B712-9CC46D1AB7DB}"/>
                </a:ext>
              </a:extLst>
            </p:cNvPr>
            <p:cNvSpPr txBox="1"/>
            <p:nvPr/>
          </p:nvSpPr>
          <p:spPr>
            <a:xfrm>
              <a:off x="5109409" y="1732547"/>
              <a:ext cx="3769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PLEASE CONTACT US WITH ANY QUESTIONS OR CONCERNS!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02314F-9EE4-1A4B-A4F5-7FD55F84D555}"/>
                </a:ext>
              </a:extLst>
            </p:cNvPr>
            <p:cNvSpPr txBox="1"/>
            <p:nvPr/>
          </p:nvSpPr>
          <p:spPr>
            <a:xfrm>
              <a:off x="5109409" y="2510590"/>
              <a:ext cx="4339391" cy="1287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</a:rPr>
                <a:t>Erin.Golden@ucdenver.edu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</a:rPr>
                <a:t>Kayla.Ahr@ucdenver.edu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</a:rPr>
                <a:t>DenverScienceFair@ucdenver.edu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301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85500" y="378013"/>
            <a:ext cx="8642458" cy="7620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defRPr/>
            </a:pPr>
            <a:r>
              <a:rPr lang="en-US" altLang="en-US" sz="4000" dirty="0">
                <a:solidFill>
                  <a:schemeClr val="accent1">
                    <a:lumMod val="75000"/>
                  </a:schemeClr>
                </a:solidFill>
              </a:rPr>
              <a:t>OUR 2019 ISEF WINNERS!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D3C501-A45F-8F47-9ADB-A918339625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2348" y="1298062"/>
            <a:ext cx="1920239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78F410-7B61-A34F-ACC6-14FA29F030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82079" y="1298062"/>
            <a:ext cx="3778063" cy="210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6E2A7F-A70C-4F44-87A6-6266E61F8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15" r="5019" b="5670"/>
          <a:stretch/>
        </p:blipFill>
        <p:spPr>
          <a:xfrm>
            <a:off x="546485" y="3513221"/>
            <a:ext cx="220021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477DC3-35A5-644B-B622-34F9CE18A1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8790" y="1489440"/>
            <a:ext cx="243840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86AB0B-EF9A-844D-9D4B-E29634A62F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957990" y="3576418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AA2B9-55F0-2A4E-AD18-1F95C25226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6" t="24867" r="22137" b="4334"/>
          <a:stretch/>
        </p:blipFill>
        <p:spPr>
          <a:xfrm>
            <a:off x="6801852" y="4042609"/>
            <a:ext cx="3257003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6FA83B-C8ED-8E4A-868C-F79C1A63E9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91" r="11215" b="6589"/>
          <a:stretch/>
        </p:blipFill>
        <p:spPr>
          <a:xfrm>
            <a:off x="9251885" y="1298062"/>
            <a:ext cx="1943555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795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DBB12B-EB55-0E4C-9F25-2D7EEFBA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UPDATES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CAA424-06F4-5749-8A13-845E54682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50" y="1419952"/>
            <a:ext cx="8867718" cy="2966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latin typeface="+mj-lt"/>
              </a:rPr>
              <a:t>The 2020 </a:t>
            </a:r>
            <a:r>
              <a:rPr lang="en-US" sz="3200" b="1" dirty="0" err="1">
                <a:latin typeface="+mj-lt"/>
              </a:rPr>
              <a:t>CoorsTek</a:t>
            </a:r>
            <a:r>
              <a:rPr lang="en-US" sz="3200" b="1" dirty="0">
                <a:latin typeface="+mj-lt"/>
              </a:rPr>
              <a:t> DMRSEF Leadership Team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6189C0-0B8D-2E40-9AF3-6A5140B42734}"/>
              </a:ext>
            </a:extLst>
          </p:cNvPr>
          <p:cNvGrpSpPr/>
          <p:nvPr/>
        </p:nvGrpSpPr>
        <p:grpSpPr>
          <a:xfrm>
            <a:off x="6662732" y="2310062"/>
            <a:ext cx="2121694" cy="3058056"/>
            <a:chOff x="7126614" y="2261936"/>
            <a:chExt cx="2121694" cy="30580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07EA65-FD83-8847-B58E-8082A270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6614" y="2261936"/>
              <a:ext cx="2121694" cy="2286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9F0F75-52EA-5949-96D5-A0F7E796D9CE}"/>
                </a:ext>
              </a:extLst>
            </p:cNvPr>
            <p:cNvSpPr txBox="1"/>
            <p:nvPr/>
          </p:nvSpPr>
          <p:spPr>
            <a:xfrm>
              <a:off x="7136885" y="4612106"/>
              <a:ext cx="21011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Dr. Mike Ferrara</a:t>
              </a:r>
            </a:p>
            <a:p>
              <a:pPr algn="ctr"/>
              <a:r>
                <a:rPr lang="en-US" sz="2000" b="1" dirty="0"/>
                <a:t>CLAS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E22EF0-D790-714C-8E9D-302BAA983A99}"/>
              </a:ext>
            </a:extLst>
          </p:cNvPr>
          <p:cNvGrpSpPr/>
          <p:nvPr/>
        </p:nvGrpSpPr>
        <p:grpSpPr>
          <a:xfrm>
            <a:off x="743785" y="2310062"/>
            <a:ext cx="2230896" cy="3058056"/>
            <a:chOff x="667585" y="2229852"/>
            <a:chExt cx="2230896" cy="305805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11BF35-3D00-A847-936A-C0A4DFAB3BE5}"/>
                </a:ext>
              </a:extLst>
            </p:cNvPr>
            <p:cNvSpPr txBox="1"/>
            <p:nvPr/>
          </p:nvSpPr>
          <p:spPr>
            <a:xfrm>
              <a:off x="783336" y="4580022"/>
              <a:ext cx="1999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Dr. Erin Golden</a:t>
              </a:r>
            </a:p>
            <a:p>
              <a:pPr algn="ctr"/>
              <a:r>
                <a:rPr lang="en-US" sz="2000" b="1" dirty="0"/>
                <a:t>Fair Director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F3D02B-7008-9744-B9B7-51946BF39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0367"/>
            <a:stretch/>
          </p:blipFill>
          <p:spPr>
            <a:xfrm>
              <a:off x="667585" y="2229852"/>
              <a:ext cx="2230896" cy="2286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E5974CE-458F-BD42-92C1-84BF88F60917}"/>
              </a:ext>
            </a:extLst>
          </p:cNvPr>
          <p:cNvSpPr txBox="1"/>
          <p:nvPr/>
        </p:nvSpPr>
        <p:spPr>
          <a:xfrm>
            <a:off x="2021304" y="5662864"/>
            <a:ext cx="6188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CONTACT US AT FIRSTNAME.LASTNAME@UCDENVER.EDU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OR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DENVERSCIENCEFAIR@UCDENVER.EDU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ED2C73-14C2-2E4C-BBAC-98FDA128142A}"/>
              </a:ext>
            </a:extLst>
          </p:cNvPr>
          <p:cNvGrpSpPr/>
          <p:nvPr/>
        </p:nvGrpSpPr>
        <p:grpSpPr>
          <a:xfrm>
            <a:off x="3304568" y="2310062"/>
            <a:ext cx="2891562" cy="3058056"/>
            <a:chOff x="3148461" y="2229852"/>
            <a:chExt cx="2891562" cy="30580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013D09-D010-D349-9D4B-62706FD37588}"/>
                </a:ext>
              </a:extLst>
            </p:cNvPr>
            <p:cNvSpPr txBox="1"/>
            <p:nvPr/>
          </p:nvSpPr>
          <p:spPr>
            <a:xfrm>
              <a:off x="3148461" y="4580022"/>
              <a:ext cx="28915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Kayla </a:t>
              </a:r>
              <a:r>
                <a:rPr lang="en-US" sz="2000" b="1" dirty="0" err="1"/>
                <a:t>Ahr</a:t>
              </a:r>
              <a:endParaRPr lang="en-US" sz="2000" b="1" dirty="0"/>
            </a:p>
            <a:p>
              <a:pPr algn="ctr"/>
              <a:r>
                <a:rPr lang="en-US" sz="2000" b="1" dirty="0"/>
                <a:t>Fair Associate Director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370578-FDA3-5949-B4CC-1597D5223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1" b="34933"/>
            <a:stretch/>
          </p:blipFill>
          <p:spPr>
            <a:xfrm>
              <a:off x="3737450" y="2229852"/>
              <a:ext cx="171358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5775-D64F-FD41-806E-6E3B3BE4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WHY SCIENCE FAIR?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76C80-4835-3E4A-A12F-6329575FB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50" y="1564330"/>
            <a:ext cx="8627087" cy="2966435"/>
          </a:xfrm>
        </p:spPr>
        <p:txBody>
          <a:bodyPr>
            <a:noAutofit/>
          </a:bodyPr>
          <a:lstStyle/>
          <a:p>
            <a:r>
              <a:rPr lang="en-US" sz="2800" b="1" dirty="0"/>
              <a:t>Motivates</a:t>
            </a:r>
            <a:r>
              <a:rPr lang="en-US" sz="2800" dirty="0"/>
              <a:t> </a:t>
            </a:r>
            <a:r>
              <a:rPr lang="en-US" sz="2800" b="1" dirty="0"/>
              <a:t>students</a:t>
            </a:r>
            <a:r>
              <a:rPr lang="en-US" sz="2800" dirty="0"/>
              <a:t> to explore the world through a scientific lens </a:t>
            </a:r>
          </a:p>
          <a:p>
            <a:r>
              <a:rPr lang="en-US" sz="2800" b="1" dirty="0"/>
              <a:t>Builds transferable skillsets</a:t>
            </a:r>
            <a:r>
              <a:rPr lang="en-US" sz="2800" dirty="0"/>
              <a:t>: project management, written and oral communication, data analysis, among others</a:t>
            </a:r>
          </a:p>
          <a:p>
            <a:r>
              <a:rPr lang="en-US" sz="2800" dirty="0"/>
              <a:t>Contributes to </a:t>
            </a:r>
            <a:r>
              <a:rPr lang="en-US" sz="2800" b="1" dirty="0"/>
              <a:t>social development</a:t>
            </a:r>
          </a:p>
          <a:p>
            <a:r>
              <a:rPr lang="en-US" sz="2800" dirty="0"/>
              <a:t>Exposes students to diverse </a:t>
            </a:r>
            <a:r>
              <a:rPr lang="en-US" sz="2800" b="1" dirty="0"/>
              <a:t>STEM careers</a:t>
            </a:r>
          </a:p>
          <a:p>
            <a:r>
              <a:rPr lang="en-US" sz="2800" dirty="0"/>
              <a:t>Engages students in inquiry-based hands-on </a:t>
            </a:r>
            <a:r>
              <a:rPr lang="en-US" sz="2800" b="1" dirty="0"/>
              <a:t>learning and exploration</a:t>
            </a:r>
          </a:p>
        </p:txBody>
      </p:sp>
    </p:spTree>
    <p:extLst>
      <p:ext uri="{BB962C8B-B14F-4D97-AF65-F5344CB8AC3E}">
        <p14:creationId xmlns:p14="http://schemas.microsoft.com/office/powerpoint/2010/main" val="324730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DBB12B-EB55-0E4C-9F25-2D7EEFBA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2019 AWARDS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3A5187-75B5-7642-9CEA-13EDEBB3A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468" y="1583076"/>
            <a:ext cx="4184035" cy="3880772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SENIOR AWARDS</a:t>
            </a:r>
          </a:p>
          <a:p>
            <a:r>
              <a:rPr lang="en-US" sz="2000" b="1" dirty="0"/>
              <a:t>BEST IN CATEGORY</a:t>
            </a:r>
          </a:p>
          <a:p>
            <a:pPr lvl="1"/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PLACE: $100</a:t>
            </a:r>
          </a:p>
          <a:p>
            <a:pPr lvl="1"/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PLACE: $85</a:t>
            </a:r>
          </a:p>
          <a:p>
            <a:pPr lvl="1"/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PLACE: $70</a:t>
            </a:r>
          </a:p>
          <a:p>
            <a:r>
              <a:rPr lang="en-US" sz="2000" b="1" dirty="0"/>
              <a:t>BEST IN FAIR**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PLACE: $750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PLACE: $500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PLACE: $250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FAFAF1F-1B9F-4A4C-B576-850447BA3CDE}"/>
              </a:ext>
            </a:extLst>
          </p:cNvPr>
          <p:cNvSpPr txBox="1">
            <a:spLocks/>
          </p:cNvSpPr>
          <p:nvPr/>
        </p:nvSpPr>
        <p:spPr>
          <a:xfrm>
            <a:off x="4961633" y="1583076"/>
            <a:ext cx="4184035" cy="388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800" b="1" u="sng" dirty="0"/>
              <a:t>JUNIOR AWARDS</a:t>
            </a:r>
          </a:p>
          <a:p>
            <a:r>
              <a:rPr lang="en-US" sz="2000" b="1" dirty="0"/>
              <a:t>BEST IN CATEGORY</a:t>
            </a:r>
          </a:p>
          <a:p>
            <a:pPr lvl="1"/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PLACE: $70</a:t>
            </a:r>
          </a:p>
          <a:p>
            <a:pPr lvl="1"/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PLACE: $55</a:t>
            </a:r>
          </a:p>
          <a:p>
            <a:pPr lvl="1"/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PLACE: $40</a:t>
            </a:r>
          </a:p>
          <a:p>
            <a:r>
              <a:rPr lang="en-US" sz="2000" b="1" dirty="0"/>
              <a:t>BEST IN FAIR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PLACE: $500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PLACE: $250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PLACE: $125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35569-A729-7C43-899A-9131FCE2A5EC}"/>
              </a:ext>
            </a:extLst>
          </p:cNvPr>
          <p:cNvSpPr txBox="1"/>
          <p:nvPr/>
        </p:nvSpPr>
        <p:spPr>
          <a:xfrm>
            <a:off x="921825" y="5630779"/>
            <a:ext cx="7436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**</a:t>
            </a:r>
            <a:r>
              <a:rPr lang="en-US" b="1" dirty="0"/>
              <a:t>SENIOR DIVISION BEST IN FAIR WINNERS (1</a:t>
            </a:r>
            <a:r>
              <a:rPr lang="en-US" b="1" baseline="30000" dirty="0"/>
              <a:t>ST</a:t>
            </a:r>
            <a:r>
              <a:rPr lang="en-US" b="1" dirty="0"/>
              <a:t> – 3</a:t>
            </a:r>
            <a:r>
              <a:rPr lang="en-US" b="1" baseline="30000" dirty="0"/>
              <a:t>RD</a:t>
            </a:r>
            <a:r>
              <a:rPr lang="en-US" b="1" dirty="0"/>
              <a:t>) RECEIVE AN ALL</a:t>
            </a:r>
          </a:p>
          <a:p>
            <a:pPr algn="ctr"/>
            <a:r>
              <a:rPr lang="en-US" b="1" dirty="0"/>
              <a:t>EXPENSE PAID TRIP TO COMPETE AT ISEF</a:t>
            </a:r>
          </a:p>
          <a:p>
            <a:pPr algn="ctr"/>
            <a:r>
              <a:rPr lang="en-US" b="1" dirty="0"/>
              <a:t>ANAHEIM, CA | MAY 10</a:t>
            </a:r>
            <a:r>
              <a:rPr lang="en-US" b="1" baseline="30000" dirty="0"/>
              <a:t>TH </a:t>
            </a:r>
            <a:r>
              <a:rPr lang="en-US" b="1" dirty="0"/>
              <a:t>- 15</a:t>
            </a:r>
            <a:r>
              <a:rPr lang="en-US" b="1" baseline="30000" dirty="0"/>
              <a:t>TH</a:t>
            </a:r>
            <a:r>
              <a:rPr lang="en-US" b="1" dirty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5775-D64F-FD41-806E-6E3B3BE4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COORSTEK DMRSEF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76C80-4835-3E4A-A12F-6329575FB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913" y="1583071"/>
            <a:ext cx="4744897" cy="3880772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Animal Sciences (AS)</a:t>
            </a:r>
          </a:p>
          <a:p>
            <a:r>
              <a:rPr lang="en-US" altLang="en-US" sz="2800" dirty="0"/>
              <a:t>Behavioral Science (BS)</a:t>
            </a:r>
          </a:p>
          <a:p>
            <a:r>
              <a:rPr lang="en-US" altLang="en-US" sz="2800" dirty="0"/>
              <a:t>Biological Sciences (BIO)</a:t>
            </a:r>
          </a:p>
          <a:p>
            <a:r>
              <a:rPr lang="en-US" altLang="en-US" sz="2800" dirty="0"/>
              <a:t>Engineering (ENG)</a:t>
            </a:r>
          </a:p>
          <a:p>
            <a:r>
              <a:rPr lang="en-US" altLang="en-US" sz="2800" dirty="0"/>
              <a:t>Chemistry (CH)</a:t>
            </a:r>
          </a:p>
          <a:p>
            <a:r>
              <a:rPr lang="en-US" altLang="en-US" sz="2800" dirty="0"/>
              <a:t>Computer Sciences (CMP)</a:t>
            </a:r>
          </a:p>
          <a:p>
            <a:r>
              <a:rPr lang="en-US" altLang="en-US" sz="2800" dirty="0"/>
              <a:t>Earth and Environmental Sciences (EV)</a:t>
            </a:r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CDC0D-FC59-4F4F-A8BF-D7E9AB706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2473" y="1583071"/>
            <a:ext cx="4920305" cy="3880773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Energy (EGY)</a:t>
            </a:r>
          </a:p>
          <a:p>
            <a:r>
              <a:rPr lang="en-US" altLang="en-US" sz="2800" dirty="0"/>
              <a:t>Materials Science (MS)</a:t>
            </a:r>
          </a:p>
          <a:p>
            <a:r>
              <a:rPr lang="en-US" altLang="en-US" sz="2800" dirty="0"/>
              <a:t>Medicine &amp; Health   Science (MED)</a:t>
            </a:r>
          </a:p>
          <a:p>
            <a:r>
              <a:rPr lang="en-US" altLang="en-US" sz="2800" dirty="0"/>
              <a:t>Microbiology (MI)</a:t>
            </a:r>
          </a:p>
          <a:p>
            <a:r>
              <a:rPr lang="en-US" altLang="en-US" sz="2800" dirty="0"/>
              <a:t>Physics and Astronomy (PA)</a:t>
            </a:r>
          </a:p>
          <a:p>
            <a:r>
              <a:rPr lang="en-US" altLang="en-US" sz="2800" dirty="0"/>
              <a:t>Plant Sciences (PS)</a:t>
            </a:r>
          </a:p>
          <a:p>
            <a:r>
              <a:rPr lang="en-US" altLang="en-US" sz="2800" dirty="0"/>
              <a:t>Social Sciences (SS)</a:t>
            </a:r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067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980013" cy="13208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SUCCESSFUL CATEGORIES AT DMRSEF, CSEF, &amp; ISEF (2012-2017)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569" y="2241885"/>
            <a:ext cx="8614879" cy="37219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42F263-AE58-8549-8894-43FC2D2E91BF}"/>
              </a:ext>
            </a:extLst>
          </p:cNvPr>
          <p:cNvSpPr/>
          <p:nvPr/>
        </p:nvSpPr>
        <p:spPr>
          <a:xfrm>
            <a:off x="597569" y="2775284"/>
            <a:ext cx="8614879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345E0A-3CC5-A343-8398-18372D93CAA0}"/>
              </a:ext>
            </a:extLst>
          </p:cNvPr>
          <p:cNvSpPr/>
          <p:nvPr/>
        </p:nvSpPr>
        <p:spPr>
          <a:xfrm>
            <a:off x="597569" y="4832684"/>
            <a:ext cx="8614879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DBB12B-EB55-0E4C-9F25-2D7EEFBA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TIMELINE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24B7B-06ED-6343-B21C-C4FFA6D2B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71833"/>
            <a:ext cx="8596668" cy="3880773"/>
          </a:xfrm>
        </p:spPr>
        <p:txBody>
          <a:bodyPr/>
          <a:lstStyle/>
          <a:p>
            <a:r>
              <a:rPr lang="en-US" b="1" dirty="0"/>
              <a:t>NOVEMBER 1, 2019	REGISTRATION OPENS FOR COORSTEK DMRSEF</a:t>
            </a:r>
          </a:p>
          <a:p>
            <a:r>
              <a:rPr lang="en-US" b="1" dirty="0"/>
              <a:t>JANUARY 3, 2020		EARLY REGISTRATION DEADLINE</a:t>
            </a:r>
          </a:p>
          <a:p>
            <a:r>
              <a:rPr lang="en-US" b="1" dirty="0"/>
              <a:t>JANUARY 17, 2020	REGISTRATION CLOSES – </a:t>
            </a:r>
            <a:r>
              <a:rPr lang="en-US" b="1" i="1" u="sng" dirty="0"/>
              <a:t>NO EXCEPTIONS!!!</a:t>
            </a:r>
            <a:endParaRPr lang="en-US" b="1" dirty="0"/>
          </a:p>
          <a:p>
            <a:r>
              <a:rPr lang="en-US" b="1" dirty="0"/>
              <a:t>FEBRUARY 21, 2020	FINAL PAPER WORK CORRECTIONS DUE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FEBRUARY 28, 2020	COORSTEK DMRSEF!</a:t>
            </a:r>
            <a:endParaRPr lang="en-US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/>
              <a:t>MARCH 1, 2020		AWARDS CEREMONY </a:t>
            </a:r>
          </a:p>
          <a:p>
            <a:r>
              <a:rPr lang="en-US" b="1" dirty="0"/>
              <a:t>APRIL 2-4. 2020		COLORADO SCIENCE &amp; ENGINEERING FAIR (CSEF)</a:t>
            </a:r>
          </a:p>
          <a:p>
            <a:r>
              <a:rPr lang="en-US" b="1" dirty="0"/>
              <a:t>MAY 10-15, 2020		INTERNATIONAL SCIENCE &amp; ENGINERING FAIR (ISEF)</a:t>
            </a:r>
          </a:p>
        </p:txBody>
      </p:sp>
    </p:spTree>
    <p:extLst>
      <p:ext uri="{BB962C8B-B14F-4D97-AF65-F5344CB8AC3E}">
        <p14:creationId xmlns:p14="http://schemas.microsoft.com/office/powerpoint/2010/main" val="130361098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CFB87C"/>
      </a:accent1>
      <a:accent2>
        <a:srgbClr val="7C7E7F"/>
      </a:accent2>
      <a:accent3>
        <a:srgbClr val="766F4B"/>
      </a:accent3>
      <a:accent4>
        <a:srgbClr val="000000"/>
      </a:accent4>
      <a:accent5>
        <a:srgbClr val="766F4B"/>
      </a:accent5>
      <a:accent6>
        <a:srgbClr val="C19859"/>
      </a:accent6>
      <a:hlink>
        <a:srgbClr val="766F4B"/>
      </a:hlink>
      <a:folHlink>
        <a:srgbClr val="0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{28697A36-B2AE-FB48-94D4-D55D3F444915}tf10001060</Template>
  <TotalTime>351</TotalTime>
  <Words>1134</Words>
  <Application>Microsoft Macintosh PowerPoint</Application>
  <PresentationFormat>Widescreen</PresentationFormat>
  <Paragraphs>261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Intel Clear</vt:lpstr>
      <vt:lpstr>Trebuchet MS</vt:lpstr>
      <vt:lpstr>Wingdings 3</vt:lpstr>
      <vt:lpstr>Facet</vt:lpstr>
      <vt:lpstr>CoorsTek DMRSEF 2020 Season Kick-off</vt:lpstr>
      <vt:lpstr>ABOUT THE COORSTEK DMRSEF</vt:lpstr>
      <vt:lpstr>OUR 2019 ISEF WINNERS!</vt:lpstr>
      <vt:lpstr>UPDATES</vt:lpstr>
      <vt:lpstr>WHY SCIENCE FAIR?</vt:lpstr>
      <vt:lpstr>2019 AWARDS</vt:lpstr>
      <vt:lpstr>COORSTEK DMRSEF CATEGORIES</vt:lpstr>
      <vt:lpstr>SUCCESSFUL CATEGORIES AT DMRSEF, CSEF, &amp; ISEF (2012-2017)</vt:lpstr>
      <vt:lpstr>TIMELINE</vt:lpstr>
      <vt:lpstr>ORGANIZING A LOCAL FAIR</vt:lpstr>
      <vt:lpstr>ORGANIZING A LOCAL FAIR</vt:lpstr>
      <vt:lpstr>ORGANIZING A LOCAL FAIR</vt:lpstr>
      <vt:lpstr>ORGANIZING A LOCAL FAIR</vt:lpstr>
      <vt:lpstr>ORGANIZING A LOCAL FAIR</vt:lpstr>
      <vt:lpstr>PAPERWORK &amp; FORMS</vt:lpstr>
      <vt:lpstr>FORMS REQUIRED FOR ALL PROJECTS</vt:lpstr>
      <vt:lpstr>PowerPoint Presentation</vt:lpstr>
      <vt:lpstr>PAPERWORK</vt:lpstr>
      <vt:lpstr>RULE CHANGES 2020</vt:lpstr>
      <vt:lpstr>DISPLAY &amp; SAFETY</vt:lpstr>
      <vt:lpstr>JUDGING: CATEGORY &amp; SPECIAL AWARDS </vt:lpstr>
      <vt:lpstr>GET PUMPED!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CoorsTek DMRSEF 2020 Season Kick-off</dc:title>
  <dc:creator>Kayla Ahr</dc:creator>
  <cp:lastModifiedBy>Erin J Golden</cp:lastModifiedBy>
  <cp:revision>61</cp:revision>
  <dcterms:created xsi:type="dcterms:W3CDTF">2019-09-06T15:11:58Z</dcterms:created>
  <dcterms:modified xsi:type="dcterms:W3CDTF">2019-09-06T21:45:20Z</dcterms:modified>
</cp:coreProperties>
</file>