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4" r:id="rId1"/>
  </p:sldMasterIdLst>
  <p:notesMasterIdLst>
    <p:notesMasterId r:id="rId26"/>
  </p:notesMasterIdLst>
  <p:sldIdLst>
    <p:sldId id="421" r:id="rId2"/>
    <p:sldId id="445" r:id="rId3"/>
    <p:sldId id="440" r:id="rId4"/>
    <p:sldId id="447" r:id="rId5"/>
    <p:sldId id="454" r:id="rId6"/>
    <p:sldId id="386" r:id="rId7"/>
    <p:sldId id="420" r:id="rId8"/>
    <p:sldId id="450" r:id="rId9"/>
    <p:sldId id="449" r:id="rId10"/>
    <p:sldId id="451" r:id="rId11"/>
    <p:sldId id="448" r:id="rId12"/>
    <p:sldId id="444" r:id="rId13"/>
    <p:sldId id="446" r:id="rId14"/>
    <p:sldId id="453" r:id="rId15"/>
    <p:sldId id="455" r:id="rId16"/>
    <p:sldId id="439" r:id="rId17"/>
    <p:sldId id="456" r:id="rId18"/>
    <p:sldId id="407" r:id="rId19"/>
    <p:sldId id="457" r:id="rId20"/>
    <p:sldId id="458" r:id="rId21"/>
    <p:sldId id="459" r:id="rId22"/>
    <p:sldId id="441" r:id="rId23"/>
    <p:sldId id="452" r:id="rId24"/>
    <p:sldId id="403"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Tahoma"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Tahoma"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Tahoma"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8" autoAdjust="0"/>
    <p:restoredTop sz="86725" autoAdjust="0"/>
  </p:normalViewPr>
  <p:slideViewPr>
    <p:cSldViewPr>
      <p:cViewPr>
        <p:scale>
          <a:sx n="119" d="100"/>
          <a:sy n="119" d="100"/>
        </p:scale>
        <p:origin x="65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911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1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911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CB411082-D93E-49BE-BAC4-7888370CB1B5}" type="slidenum">
              <a:rPr lang="en-US" altLang="en-US"/>
              <a:pPr/>
              <a:t>‹#›</a:t>
            </a:fld>
            <a:endParaRPr lang="en-US" altLang="en-US"/>
          </a:p>
        </p:txBody>
      </p:sp>
    </p:spTree>
    <p:extLst>
      <p:ext uri="{BB962C8B-B14F-4D97-AF65-F5344CB8AC3E}">
        <p14:creationId xmlns:p14="http://schemas.microsoft.com/office/powerpoint/2010/main" val="36407631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3</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762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13</a:t>
            </a:fld>
            <a:endParaRPr lang="en-US" altLang="en-US"/>
          </a:p>
        </p:txBody>
      </p:sp>
    </p:spTree>
    <p:extLst>
      <p:ext uri="{BB962C8B-B14F-4D97-AF65-F5344CB8AC3E}">
        <p14:creationId xmlns:p14="http://schemas.microsoft.com/office/powerpoint/2010/main" val="352515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14</a:t>
            </a:fld>
            <a:endParaRPr lang="en-US" altLang="en-US"/>
          </a:p>
        </p:txBody>
      </p:sp>
    </p:spTree>
    <p:extLst>
      <p:ext uri="{BB962C8B-B14F-4D97-AF65-F5344CB8AC3E}">
        <p14:creationId xmlns:p14="http://schemas.microsoft.com/office/powerpoint/2010/main" val="1815607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15</a:t>
            </a:fld>
            <a:endParaRPr lang="en-US" altLang="en-US"/>
          </a:p>
        </p:txBody>
      </p:sp>
    </p:spTree>
    <p:extLst>
      <p:ext uri="{BB962C8B-B14F-4D97-AF65-F5344CB8AC3E}">
        <p14:creationId xmlns:p14="http://schemas.microsoft.com/office/powerpoint/2010/main" val="2350284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17</a:t>
            </a:fld>
            <a:endParaRPr lang="en-US" altLang="en-US"/>
          </a:p>
        </p:txBody>
      </p:sp>
    </p:spTree>
    <p:extLst>
      <p:ext uri="{BB962C8B-B14F-4D97-AF65-F5344CB8AC3E}">
        <p14:creationId xmlns:p14="http://schemas.microsoft.com/office/powerpoint/2010/main" val="77867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18</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16376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19</a:t>
            </a:fld>
            <a:endParaRPr lang="en-US" altLang="en-US"/>
          </a:p>
        </p:txBody>
      </p:sp>
    </p:spTree>
    <p:extLst>
      <p:ext uri="{BB962C8B-B14F-4D97-AF65-F5344CB8AC3E}">
        <p14:creationId xmlns:p14="http://schemas.microsoft.com/office/powerpoint/2010/main" val="3350658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20</a:t>
            </a:fld>
            <a:endParaRPr lang="en-US" altLang="en-US"/>
          </a:p>
        </p:txBody>
      </p:sp>
    </p:spTree>
    <p:extLst>
      <p:ext uri="{BB962C8B-B14F-4D97-AF65-F5344CB8AC3E}">
        <p14:creationId xmlns:p14="http://schemas.microsoft.com/office/powerpoint/2010/main" val="3331711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21</a:t>
            </a:fld>
            <a:endParaRPr lang="en-US" altLang="en-US"/>
          </a:p>
        </p:txBody>
      </p:sp>
    </p:spTree>
    <p:extLst>
      <p:ext uri="{BB962C8B-B14F-4D97-AF65-F5344CB8AC3E}">
        <p14:creationId xmlns:p14="http://schemas.microsoft.com/office/powerpoint/2010/main" val="278888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22</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5166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23</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5969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11082-D93E-49BE-BAC4-7888370CB1B5}" type="slidenum">
              <a:rPr lang="en-US" altLang="en-US" smtClean="0"/>
              <a:pPr/>
              <a:t>5</a:t>
            </a:fld>
            <a:endParaRPr lang="en-US" altLang="en-US"/>
          </a:p>
        </p:txBody>
      </p:sp>
    </p:spTree>
    <p:extLst>
      <p:ext uri="{BB962C8B-B14F-4D97-AF65-F5344CB8AC3E}">
        <p14:creationId xmlns:p14="http://schemas.microsoft.com/office/powerpoint/2010/main" val="273658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6F6E6D89-9B87-4E4A-8C67-4993ECDFA71A}" type="slidenum">
              <a:rPr lang="en-US" altLang="en-US">
                <a:latin typeface="Arial" charset="0"/>
              </a:rPr>
              <a:pPr/>
              <a:t>24</a:t>
            </a:fld>
            <a:endParaRPr lang="en-US" altLang="en-US">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5663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6</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163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7</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9017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8</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9155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9</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6360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10</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2597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11</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5021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9D66020-2C5E-45BF-9790-29C6F38D88FD}" type="slidenum">
              <a:rPr lang="en-US" altLang="en-US">
                <a:latin typeface="Arial" charset="0"/>
              </a:rPr>
              <a:pPr/>
              <a:t>12</a:t>
            </a:fld>
            <a:endParaRPr lang="en-US" altLang="en-US">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63740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pPr>
              <a:defRPr/>
            </a:pPr>
            <a:fld id="{D1FBDDCD-E868-411A-8AC2-E0B6AC7D40AA}" type="datetimeFigureOut">
              <a:rPr lang="en-US" smtClean="0"/>
              <a:pPr>
                <a:defRPr/>
              </a:pPr>
              <a:t>10/20/18</a:t>
            </a:fld>
            <a:endParaRPr lang="en-US"/>
          </a:p>
        </p:txBody>
      </p:sp>
      <p:sp>
        <p:nvSpPr>
          <p:cNvPr id="5" name="Footer Placeholder 4"/>
          <p:cNvSpPr>
            <a:spLocks noGrp="1"/>
          </p:cNvSpPr>
          <p:nvPr>
            <p:ph type="ftr" sz="quarter" idx="11"/>
          </p:nvPr>
        </p:nvSpPr>
        <p:spPr>
          <a:xfrm>
            <a:off x="533401" y="5936189"/>
            <a:ext cx="4021666" cy="365125"/>
          </a:xfrm>
        </p:spPr>
        <p:txBody>
          <a:bodyPr/>
          <a:lstStyle/>
          <a:p>
            <a:pPr>
              <a:defRPr/>
            </a:pPr>
            <a:endParaRPr lang="es-ES"/>
          </a:p>
        </p:txBody>
      </p:sp>
      <p:sp>
        <p:nvSpPr>
          <p:cNvPr id="6" name="Slide Number Placeholder 5"/>
          <p:cNvSpPr>
            <a:spLocks noGrp="1"/>
          </p:cNvSpPr>
          <p:nvPr>
            <p:ph type="sldNum" sz="quarter" idx="12"/>
          </p:nvPr>
        </p:nvSpPr>
        <p:spPr>
          <a:xfrm>
            <a:off x="7010399" y="2750337"/>
            <a:ext cx="1370293" cy="1356442"/>
          </a:xfrm>
        </p:spPr>
        <p:txBody>
          <a:bodyPr/>
          <a:lstStyle/>
          <a:p>
            <a:fld id="{01918824-189B-4F8D-9D24-1AE3E3F9049D}" type="slidenum">
              <a:rPr lang="en-US" altLang="en-US" smtClean="0"/>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FE6EDB7-E854-404C-BFB7-56924037A7E0}" type="datetimeFigureOut">
              <a:rPr lang="en-US" smtClean="0"/>
              <a:pPr>
                <a:defRPr/>
              </a:pPr>
              <a:t>10/20/18</a:t>
            </a:fld>
            <a:endParaRPr lang="en-U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a:xfrm>
            <a:off x="7856438" y="4711310"/>
            <a:ext cx="1149836" cy="1090789"/>
          </a:xfrm>
        </p:spPr>
        <p:txBody>
          <a:bodyPr/>
          <a:lstStyle/>
          <a:p>
            <a:fld id="{CF1F2EEE-AA7B-4019-8498-DA7B7CBC64FE}" type="slidenum">
              <a:rPr lang="en-US"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FE6EDB7-E854-404C-BFB7-56924037A7E0}" type="datetimeFigureOut">
              <a:rPr lang="en-US" smtClean="0"/>
              <a:pPr>
                <a:defRPr/>
              </a:pPr>
              <a:t>10/20/18</a:t>
            </a:fld>
            <a:endParaRPr lang="en-U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a:xfrm>
            <a:off x="7856438" y="4711616"/>
            <a:ext cx="1149836" cy="1090789"/>
          </a:xfrm>
        </p:spPr>
        <p:txBody>
          <a:bodyPr/>
          <a:lstStyle/>
          <a:p>
            <a:fld id="{CF1F2EEE-AA7B-4019-8498-DA7B7CBC64FE}" type="slidenum">
              <a:rPr lang="en-US" altLang="en-US" smtClean="0"/>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FE6EDB7-E854-404C-BFB7-56924037A7E0}" type="datetimeFigureOut">
              <a:rPr lang="en-US" smtClean="0"/>
              <a:pPr>
                <a:defRPr/>
              </a:pPr>
              <a:t>10/20/18</a:t>
            </a:fld>
            <a:endParaRPr lang="en-U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a:xfrm>
            <a:off x="7856438" y="4709926"/>
            <a:ext cx="1149836" cy="1090789"/>
          </a:xfrm>
        </p:spPr>
        <p:txBody>
          <a:bodyPr/>
          <a:lstStyle/>
          <a:p>
            <a:fld id="{CF1F2EEE-AA7B-4019-8498-DA7B7CBC64FE}" type="slidenum">
              <a:rPr lang="en-US" altLang="en-US" smtClean="0"/>
              <a:pPr/>
              <a:t>‹#›</a:t>
            </a:fld>
            <a:endParaRPr lang="en-US" alt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FE6EDB7-E854-404C-BFB7-56924037A7E0}" type="datetimeFigureOut">
              <a:rPr lang="en-US" smtClean="0"/>
              <a:pPr>
                <a:defRPr/>
              </a:pPr>
              <a:t>10/20/18</a:t>
            </a:fld>
            <a:endParaRPr lang="en-U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a:xfrm>
            <a:off x="7856438" y="4709926"/>
            <a:ext cx="1149836" cy="1090789"/>
          </a:xfrm>
        </p:spPr>
        <p:txBody>
          <a:bodyPr/>
          <a:lstStyle/>
          <a:p>
            <a:fld id="{CF1F2EEE-AA7B-4019-8498-DA7B7CBC64FE}" type="slidenum">
              <a:rPr lang="en-US" altLang="en-US" smtClean="0"/>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BFE6EDB7-E854-404C-BFB7-56924037A7E0}" type="datetimeFigureOut">
              <a:rPr lang="en-US" smtClean="0"/>
              <a:pPr>
                <a:defRPr/>
              </a:pPr>
              <a:t>10/20/18</a:t>
            </a:fld>
            <a:endParaRPr lang="en-U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fld id="{CF1F2EEE-AA7B-4019-8498-DA7B7CBC64FE}" type="slidenum">
              <a:rPr lang="en-US" altLang="en-US" smtClean="0"/>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BFE6EDB7-E854-404C-BFB7-56924037A7E0}" type="datetimeFigureOut">
              <a:rPr lang="en-US" smtClean="0"/>
              <a:pPr>
                <a:defRPr/>
              </a:pPr>
              <a:t>10/20/18</a:t>
            </a:fld>
            <a:endParaRPr lang="en-U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fld id="{CF1F2EEE-AA7B-4019-8498-DA7B7CBC64FE}" type="slidenum">
              <a:rPr lang="en-US" altLang="en-US" smtClean="0"/>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5209779-1E93-4637-80E6-F84524E381E4}" type="datetimeFigureOut">
              <a:rPr lang="en-US" smtClean="0"/>
              <a:pPr>
                <a:defRPr/>
              </a:pPr>
              <a:t>10/20/18</a:t>
            </a:fld>
            <a:endParaRPr lang="en-U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fld id="{36027555-FC57-408A-88EE-C6588B422281}" type="slidenum">
              <a:rPr lang="en-US" altLang="en-US" smtClean="0"/>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pPr>
              <a:defRPr/>
            </a:pPr>
            <a:fld id="{B1DCC359-B50C-4AF7-A807-BC7BB1AE3215}" type="datetimeFigureOut">
              <a:rPr lang="en-US" smtClean="0"/>
              <a:pPr>
                <a:defRPr/>
              </a:pPr>
              <a:t>10/20/18</a:t>
            </a:fld>
            <a:endParaRPr lang="en-US"/>
          </a:p>
        </p:txBody>
      </p:sp>
      <p:sp>
        <p:nvSpPr>
          <p:cNvPr id="5" name="Footer Placeholder 4"/>
          <p:cNvSpPr>
            <a:spLocks noGrp="1"/>
          </p:cNvSpPr>
          <p:nvPr>
            <p:ph type="ftr" sz="quarter" idx="11"/>
          </p:nvPr>
        </p:nvSpPr>
        <p:spPr>
          <a:xfrm>
            <a:off x="510241" y="5936189"/>
            <a:ext cx="4518959" cy="365125"/>
          </a:xfrm>
        </p:spPr>
        <p:txBody>
          <a:bodyPr/>
          <a:lstStyle/>
          <a:p>
            <a:pPr>
              <a:defRPr/>
            </a:pPr>
            <a:endParaRPr lang="es-E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24FCF1C7-2ED0-4B6B-B8E6-40618A1E6DE9}" type="slidenum">
              <a:rPr lang="en-US" altLang="en-US" smtClean="0"/>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533400" y="2336873"/>
            <a:ext cx="8153400" cy="35993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67881" y="5936188"/>
            <a:ext cx="2057400" cy="365125"/>
          </a:xfrm>
        </p:spPr>
        <p:txBody>
          <a:bodyPr/>
          <a:lstStyle/>
          <a:p>
            <a:pPr>
              <a:defRPr/>
            </a:pPr>
            <a:fld id="{30FB7238-167D-4479-B3EA-77C1592FABCB}" type="datetimeFigureOut">
              <a:rPr lang="en-US" smtClean="0"/>
              <a:pPr>
                <a:defRPr/>
              </a:pPr>
              <a:t>10/20/18</a:t>
            </a:fld>
            <a:endParaRPr lang="en-U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fld id="{0FB4DDDA-5E1A-4638-962D-576F20F1C5F8}" type="slidenum">
              <a:rPr lang="en-US" altLang="en-US" smtClean="0"/>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pPr>
              <a:defRPr/>
            </a:pPr>
            <a:fld id="{C31804A6-3A87-4B1E-AACC-AFE48872C5C5}" type="datetimeFigureOut">
              <a:rPr lang="en-US" smtClean="0"/>
              <a:pPr>
                <a:defRPr/>
              </a:pPr>
              <a:t>10/20/18</a:t>
            </a:fld>
            <a:endParaRPr lang="en-US"/>
          </a:p>
        </p:txBody>
      </p:sp>
      <p:sp>
        <p:nvSpPr>
          <p:cNvPr id="5" name="Footer Placeholder 4"/>
          <p:cNvSpPr>
            <a:spLocks noGrp="1"/>
          </p:cNvSpPr>
          <p:nvPr>
            <p:ph type="ftr" sz="quarter" idx="11"/>
          </p:nvPr>
        </p:nvSpPr>
        <p:spPr>
          <a:xfrm>
            <a:off x="533400" y="5936189"/>
            <a:ext cx="4834673" cy="365125"/>
          </a:xfrm>
        </p:spPr>
        <p:txBody>
          <a:bodyPr/>
          <a:lstStyle/>
          <a:p>
            <a:pPr>
              <a:defRPr/>
            </a:pPr>
            <a:endParaRPr lang="es-ES"/>
          </a:p>
        </p:txBody>
      </p:sp>
      <p:sp>
        <p:nvSpPr>
          <p:cNvPr id="6" name="Slide Number Placeholder 5"/>
          <p:cNvSpPr>
            <a:spLocks noGrp="1"/>
          </p:cNvSpPr>
          <p:nvPr>
            <p:ph type="sldNum" sz="quarter" idx="12"/>
          </p:nvPr>
        </p:nvSpPr>
        <p:spPr>
          <a:xfrm>
            <a:off x="7856438" y="2869896"/>
            <a:ext cx="1149836" cy="1090789"/>
          </a:xfrm>
        </p:spPr>
        <p:txBody>
          <a:bodyPr/>
          <a:lstStyle/>
          <a:p>
            <a:fld id="{28D01A41-A8AF-4681-85FE-0CD9564E3D4F}" type="slidenum">
              <a:rPr lang="en-US" altLang="en-US" smtClean="0"/>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C55CE5D-765F-4F84-BF14-E401D3D7FFB2}" type="datetimeFigureOut">
              <a:rPr lang="en-US" smtClean="0"/>
              <a:pPr>
                <a:defRPr/>
              </a:pPr>
              <a:t>10/20/18</a:t>
            </a:fld>
            <a:endParaRPr lang="en-U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54450AC0-F16A-45DB-B41E-CC7D498D215D}" type="slidenum">
              <a:rPr lang="en-US" altLang="en-US" smtClean="0"/>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11AB6EC-14E3-4C5E-94AA-DD2998D6F006}" type="datetimeFigureOut">
              <a:rPr lang="en-US" smtClean="0"/>
              <a:pPr>
                <a:defRPr/>
              </a:pPr>
              <a:t>10/20/18</a:t>
            </a:fld>
            <a:endParaRPr lang="en-U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fld id="{7599B056-BE5F-4437-86B3-BF465F3F848B}" type="slidenum">
              <a:rPr lang="en-US" altLang="en-US" smtClean="0"/>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0B83EDE-1862-4CA5-ABA6-77261C166234}" type="datetimeFigureOut">
              <a:rPr lang="en-US" smtClean="0"/>
              <a:pPr>
                <a:defRPr/>
              </a:pPr>
              <a:t>10/20/18</a:t>
            </a:fld>
            <a:endParaRPr lang="en-U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fld id="{8BB3EA64-C636-40F5-A1E4-4043C11B8163}" type="slidenum">
              <a:rPr lang="en-US" altLang="en-US" smtClean="0"/>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a:defRPr/>
            </a:pPr>
            <a:fld id="{22FA775D-F289-4157-A323-C4DD428EBD33}" type="datetimeFigureOut">
              <a:rPr lang="en-US" smtClean="0"/>
              <a:pPr>
                <a:defRPr/>
              </a:pPr>
              <a:t>10/20/18</a:t>
            </a:fld>
            <a:endParaRPr lang="en-US"/>
          </a:p>
        </p:txBody>
      </p:sp>
      <p:sp>
        <p:nvSpPr>
          <p:cNvPr id="3" name="Footer Placeholder 2"/>
          <p:cNvSpPr>
            <a:spLocks noGrp="1"/>
          </p:cNvSpPr>
          <p:nvPr>
            <p:ph type="ftr" sz="quarter" idx="11"/>
          </p:nvPr>
        </p:nvSpPr>
        <p:spPr/>
        <p:txBody>
          <a:bodyPr/>
          <a:lstStyle/>
          <a:p>
            <a:pPr>
              <a:defRPr/>
            </a:pPr>
            <a:endParaRPr lang="es-ES"/>
          </a:p>
        </p:txBody>
      </p:sp>
      <p:sp>
        <p:nvSpPr>
          <p:cNvPr id="4" name="Slide Number Placeholder 3"/>
          <p:cNvSpPr>
            <a:spLocks noGrp="1"/>
          </p:cNvSpPr>
          <p:nvPr>
            <p:ph type="sldNum" sz="quarter" idx="12"/>
          </p:nvPr>
        </p:nvSpPr>
        <p:spPr/>
        <p:txBody>
          <a:bodyPr/>
          <a:lstStyle/>
          <a:p>
            <a:fld id="{A2473139-E599-4EC9-A76C-C0B247937832}"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901EA0D-A588-4FD5-A221-2304E6770831}" type="datetimeFigureOut">
              <a:rPr lang="en-US" smtClean="0"/>
              <a:pPr>
                <a:defRPr/>
              </a:pPr>
              <a:t>10/20/18</a:t>
            </a:fld>
            <a:endParaRPr lang="en-U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D930B5EF-9F80-4112-AEC5-C49E6644EBE7}" type="slidenum">
              <a:rPr lang="en-US" altLang="en-US" smtClean="0"/>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1F6177C-1153-4893-9A1B-E13BE776E4FA}" type="datetimeFigureOut">
              <a:rPr lang="en-US" smtClean="0"/>
              <a:pPr>
                <a:defRPr/>
              </a:pPr>
              <a:t>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AC1DF-69FD-409D-BA19-F0064246DC67}" type="slidenum">
              <a:rPr lang="en-US" altLang="en-US" smtClean="0"/>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67000">
              <a:schemeClr val="bg2">
                <a:shade val="100000"/>
                <a:hueMod val="100000"/>
                <a:satMod val="110000"/>
                <a:lumMod val="130000"/>
              </a:schemeClr>
            </a:gs>
            <a:gs pos="100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BFE6EDB7-E854-404C-BFB7-56924037A7E0}" type="datetimeFigureOut">
              <a:rPr lang="en-US" smtClean="0"/>
              <a:pPr>
                <a:defRPr/>
              </a:pPr>
              <a:t>10/20/18</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s-E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F1F2EEE-AA7B-4019-8498-DA7B7CBC64FE}" type="slidenum">
              <a:rPr lang="en-US" altLang="en-US" smtClean="0"/>
              <a:pPr/>
              <a:t>‹#›</a:t>
            </a:fld>
            <a:endParaRPr lang="en-US" altLang="en-US"/>
          </a:p>
        </p:txBody>
      </p:sp>
    </p:spTree>
    <p:extLst>
      <p:ext uri="{BB962C8B-B14F-4D97-AF65-F5344CB8AC3E}">
        <p14:creationId xmlns:p14="http://schemas.microsoft.com/office/powerpoint/2010/main" val="1780558851"/>
      </p:ext>
    </p:extLst>
  </p:cSld>
  <p:clrMap bg1="dk1" tx1="lt1" bg2="dk2"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 id="214748446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lgiVQ6u-dSg?feature=oembed"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hyperlink" Target="https://www.ces.ncsu.edu/files/library/36/The_Value_of_a_Science_Fair_Project.pdf" TargetMode="External"/><Relationship Id="rId3" Type="http://schemas.openxmlformats.org/officeDocument/2006/relationships/hyperlink" Target="http://stemed.unm.edu/sites/all/docs/SB-SciFairTeacher_GUIDE.pdf" TargetMode="External"/><Relationship Id="rId7" Type="http://schemas.openxmlformats.org/officeDocument/2006/relationships/hyperlink" Target="http://blog.scientix.eu/2016/03/the-importance-of-science-fair-in-stem-educ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stemwizard.com/benefits-competing-science-fairs-students-perspective/" TargetMode="External"/><Relationship Id="rId11" Type="http://schemas.openxmlformats.org/officeDocument/2006/relationships/hyperlink" Target="https://journals.plos.org/plosone/article?id=10.1371/journal.pone.0202320" TargetMode="External"/><Relationship Id="rId5" Type="http://schemas.openxmlformats.org/officeDocument/2006/relationships/hyperlink" Target="https://www.societyforscience.org/intel-international-science-and-engineering-fair" TargetMode="External"/><Relationship Id="rId10" Type="http://schemas.openxmlformats.org/officeDocument/2006/relationships/hyperlink" Target="https://www.parentmap.com/article/stream-stem-science-fair-prizes" TargetMode="External"/><Relationship Id="rId4" Type="http://schemas.openxmlformats.org/officeDocument/2006/relationships/hyperlink" Target="https://web.uvic.ca/~virsf/SMARTS_Guide-E.pdf" TargetMode="External"/><Relationship Id="rId9" Type="http://schemas.openxmlformats.org/officeDocument/2006/relationships/hyperlink" Target="https://etd.ohiolink.edu/!etd.send_file?accession=ysu1495707213528466&amp;disposition=inline"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es.ncsu.edu/files/library/36/The_Value_of_a_Science_Fair_Project.pdf" TargetMode="External"/><Relationship Id="rId2" Type="http://schemas.openxmlformats.org/officeDocument/2006/relationships/hyperlink" Target="http://blog.scientix.eu/2016/03/the-importance-of-science-fair-in-stem-education/" TargetMode="External"/><Relationship Id="rId1" Type="http://schemas.openxmlformats.org/officeDocument/2006/relationships/slideLayout" Target="../slideLayouts/slideLayout2.xml"/><Relationship Id="rId6" Type="http://schemas.openxmlformats.org/officeDocument/2006/relationships/hyperlink" Target="https://journals.plos.org/plosone/article?id=10.1371/journal.pone.0202320" TargetMode="External"/><Relationship Id="rId5" Type="http://schemas.openxmlformats.org/officeDocument/2006/relationships/hyperlink" Target="https://www.parentmap.com/article/stream-stem-science-fair-prizes" TargetMode="External"/><Relationship Id="rId4" Type="http://schemas.openxmlformats.org/officeDocument/2006/relationships/hyperlink" Target="https://etd.ohiolink.edu/!etd.send_file?accession=ysu1495707213528466&amp;disposition=inli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AJdYLAc-gzM?feature=oembed"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33709"/>
            <a:ext cx="6579510" cy="1373070"/>
          </a:xfrm>
        </p:spPr>
        <p:txBody>
          <a:bodyPr/>
          <a:lstStyle/>
          <a:p>
            <a:r>
              <a:rPr lang="en-US" sz="4000" dirty="0">
                <a:latin typeface="Intel Clear" panose="020B0604020203020204" pitchFamily="34" charset="0"/>
              </a:rPr>
              <a:t>SCIENCE FAIR 101</a:t>
            </a:r>
            <a:br>
              <a:rPr lang="en-US" sz="4000" dirty="0">
                <a:latin typeface="Intel Clear" panose="020B0604020203020204" pitchFamily="34" charset="0"/>
              </a:rPr>
            </a:br>
            <a:endParaRPr lang="en-US" sz="4000" dirty="0"/>
          </a:p>
        </p:txBody>
      </p:sp>
      <p:sp>
        <p:nvSpPr>
          <p:cNvPr id="3" name="Subtitle 2"/>
          <p:cNvSpPr>
            <a:spLocks noGrp="1"/>
          </p:cNvSpPr>
          <p:nvPr>
            <p:ph type="subTitle" idx="1"/>
          </p:nvPr>
        </p:nvSpPr>
        <p:spPr/>
        <p:txBody>
          <a:bodyPr/>
          <a:lstStyle/>
          <a:p>
            <a:pPr>
              <a:spcBef>
                <a:spcPct val="20000"/>
              </a:spcBef>
              <a:buClr>
                <a:srgbClr val="0BD0D9"/>
              </a:buClr>
              <a:buSzPct val="95000"/>
            </a:pPr>
            <a:r>
              <a:rPr lang="en-US" altLang="en-US" dirty="0">
                <a:latin typeface="Intel Clear" pitchFamily="34" charset="0"/>
              </a:rPr>
              <a:t>Jennifer Hellier, PhD</a:t>
            </a:r>
          </a:p>
          <a:p>
            <a:pPr>
              <a:spcBef>
                <a:spcPct val="20000"/>
              </a:spcBef>
              <a:buClr>
                <a:srgbClr val="0BD0D9"/>
              </a:buClr>
              <a:buSzPct val="95000"/>
            </a:pPr>
            <a:r>
              <a:rPr lang="en-US" altLang="en-US" dirty="0">
                <a:latin typeface="Intel Clear" pitchFamily="34" charset="0"/>
              </a:rPr>
              <a:t>Fair Director</a:t>
            </a:r>
          </a:p>
          <a:p>
            <a:pPr>
              <a:spcBef>
                <a:spcPct val="20000"/>
              </a:spcBef>
              <a:buClr>
                <a:srgbClr val="0BD0D9"/>
              </a:buClr>
              <a:buSzPct val="95000"/>
            </a:pPr>
            <a:r>
              <a:rPr lang="en-US" altLang="en-US" dirty="0">
                <a:latin typeface="Intel Clear" pitchFamily="34" charset="0"/>
              </a:rPr>
              <a:t>Denver Metro Regional Science and Engineering Fair</a:t>
            </a:r>
          </a:p>
          <a:p>
            <a:endParaRPr lang="en-US" dirty="0"/>
          </a:p>
        </p:txBody>
      </p:sp>
    </p:spTree>
    <p:extLst>
      <p:ext uri="{BB962C8B-B14F-4D97-AF65-F5344CB8AC3E}">
        <p14:creationId xmlns:p14="http://schemas.microsoft.com/office/powerpoint/2010/main" val="97020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CA6C1F-D4BC-3D49-A6F7-A8161CABE766}"/>
              </a:ext>
            </a:extLst>
          </p:cNvPr>
          <p:cNvSpPr>
            <a:spLocks noGrp="1"/>
          </p:cNvSpPr>
          <p:nvPr>
            <p:ph type="title"/>
          </p:nvPr>
        </p:nvSpPr>
        <p:spPr>
          <a:xfrm>
            <a:off x="531639" y="753228"/>
            <a:ext cx="6896534" cy="1080938"/>
          </a:xfrm>
        </p:spPr>
        <p:txBody>
          <a:bodyPr/>
          <a:lstStyle/>
          <a:p>
            <a:r>
              <a:rPr lang="en-US" dirty="0"/>
              <a:t>Society for Science &amp; the Public</a:t>
            </a:r>
          </a:p>
        </p:txBody>
      </p:sp>
      <p:pic>
        <p:nvPicPr>
          <p:cNvPr id="4" name="Picture 3">
            <a:extLst>
              <a:ext uri="{FF2B5EF4-FFF2-40B4-BE49-F238E27FC236}">
                <a16:creationId xmlns:a16="http://schemas.microsoft.com/office/drawing/2014/main" id="{9549C060-CEF1-3D42-B509-B2F94677D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81200"/>
            <a:ext cx="7848600" cy="4776933"/>
          </a:xfrm>
          <a:prstGeom prst="rect">
            <a:avLst/>
          </a:prstGeom>
        </p:spPr>
      </p:pic>
    </p:spTree>
    <p:extLst>
      <p:ext uri="{BB962C8B-B14F-4D97-AF65-F5344CB8AC3E}">
        <p14:creationId xmlns:p14="http://schemas.microsoft.com/office/powerpoint/2010/main" val="3146022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idx="1"/>
          </p:nvPr>
        </p:nvSpPr>
        <p:spPr>
          <a:xfrm>
            <a:off x="228600" y="2057400"/>
            <a:ext cx="2133601" cy="3733800"/>
          </a:xfrm>
        </p:spPr>
        <p:txBody>
          <a:bodyPr>
            <a:normAutofit fontScale="92500"/>
          </a:bodyPr>
          <a:lstStyle/>
          <a:p>
            <a:pPr marL="0" indent="0" eaLnBrk="1" hangingPunct="1">
              <a:buClr>
                <a:srgbClr val="0070C0"/>
              </a:buClr>
              <a:buNone/>
              <a:defRPr/>
            </a:pPr>
            <a:r>
              <a:rPr lang="en-US" altLang="en-US" dirty="0">
                <a:latin typeface="Intel Clear" panose="020B0604020203020204" pitchFamily="34" charset="0"/>
              </a:rPr>
              <a:t>The DMRSEF is one of Colorado’s 13 International Science and Engineering Fair Regions that feeds into the Colorado State Science and Engineering Fair.</a:t>
            </a:r>
          </a:p>
        </p:txBody>
      </p:sp>
      <p:pic>
        <p:nvPicPr>
          <p:cNvPr id="4" name="Picture 3">
            <a:extLst>
              <a:ext uri="{FF2B5EF4-FFF2-40B4-BE49-F238E27FC236}">
                <a16:creationId xmlns:a16="http://schemas.microsoft.com/office/drawing/2014/main" id="{F20D3DFD-A6E7-D948-843F-21414F4C9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1" y="1788813"/>
            <a:ext cx="6784314" cy="5088235"/>
          </a:xfrm>
          <a:prstGeom prst="rect">
            <a:avLst/>
          </a:prstGeom>
        </p:spPr>
      </p:pic>
      <p:sp>
        <p:nvSpPr>
          <p:cNvPr id="8" name="Title 1">
            <a:extLst>
              <a:ext uri="{FF2B5EF4-FFF2-40B4-BE49-F238E27FC236}">
                <a16:creationId xmlns:a16="http://schemas.microsoft.com/office/drawing/2014/main" id="{A5CA6C1F-D4BC-3D49-A6F7-A8161CABE766}"/>
              </a:ext>
            </a:extLst>
          </p:cNvPr>
          <p:cNvSpPr>
            <a:spLocks noGrp="1"/>
          </p:cNvSpPr>
          <p:nvPr>
            <p:ph type="title"/>
          </p:nvPr>
        </p:nvSpPr>
        <p:spPr>
          <a:xfrm>
            <a:off x="531639" y="753228"/>
            <a:ext cx="6896534" cy="1080938"/>
          </a:xfrm>
        </p:spPr>
        <p:txBody>
          <a:bodyPr/>
          <a:lstStyle/>
          <a:p>
            <a:r>
              <a:rPr lang="en-US" dirty="0"/>
              <a:t>Denver Metro Region</a:t>
            </a:r>
          </a:p>
        </p:txBody>
      </p:sp>
    </p:spTree>
    <p:extLst>
      <p:ext uri="{BB962C8B-B14F-4D97-AF65-F5344CB8AC3E}">
        <p14:creationId xmlns:p14="http://schemas.microsoft.com/office/powerpoint/2010/main" val="3396207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990600"/>
            <a:ext cx="7543800" cy="762000"/>
          </a:xfrm>
        </p:spPr>
        <p:txBody>
          <a:bodyPr>
            <a:normAutofit/>
          </a:bodyPr>
          <a:lstStyle/>
          <a:p>
            <a:pPr algn="ctr" eaLnBrk="1" hangingPunct="1">
              <a:buClr>
                <a:schemeClr val="tx1"/>
              </a:buClr>
              <a:defRPr/>
            </a:pPr>
            <a:r>
              <a:rPr lang="en-US" altLang="en-US" sz="4000" b="1" dirty="0">
                <a:latin typeface="Intel Clear" panose="020B0604020203020204" pitchFamily="34" charset="0"/>
              </a:rPr>
              <a:t>2018 Top DMRSEF Winners</a:t>
            </a:r>
          </a:p>
        </p:txBody>
      </p:sp>
      <p:pic>
        <p:nvPicPr>
          <p:cNvPr id="9" name="Picture 8">
            <a:extLst>
              <a:ext uri="{FF2B5EF4-FFF2-40B4-BE49-F238E27FC236}">
                <a16:creationId xmlns:a16="http://schemas.microsoft.com/office/drawing/2014/main" id="{2CD3C501-A45F-8F47-9ADB-A91833962573}"/>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t="17778" b="6667"/>
          <a:stretch/>
        </p:blipFill>
        <p:spPr>
          <a:xfrm>
            <a:off x="6557739" y="4453508"/>
            <a:ext cx="2052861" cy="2297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8D78F410-7B61-A34F-ACC6-14FA29F0302A}"/>
              </a:ext>
            </a:extLst>
          </p:cNvPr>
          <p:cNvPicPr>
            <a:picLocks noChangeAspect="1"/>
          </p:cNvPicPr>
          <p:nvPr/>
        </p:nvPicPr>
        <p:blipFill rotWithShape="1">
          <a:blip r:embed="rId4">
            <a:extLst>
              <a:ext uri="{28A0092B-C50C-407E-A947-70E740481C1C}">
                <a14:useLocalDpi xmlns:a14="http://schemas.microsoft.com/office/drawing/2010/main" val="0"/>
              </a:ext>
            </a:extLst>
          </a:blip>
          <a:srcRect t="24444" b="4444"/>
          <a:stretch/>
        </p:blipFill>
        <p:spPr>
          <a:xfrm>
            <a:off x="3081199" y="4442530"/>
            <a:ext cx="2343150" cy="2221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46CAA2B9-55F0-2A4E-AD18-1F95C2522624}"/>
              </a:ext>
            </a:extLst>
          </p:cNvPr>
          <p:cNvPicPr>
            <a:picLocks noChangeAspect="1"/>
          </p:cNvPicPr>
          <p:nvPr/>
        </p:nvPicPr>
        <p:blipFill rotWithShape="1">
          <a:blip r:embed="rId5">
            <a:extLst>
              <a:ext uri="{28A0092B-C50C-407E-A947-70E740481C1C}">
                <a14:useLocalDpi xmlns:a14="http://schemas.microsoft.com/office/drawing/2010/main" val="0"/>
              </a:ext>
            </a:extLst>
          </a:blip>
          <a:srcRect t="14445" b="14444"/>
          <a:stretch/>
        </p:blipFill>
        <p:spPr>
          <a:xfrm>
            <a:off x="6533178" y="2120020"/>
            <a:ext cx="2229822" cy="2114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6E6E2A7F-A70C-4F44-87A6-6266E61F8783}"/>
              </a:ext>
            </a:extLst>
          </p:cNvPr>
          <p:cNvPicPr>
            <a:picLocks noChangeAspect="1"/>
          </p:cNvPicPr>
          <p:nvPr/>
        </p:nvPicPr>
        <p:blipFill rotWithShape="1">
          <a:blip r:embed="rId6">
            <a:extLst>
              <a:ext uri="{28A0092B-C50C-407E-A947-70E740481C1C}">
                <a14:useLocalDpi xmlns:a14="http://schemas.microsoft.com/office/drawing/2010/main" val="0"/>
              </a:ext>
            </a:extLst>
          </a:blip>
          <a:srcRect t="12222" b="28859"/>
          <a:stretch/>
        </p:blipFill>
        <p:spPr>
          <a:xfrm>
            <a:off x="366041" y="4268172"/>
            <a:ext cx="2044065" cy="2483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75477DC3-35A5-644B-B622-34F9CE18A16B}"/>
              </a:ext>
            </a:extLst>
          </p:cNvPr>
          <p:cNvPicPr>
            <a:picLocks noChangeAspect="1"/>
          </p:cNvPicPr>
          <p:nvPr/>
        </p:nvPicPr>
        <p:blipFill rotWithShape="1">
          <a:blip r:embed="rId7">
            <a:extLst>
              <a:ext uri="{28A0092B-C50C-407E-A947-70E740481C1C}">
                <a14:useLocalDpi xmlns:a14="http://schemas.microsoft.com/office/drawing/2010/main" val="0"/>
              </a:ext>
            </a:extLst>
          </a:blip>
          <a:srcRect l="14703"/>
          <a:stretch/>
        </p:blipFill>
        <p:spPr>
          <a:xfrm>
            <a:off x="304800" y="2120020"/>
            <a:ext cx="2166545"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7486AB0B-EF9A-844D-9D4B-E29634A62F6D}"/>
              </a:ext>
            </a:extLst>
          </p:cNvPr>
          <p:cNvPicPr>
            <a:picLocks noChangeAspect="1"/>
          </p:cNvPicPr>
          <p:nvPr/>
        </p:nvPicPr>
        <p:blipFill rotWithShape="1">
          <a:blip r:embed="rId8">
            <a:extLst>
              <a:ext uri="{28A0092B-C50C-407E-A947-70E740481C1C}">
                <a14:useLocalDpi xmlns:a14="http://schemas.microsoft.com/office/drawing/2010/main" val="0"/>
              </a:ext>
            </a:extLst>
          </a:blip>
          <a:srcRect l="19167" t="10000" r="9167" b="21111"/>
          <a:stretch/>
        </p:blipFill>
        <p:spPr>
          <a:xfrm>
            <a:off x="2587915" y="1752600"/>
            <a:ext cx="380508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795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Organizing a School Science and Engineering Fair</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a:xfrm>
            <a:off x="533400" y="2336872"/>
            <a:ext cx="8153400" cy="4368728"/>
          </a:xfrm>
        </p:spPr>
        <p:txBody>
          <a:bodyPr>
            <a:normAutofit/>
          </a:bodyPr>
          <a:lstStyle/>
          <a:p>
            <a:r>
              <a:rPr lang="en-US" dirty="0"/>
              <a:t>Science and Engineering Fair Planner:</a:t>
            </a:r>
          </a:p>
          <a:p>
            <a:pPr lvl="1"/>
            <a:r>
              <a:rPr lang="en-US" dirty="0"/>
              <a:t>STEP 1: What are your goals? </a:t>
            </a:r>
          </a:p>
          <a:p>
            <a:pPr lvl="2"/>
            <a:r>
              <a:rPr lang="en-US" dirty="0"/>
              <a:t>Positive experience</a:t>
            </a:r>
          </a:p>
          <a:p>
            <a:pPr lvl="2"/>
            <a:r>
              <a:rPr lang="en-US" dirty="0"/>
              <a:t>Improve science knowledge by implementing scientific method</a:t>
            </a:r>
          </a:p>
          <a:p>
            <a:pPr lvl="2"/>
            <a:r>
              <a:rPr lang="en-US" dirty="0"/>
              <a:t>Improve organization and communication skills</a:t>
            </a:r>
          </a:p>
          <a:p>
            <a:pPr lvl="1"/>
            <a:r>
              <a:rPr lang="en-US" dirty="0"/>
              <a:t>STEP 2: Set a date </a:t>
            </a:r>
          </a:p>
          <a:p>
            <a:pPr lvl="2"/>
            <a:r>
              <a:rPr lang="en-US" dirty="0"/>
              <a:t>Find out the regional and state fair dates</a:t>
            </a:r>
          </a:p>
          <a:p>
            <a:pPr lvl="2"/>
            <a:r>
              <a:rPr lang="en-US" dirty="0"/>
              <a:t>ISEF is generally the first week of May</a:t>
            </a:r>
          </a:p>
          <a:p>
            <a:pPr lvl="2"/>
            <a:r>
              <a:rPr lang="en-US" dirty="0"/>
              <a:t>*** Tell students/teachers/parents ***</a:t>
            </a:r>
          </a:p>
          <a:p>
            <a:pPr lvl="1"/>
            <a:r>
              <a:rPr lang="en-US" dirty="0"/>
              <a:t>STEP 3: Find a location/space to hold the Fair</a:t>
            </a:r>
          </a:p>
          <a:p>
            <a:pPr lvl="2"/>
            <a:r>
              <a:rPr lang="en-US" dirty="0"/>
              <a:t>Will need to have x # of 8’-tables, x # of chairs</a:t>
            </a:r>
          </a:p>
          <a:p>
            <a:pPr lvl="2"/>
            <a:r>
              <a:rPr lang="en-US" dirty="0"/>
              <a:t>Breakout rooms for judges</a:t>
            </a:r>
          </a:p>
          <a:p>
            <a:pPr lvl="2"/>
            <a:r>
              <a:rPr lang="en-US" dirty="0"/>
              <a:t>Registration/check-in area</a:t>
            </a:r>
          </a:p>
          <a:p>
            <a:endParaRPr lang="en-US" dirty="0"/>
          </a:p>
          <a:p>
            <a:endParaRPr lang="en-US" dirty="0"/>
          </a:p>
        </p:txBody>
      </p:sp>
    </p:spTree>
    <p:extLst>
      <p:ext uri="{BB962C8B-B14F-4D97-AF65-F5344CB8AC3E}">
        <p14:creationId xmlns:p14="http://schemas.microsoft.com/office/powerpoint/2010/main" val="23597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Organizing a School Science and Engineering Fair</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a:xfrm>
            <a:off x="533400" y="2336873"/>
            <a:ext cx="8153400" cy="558727"/>
          </a:xfrm>
        </p:spPr>
        <p:txBody>
          <a:bodyPr>
            <a:normAutofit/>
          </a:bodyPr>
          <a:lstStyle/>
          <a:p>
            <a:pPr marL="0" indent="0">
              <a:buNone/>
            </a:pPr>
            <a:r>
              <a:rPr lang="en-US" dirty="0"/>
              <a:t>STEP 4: Determine registration deadlines</a:t>
            </a:r>
          </a:p>
          <a:p>
            <a:endParaRPr lang="en-US" dirty="0"/>
          </a:p>
        </p:txBody>
      </p:sp>
      <p:grpSp>
        <p:nvGrpSpPr>
          <p:cNvPr id="6" name="Group 5">
            <a:extLst>
              <a:ext uri="{FF2B5EF4-FFF2-40B4-BE49-F238E27FC236}">
                <a16:creationId xmlns:a16="http://schemas.microsoft.com/office/drawing/2014/main" id="{BBA3581B-EDD5-E641-B82B-B700BDF0FE63}"/>
              </a:ext>
            </a:extLst>
          </p:cNvPr>
          <p:cNvGrpSpPr/>
          <p:nvPr/>
        </p:nvGrpSpPr>
        <p:grpSpPr>
          <a:xfrm>
            <a:off x="0" y="3042635"/>
            <a:ext cx="8888058" cy="3962400"/>
            <a:chOff x="0" y="3042635"/>
            <a:chExt cx="8888058" cy="3962400"/>
          </a:xfrm>
        </p:grpSpPr>
        <p:sp>
          <p:nvSpPr>
            <p:cNvPr id="4" name="Rectangle 3">
              <a:extLst>
                <a:ext uri="{FF2B5EF4-FFF2-40B4-BE49-F238E27FC236}">
                  <a16:creationId xmlns:a16="http://schemas.microsoft.com/office/drawing/2014/main" id="{B255C9B4-44B0-2D4A-B2DA-3A6DDCF68017}"/>
                </a:ext>
              </a:extLst>
            </p:cNvPr>
            <p:cNvSpPr/>
            <p:nvPr/>
          </p:nvSpPr>
          <p:spPr>
            <a:xfrm>
              <a:off x="0" y="3581400"/>
              <a:ext cx="8077200" cy="160020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3131E0EE-EA58-554C-853C-FE0EAC5602B7}"/>
                </a:ext>
              </a:extLst>
            </p:cNvPr>
            <p:cNvSpPr txBox="1">
              <a:spLocks noChangeArrowheads="1"/>
            </p:cNvSpPr>
            <p:nvPr/>
          </p:nvSpPr>
          <p:spPr>
            <a:xfrm>
              <a:off x="277458" y="3042635"/>
              <a:ext cx="8610600" cy="3962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buClr>
                  <a:srgbClr val="0070C0"/>
                </a:buClr>
                <a:defRPr/>
              </a:pPr>
              <a:r>
                <a:rPr lang="en-US" altLang="en-US" dirty="0">
                  <a:latin typeface="Intel Clear" panose="020B0604020203020204" pitchFamily="34" charset="0"/>
                </a:rPr>
                <a:t>Online registration opens Nov. 30, 2018.</a:t>
              </a:r>
              <a:br>
                <a:rPr lang="en-US" altLang="en-US" dirty="0">
                  <a:latin typeface="Intel Clear" panose="020B0604020203020204" pitchFamily="34" charset="0"/>
                </a:rPr>
              </a:br>
              <a:endParaRPr lang="en-US" altLang="en-US" dirty="0">
                <a:latin typeface="Intel Clear" panose="020B0604020203020204" pitchFamily="34" charset="0"/>
              </a:endParaRPr>
            </a:p>
            <a:p>
              <a:pPr fontAlgn="auto">
                <a:spcAft>
                  <a:spcPts val="0"/>
                </a:spcAft>
                <a:buClr>
                  <a:srgbClr val="0070C0"/>
                </a:buClr>
                <a:defRPr/>
              </a:pPr>
              <a:r>
                <a:rPr lang="en-US" altLang="en-US" dirty="0">
                  <a:latin typeface="Intel Clear" panose="020B0604020203020204" pitchFamily="34" charset="0"/>
                </a:rPr>
                <a:t>Last day to register is January 15, 2019.</a:t>
              </a:r>
              <a:br>
                <a:rPr lang="en-US" altLang="en-US" dirty="0">
                  <a:latin typeface="Intel Clear" panose="020B0604020203020204" pitchFamily="34" charset="0"/>
                </a:rPr>
              </a:br>
              <a:br>
                <a:rPr lang="en-US" altLang="en-US" dirty="0">
                  <a:latin typeface="Intel Clear" panose="020B0604020203020204" pitchFamily="34" charset="0"/>
                </a:rPr>
              </a:br>
              <a:r>
                <a:rPr lang="en-US" altLang="en-US" b="1" dirty="0">
                  <a:latin typeface="Intel Clear" panose="020B0604020203020204" pitchFamily="34" charset="0"/>
                </a:rPr>
                <a:t>NO EXCEPTIONS</a:t>
              </a:r>
              <a:br>
                <a:rPr lang="en-US" altLang="en-US" dirty="0">
                  <a:latin typeface="Intel Clear" panose="020B0604020203020204" pitchFamily="34" charset="0"/>
                </a:rPr>
              </a:br>
              <a:endParaRPr lang="en-US" altLang="en-US" dirty="0">
                <a:latin typeface="Intel Clear" panose="020B0604020203020204" pitchFamily="34" charset="0"/>
              </a:endParaRPr>
            </a:p>
            <a:p>
              <a:pPr fontAlgn="auto">
                <a:spcAft>
                  <a:spcPts val="0"/>
                </a:spcAft>
                <a:buClr>
                  <a:srgbClr val="0070C0"/>
                </a:buClr>
                <a:defRPr/>
              </a:pPr>
              <a:r>
                <a:rPr lang="en-US" altLang="en-US" dirty="0">
                  <a:latin typeface="Intel Clear" panose="020B0604020203020204" pitchFamily="34" charset="0"/>
                </a:rPr>
                <a:t>Paperwork corrections due February 5, 2019.</a:t>
              </a:r>
            </a:p>
          </p:txBody>
        </p:sp>
      </p:grpSp>
    </p:spTree>
    <p:extLst>
      <p:ext uri="{BB962C8B-B14F-4D97-AF65-F5344CB8AC3E}">
        <p14:creationId xmlns:p14="http://schemas.microsoft.com/office/powerpoint/2010/main" val="36898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Organizing a School Science Fair</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a:xfrm>
            <a:off x="533400" y="2277228"/>
            <a:ext cx="8153400" cy="558727"/>
          </a:xfrm>
        </p:spPr>
        <p:txBody>
          <a:bodyPr>
            <a:normAutofit/>
          </a:bodyPr>
          <a:lstStyle/>
          <a:p>
            <a:r>
              <a:rPr lang="en-US" dirty="0"/>
              <a:t>STEP 5: Determine categories</a:t>
            </a:r>
          </a:p>
          <a:p>
            <a:endParaRPr lang="en-US" dirty="0"/>
          </a:p>
        </p:txBody>
      </p:sp>
      <p:sp>
        <p:nvSpPr>
          <p:cNvPr id="4" name="Rectangle 3">
            <a:extLst>
              <a:ext uri="{FF2B5EF4-FFF2-40B4-BE49-F238E27FC236}">
                <a16:creationId xmlns:a16="http://schemas.microsoft.com/office/drawing/2014/main" id="{043C1B4D-1535-6642-9A6C-B8A9D96F6CE7}"/>
              </a:ext>
            </a:extLst>
          </p:cNvPr>
          <p:cNvSpPr txBox="1">
            <a:spLocks noChangeArrowheads="1"/>
          </p:cNvSpPr>
          <p:nvPr/>
        </p:nvSpPr>
        <p:spPr>
          <a:xfrm>
            <a:off x="266700" y="2963028"/>
            <a:ext cx="8610600" cy="3285372"/>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buClr>
                <a:srgbClr val="0070C0"/>
              </a:buClr>
              <a:defRPr/>
            </a:pPr>
            <a:r>
              <a:rPr lang="en-US" altLang="en-US" sz="2000" dirty="0">
                <a:latin typeface="Intel Clear" panose="020B0604020203020204" pitchFamily="34" charset="0"/>
              </a:rPr>
              <a:t>Animal Sciences (AS)</a:t>
            </a:r>
          </a:p>
          <a:p>
            <a:pPr fontAlgn="auto">
              <a:spcAft>
                <a:spcPts val="0"/>
              </a:spcAft>
              <a:buClr>
                <a:srgbClr val="0070C0"/>
              </a:buClr>
              <a:defRPr/>
            </a:pPr>
            <a:r>
              <a:rPr lang="en-US" altLang="en-US" sz="2000" dirty="0">
                <a:latin typeface="Intel Clear" panose="020B0604020203020204" pitchFamily="34" charset="0"/>
              </a:rPr>
              <a:t>Behavioral Science (BS)</a:t>
            </a:r>
          </a:p>
          <a:p>
            <a:pPr fontAlgn="auto">
              <a:spcAft>
                <a:spcPts val="0"/>
              </a:spcAft>
              <a:buClr>
                <a:srgbClr val="0070C0"/>
              </a:buClr>
              <a:defRPr/>
            </a:pPr>
            <a:r>
              <a:rPr lang="en-US" altLang="en-US" sz="2000" dirty="0">
                <a:latin typeface="Intel Clear" panose="020B0604020203020204" pitchFamily="34" charset="0"/>
              </a:rPr>
              <a:t>Biological Sciences (BIO)</a:t>
            </a:r>
          </a:p>
          <a:p>
            <a:pPr fontAlgn="auto">
              <a:spcAft>
                <a:spcPts val="0"/>
              </a:spcAft>
              <a:buClr>
                <a:srgbClr val="0070C0"/>
              </a:buClr>
              <a:defRPr/>
            </a:pPr>
            <a:r>
              <a:rPr lang="en-US" altLang="en-US" sz="2000" dirty="0">
                <a:latin typeface="Intel Clear" panose="020B0604020203020204" pitchFamily="34" charset="0"/>
              </a:rPr>
              <a:t>Engineering (ENG)</a:t>
            </a:r>
          </a:p>
          <a:p>
            <a:pPr fontAlgn="auto">
              <a:spcAft>
                <a:spcPts val="0"/>
              </a:spcAft>
              <a:buClr>
                <a:srgbClr val="0070C0"/>
              </a:buClr>
              <a:defRPr/>
            </a:pPr>
            <a:r>
              <a:rPr lang="en-US" altLang="en-US" sz="2000" dirty="0">
                <a:latin typeface="Intel Clear" panose="020B0604020203020204" pitchFamily="34" charset="0"/>
              </a:rPr>
              <a:t>Chemistry (CH)</a:t>
            </a:r>
          </a:p>
          <a:p>
            <a:pPr fontAlgn="auto">
              <a:spcAft>
                <a:spcPts val="0"/>
              </a:spcAft>
              <a:buClr>
                <a:srgbClr val="0070C0"/>
              </a:buClr>
              <a:defRPr/>
            </a:pPr>
            <a:r>
              <a:rPr lang="en-US" altLang="en-US" sz="2000" dirty="0">
                <a:latin typeface="Intel Clear" panose="020B0604020203020204" pitchFamily="34" charset="0"/>
              </a:rPr>
              <a:t>Computer Sciences (CMP)</a:t>
            </a:r>
          </a:p>
          <a:p>
            <a:pPr>
              <a:buClr>
                <a:srgbClr val="0070C0"/>
              </a:buClr>
              <a:defRPr/>
            </a:pPr>
            <a:r>
              <a:rPr lang="en-US" altLang="en-US" sz="2000" dirty="0">
                <a:latin typeface="Intel Clear" panose="020B0604020203020204" pitchFamily="34" charset="0"/>
              </a:rPr>
              <a:t>Earth &amp; Environmental Sciences (EV)</a:t>
            </a:r>
            <a:br>
              <a:rPr lang="en-US" altLang="en-US" sz="2000" dirty="0">
                <a:latin typeface="Intel Clear" panose="020B0604020203020204" pitchFamily="34" charset="0"/>
              </a:rPr>
            </a:br>
            <a:endParaRPr lang="en-US" altLang="en-US" sz="2000" dirty="0">
              <a:latin typeface="Intel Clear" panose="020B0604020203020204" pitchFamily="34" charset="0"/>
            </a:endParaRPr>
          </a:p>
          <a:p>
            <a:pPr>
              <a:buClr>
                <a:srgbClr val="0070C0"/>
              </a:buClr>
              <a:defRPr/>
            </a:pPr>
            <a:r>
              <a:rPr lang="en-US" altLang="en-US" sz="2000" dirty="0">
                <a:latin typeface="Intel Clear" panose="020B0604020203020204" pitchFamily="34" charset="0"/>
              </a:rPr>
              <a:t>Energy (EGY)</a:t>
            </a:r>
          </a:p>
          <a:p>
            <a:pPr>
              <a:buClr>
                <a:srgbClr val="0070C0"/>
              </a:buClr>
              <a:defRPr/>
            </a:pPr>
            <a:r>
              <a:rPr lang="en-US" altLang="en-US" sz="2000" dirty="0">
                <a:latin typeface="Intel Clear" panose="020B0604020203020204" pitchFamily="34" charset="0"/>
              </a:rPr>
              <a:t>Materials Science (MS)</a:t>
            </a:r>
          </a:p>
          <a:p>
            <a:pPr>
              <a:buClr>
                <a:srgbClr val="0070C0"/>
              </a:buClr>
              <a:defRPr/>
            </a:pPr>
            <a:r>
              <a:rPr lang="en-US" altLang="en-US" sz="2000" dirty="0">
                <a:latin typeface="Intel Clear" panose="020B0604020203020204" pitchFamily="34" charset="0"/>
              </a:rPr>
              <a:t>Medicine &amp; Health Science (MED)</a:t>
            </a:r>
          </a:p>
          <a:p>
            <a:pPr>
              <a:buClr>
                <a:srgbClr val="0070C0"/>
              </a:buClr>
              <a:defRPr/>
            </a:pPr>
            <a:r>
              <a:rPr lang="en-US" altLang="en-US" sz="2000" dirty="0">
                <a:latin typeface="Intel Clear" panose="020B0604020203020204" pitchFamily="34" charset="0"/>
              </a:rPr>
              <a:t>Microbiology (MI)</a:t>
            </a:r>
          </a:p>
          <a:p>
            <a:pPr>
              <a:buClr>
                <a:srgbClr val="0070C0"/>
              </a:buClr>
              <a:defRPr/>
            </a:pPr>
            <a:r>
              <a:rPr lang="en-US" altLang="en-US" sz="2000" dirty="0">
                <a:latin typeface="Intel Clear" panose="020B0604020203020204" pitchFamily="34" charset="0"/>
              </a:rPr>
              <a:t>Physics &amp; Astronomy (PA)</a:t>
            </a:r>
          </a:p>
          <a:p>
            <a:pPr>
              <a:buClr>
                <a:srgbClr val="0070C0"/>
              </a:buClr>
              <a:defRPr/>
            </a:pPr>
            <a:r>
              <a:rPr lang="en-US" altLang="en-US" sz="2000" dirty="0">
                <a:latin typeface="Intel Clear" panose="020B0604020203020204" pitchFamily="34" charset="0"/>
              </a:rPr>
              <a:t>Plant Sciences (PS)</a:t>
            </a:r>
          </a:p>
          <a:p>
            <a:pPr>
              <a:buClr>
                <a:srgbClr val="0070C0"/>
              </a:buClr>
              <a:defRPr/>
            </a:pPr>
            <a:r>
              <a:rPr lang="en-US" altLang="en-US" sz="2000" dirty="0">
                <a:latin typeface="Intel Clear" panose="020B0604020203020204" pitchFamily="34" charset="0"/>
              </a:rPr>
              <a:t>Social Sciences (SS)</a:t>
            </a:r>
          </a:p>
          <a:p>
            <a:pPr fontAlgn="auto">
              <a:spcAft>
                <a:spcPts val="0"/>
              </a:spcAft>
              <a:buClr>
                <a:srgbClr val="0070C0"/>
              </a:buClr>
              <a:defRPr/>
            </a:pPr>
            <a:endParaRPr lang="en-US" altLang="en-US" sz="2000" dirty="0">
              <a:latin typeface="Intel Clear" panose="020B0604020203020204" pitchFamily="34" charset="0"/>
            </a:endParaRPr>
          </a:p>
        </p:txBody>
      </p:sp>
    </p:spTree>
    <p:extLst>
      <p:ext uri="{BB962C8B-B14F-4D97-AF65-F5344CB8AC3E}">
        <p14:creationId xmlns:p14="http://schemas.microsoft.com/office/powerpoint/2010/main" val="174973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Successful Categories in the last five years at DMRSEF, CSEF, &amp; ISEF</a:t>
            </a:r>
          </a:p>
        </p:txBody>
      </p:sp>
      <p:pic>
        <p:nvPicPr>
          <p:cNvPr id="4" name="Content Placeholder 3"/>
          <p:cNvPicPr>
            <a:picLocks noGrp="1" noChangeAspect="1"/>
          </p:cNvPicPr>
          <p:nvPr>
            <p:ph idx="1"/>
          </p:nvPr>
        </p:nvPicPr>
        <p:blipFill>
          <a:blip r:embed="rId2"/>
          <a:stretch>
            <a:fillRect/>
          </a:stretch>
        </p:blipFill>
        <p:spPr>
          <a:xfrm>
            <a:off x="228600" y="2209800"/>
            <a:ext cx="8614879" cy="3721947"/>
          </a:xfrm>
          <a:prstGeom prst="rect">
            <a:avLst/>
          </a:prstGeom>
        </p:spPr>
      </p:pic>
      <p:sp>
        <p:nvSpPr>
          <p:cNvPr id="3" name="Rectangle 2">
            <a:extLst>
              <a:ext uri="{FF2B5EF4-FFF2-40B4-BE49-F238E27FC236}">
                <a16:creationId xmlns:a16="http://schemas.microsoft.com/office/drawing/2014/main" id="{5542F263-AE58-8549-8894-43FC2D2E91BF}"/>
              </a:ext>
            </a:extLst>
          </p:cNvPr>
          <p:cNvSpPr/>
          <p:nvPr/>
        </p:nvSpPr>
        <p:spPr>
          <a:xfrm>
            <a:off x="228600" y="2743200"/>
            <a:ext cx="8614879"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345E0A-3CC5-A343-8398-18372D93CAA0}"/>
              </a:ext>
            </a:extLst>
          </p:cNvPr>
          <p:cNvSpPr/>
          <p:nvPr/>
        </p:nvSpPr>
        <p:spPr>
          <a:xfrm>
            <a:off x="228600" y="4800600"/>
            <a:ext cx="8614879"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7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Organizing a School Science Fair</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a:xfrm>
            <a:off x="533400" y="2336873"/>
            <a:ext cx="8153400" cy="2235127"/>
          </a:xfrm>
        </p:spPr>
        <p:txBody>
          <a:bodyPr>
            <a:normAutofit/>
          </a:bodyPr>
          <a:lstStyle/>
          <a:p>
            <a:r>
              <a:rPr lang="en-US" dirty="0"/>
              <a:t>STEP 6: Determine awards/certificates</a:t>
            </a:r>
          </a:p>
          <a:p>
            <a:pPr lvl="1"/>
            <a:r>
              <a:rPr lang="en-US" dirty="0"/>
              <a:t>Fundraise for category awards</a:t>
            </a:r>
          </a:p>
          <a:p>
            <a:pPr lvl="1"/>
            <a:r>
              <a:rPr lang="en-US" dirty="0"/>
              <a:t>Ask companies/professional groups for special awards</a:t>
            </a:r>
          </a:p>
          <a:p>
            <a:pPr lvl="1"/>
            <a:r>
              <a:rPr lang="en-US" dirty="0"/>
              <a:t>Design certificates (participation and category winners)</a:t>
            </a:r>
          </a:p>
          <a:p>
            <a:pPr lvl="1"/>
            <a:r>
              <a:rPr lang="en-US" dirty="0"/>
              <a:t>Purchase ribbons for 1</a:t>
            </a:r>
            <a:r>
              <a:rPr lang="en-US" baseline="30000" dirty="0"/>
              <a:t>st</a:t>
            </a:r>
            <a:r>
              <a:rPr lang="en-US" dirty="0"/>
              <a:t>, 2</a:t>
            </a:r>
            <a:r>
              <a:rPr lang="en-US" baseline="30000" dirty="0"/>
              <a:t>nd</a:t>
            </a:r>
            <a:r>
              <a:rPr lang="en-US" dirty="0"/>
              <a:t>, and 3</a:t>
            </a:r>
            <a:r>
              <a:rPr lang="en-US" baseline="30000" dirty="0"/>
              <a:t>rd</a:t>
            </a:r>
            <a:r>
              <a:rPr lang="en-US" dirty="0"/>
              <a:t> places</a:t>
            </a:r>
          </a:p>
          <a:p>
            <a:pPr lvl="1"/>
            <a:r>
              <a:rPr lang="en-US" dirty="0"/>
              <a:t>Determine ”Best in Fair” awards, if applicable</a:t>
            </a:r>
          </a:p>
          <a:p>
            <a:pPr lvl="1"/>
            <a:endParaRPr lang="en-US" dirty="0"/>
          </a:p>
          <a:p>
            <a:pPr lvl="1"/>
            <a:endParaRPr lang="en-US" dirty="0"/>
          </a:p>
          <a:p>
            <a:pPr marL="0" indent="0">
              <a:buNone/>
            </a:pPr>
            <a:endParaRPr lang="en-US" dirty="0"/>
          </a:p>
          <a:p>
            <a:endParaRPr lang="en-US" dirty="0"/>
          </a:p>
        </p:txBody>
      </p:sp>
      <p:sp>
        <p:nvSpPr>
          <p:cNvPr id="5" name="Rectangle 3">
            <a:extLst>
              <a:ext uri="{FF2B5EF4-FFF2-40B4-BE49-F238E27FC236}">
                <a16:creationId xmlns:a16="http://schemas.microsoft.com/office/drawing/2014/main" id="{0738AAB6-1D21-314A-97E4-6E5BB1CDAB30}"/>
              </a:ext>
            </a:extLst>
          </p:cNvPr>
          <p:cNvSpPr txBox="1">
            <a:spLocks noChangeArrowheads="1"/>
          </p:cNvSpPr>
          <p:nvPr/>
        </p:nvSpPr>
        <p:spPr>
          <a:xfrm>
            <a:off x="875866" y="4648200"/>
            <a:ext cx="3237173" cy="20574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buClr>
                <a:srgbClr val="0070C0"/>
              </a:buClr>
              <a:defRPr/>
            </a:pPr>
            <a:r>
              <a:rPr lang="en-US" altLang="en-US" sz="3200" b="1" dirty="0">
                <a:latin typeface="Intel Clear" panose="020B0604020203020204" pitchFamily="34" charset="0"/>
              </a:rPr>
              <a:t>Senior Division: </a:t>
            </a:r>
          </a:p>
          <a:p>
            <a:pPr lvl="1" fontAlgn="auto">
              <a:spcAft>
                <a:spcPts val="0"/>
              </a:spcAft>
              <a:buClr>
                <a:srgbClr val="0070C0"/>
              </a:buClr>
              <a:defRPr/>
            </a:pPr>
            <a:r>
              <a:rPr lang="en-US" altLang="en-US" sz="3000" dirty="0">
                <a:latin typeface="Intel Clear" panose="020B0604020203020204" pitchFamily="34" charset="0"/>
              </a:rPr>
              <a:t>1</a:t>
            </a:r>
            <a:r>
              <a:rPr lang="en-US" altLang="en-US" sz="3000" baseline="30000" dirty="0">
                <a:latin typeface="Intel Clear" panose="020B0604020203020204" pitchFamily="34" charset="0"/>
              </a:rPr>
              <a:t>st</a:t>
            </a:r>
            <a:r>
              <a:rPr lang="en-US" altLang="en-US" sz="3000" dirty="0">
                <a:latin typeface="Intel Clear" panose="020B0604020203020204" pitchFamily="34" charset="0"/>
              </a:rPr>
              <a:t> Place = $120</a:t>
            </a:r>
          </a:p>
          <a:p>
            <a:pPr lvl="1" fontAlgn="auto">
              <a:spcAft>
                <a:spcPts val="0"/>
              </a:spcAft>
              <a:buClr>
                <a:srgbClr val="0070C0"/>
              </a:buClr>
              <a:defRPr/>
            </a:pPr>
            <a:r>
              <a:rPr lang="en-US" altLang="en-US" sz="3000" dirty="0">
                <a:latin typeface="Intel Clear" panose="020B0604020203020204" pitchFamily="34" charset="0"/>
              </a:rPr>
              <a:t>2</a:t>
            </a:r>
            <a:r>
              <a:rPr lang="en-US" altLang="en-US" sz="3000" baseline="30000" dirty="0">
                <a:latin typeface="Intel Clear" panose="020B0604020203020204" pitchFamily="34" charset="0"/>
              </a:rPr>
              <a:t>nd</a:t>
            </a:r>
            <a:r>
              <a:rPr lang="en-US" altLang="en-US" sz="3000" dirty="0">
                <a:latin typeface="Intel Clear" panose="020B0604020203020204" pitchFamily="34" charset="0"/>
              </a:rPr>
              <a:t> Place = $100</a:t>
            </a:r>
          </a:p>
          <a:p>
            <a:pPr lvl="1" fontAlgn="auto">
              <a:spcAft>
                <a:spcPts val="0"/>
              </a:spcAft>
              <a:buClr>
                <a:srgbClr val="0070C0"/>
              </a:buClr>
              <a:defRPr/>
            </a:pPr>
            <a:r>
              <a:rPr lang="en-US" altLang="en-US" sz="3000" dirty="0">
                <a:latin typeface="Intel Clear" panose="020B0604020203020204" pitchFamily="34" charset="0"/>
              </a:rPr>
              <a:t>3</a:t>
            </a:r>
            <a:r>
              <a:rPr lang="en-US" altLang="en-US" sz="3000" baseline="30000" dirty="0">
                <a:latin typeface="Intel Clear" panose="020B0604020203020204" pitchFamily="34" charset="0"/>
              </a:rPr>
              <a:t>rd</a:t>
            </a:r>
            <a:r>
              <a:rPr lang="en-US" altLang="en-US" sz="3000" dirty="0">
                <a:latin typeface="Intel Clear" panose="020B0604020203020204" pitchFamily="34" charset="0"/>
              </a:rPr>
              <a:t> Place = $80</a:t>
            </a:r>
            <a:br>
              <a:rPr lang="en-US" altLang="en-US" sz="3000" dirty="0">
                <a:latin typeface="Intel Clear" panose="020B0604020203020204" pitchFamily="34" charset="0"/>
              </a:rPr>
            </a:br>
            <a:endParaRPr lang="en-US" altLang="en-US" sz="3000" dirty="0">
              <a:latin typeface="Intel Clear" panose="020B0604020203020204" pitchFamily="34" charset="0"/>
            </a:endParaRPr>
          </a:p>
        </p:txBody>
      </p:sp>
      <p:sp>
        <p:nvSpPr>
          <p:cNvPr id="6" name="Rectangle 3">
            <a:extLst>
              <a:ext uri="{FF2B5EF4-FFF2-40B4-BE49-F238E27FC236}">
                <a16:creationId xmlns:a16="http://schemas.microsoft.com/office/drawing/2014/main" id="{6E28B2BF-47E0-F142-A62D-979A247AF71D}"/>
              </a:ext>
            </a:extLst>
          </p:cNvPr>
          <p:cNvSpPr txBox="1">
            <a:spLocks noChangeArrowheads="1"/>
          </p:cNvSpPr>
          <p:nvPr/>
        </p:nvSpPr>
        <p:spPr>
          <a:xfrm>
            <a:off x="4535227" y="4648200"/>
            <a:ext cx="3237173" cy="20574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buClr>
                <a:srgbClr val="0070C0"/>
              </a:buClr>
              <a:defRPr/>
            </a:pPr>
            <a:r>
              <a:rPr lang="en-US" altLang="en-US" sz="3200" b="1" dirty="0">
                <a:latin typeface="Intel Clear" panose="020B0604020203020204" pitchFamily="34" charset="0"/>
              </a:rPr>
              <a:t>Junior Division: </a:t>
            </a:r>
          </a:p>
          <a:p>
            <a:pPr lvl="1" fontAlgn="auto">
              <a:spcAft>
                <a:spcPts val="0"/>
              </a:spcAft>
              <a:buClr>
                <a:srgbClr val="0070C0"/>
              </a:buClr>
              <a:defRPr/>
            </a:pPr>
            <a:r>
              <a:rPr lang="en-US" altLang="en-US" sz="3000" dirty="0">
                <a:latin typeface="Intel Clear" panose="020B0604020203020204" pitchFamily="34" charset="0"/>
              </a:rPr>
              <a:t>1</a:t>
            </a:r>
            <a:r>
              <a:rPr lang="en-US" altLang="en-US" sz="3000" baseline="30000" dirty="0">
                <a:latin typeface="Intel Clear" panose="020B0604020203020204" pitchFamily="34" charset="0"/>
              </a:rPr>
              <a:t>st</a:t>
            </a:r>
            <a:r>
              <a:rPr lang="en-US" altLang="en-US" sz="3000" dirty="0">
                <a:latin typeface="Intel Clear" panose="020B0604020203020204" pitchFamily="34" charset="0"/>
              </a:rPr>
              <a:t> Place = $80</a:t>
            </a:r>
          </a:p>
          <a:p>
            <a:pPr lvl="1" fontAlgn="auto">
              <a:spcAft>
                <a:spcPts val="0"/>
              </a:spcAft>
              <a:buClr>
                <a:srgbClr val="0070C0"/>
              </a:buClr>
              <a:defRPr/>
            </a:pPr>
            <a:r>
              <a:rPr lang="en-US" altLang="en-US" sz="3000" dirty="0">
                <a:latin typeface="Intel Clear" panose="020B0604020203020204" pitchFamily="34" charset="0"/>
              </a:rPr>
              <a:t>2</a:t>
            </a:r>
            <a:r>
              <a:rPr lang="en-US" altLang="en-US" sz="3000" baseline="30000" dirty="0">
                <a:latin typeface="Intel Clear" panose="020B0604020203020204" pitchFamily="34" charset="0"/>
              </a:rPr>
              <a:t>nd</a:t>
            </a:r>
            <a:r>
              <a:rPr lang="en-US" altLang="en-US" sz="3000" dirty="0">
                <a:latin typeface="Intel Clear" panose="020B0604020203020204" pitchFamily="34" charset="0"/>
              </a:rPr>
              <a:t> Place = $60</a:t>
            </a:r>
          </a:p>
          <a:p>
            <a:pPr lvl="1" fontAlgn="auto">
              <a:spcAft>
                <a:spcPts val="0"/>
              </a:spcAft>
              <a:buClr>
                <a:srgbClr val="0070C0"/>
              </a:buClr>
              <a:defRPr/>
            </a:pPr>
            <a:r>
              <a:rPr lang="en-US" altLang="en-US" sz="3000" dirty="0">
                <a:latin typeface="Intel Clear" panose="020B0604020203020204" pitchFamily="34" charset="0"/>
              </a:rPr>
              <a:t>3</a:t>
            </a:r>
            <a:r>
              <a:rPr lang="en-US" altLang="en-US" sz="3000" baseline="30000" dirty="0">
                <a:latin typeface="Intel Clear" panose="020B0604020203020204" pitchFamily="34" charset="0"/>
              </a:rPr>
              <a:t>rd</a:t>
            </a:r>
            <a:r>
              <a:rPr lang="en-US" altLang="en-US" sz="3000" dirty="0">
                <a:latin typeface="Intel Clear" panose="020B0604020203020204" pitchFamily="34" charset="0"/>
              </a:rPr>
              <a:t> Place = $40</a:t>
            </a:r>
            <a:br>
              <a:rPr lang="en-US" altLang="en-US" sz="3000" dirty="0">
                <a:latin typeface="Intel Clear" panose="020B0604020203020204" pitchFamily="34" charset="0"/>
              </a:rPr>
            </a:br>
            <a:endParaRPr lang="en-US" altLang="en-US" sz="3000" dirty="0">
              <a:latin typeface="Intel Clear" panose="020B0604020203020204" pitchFamily="34" charset="0"/>
            </a:endParaRPr>
          </a:p>
        </p:txBody>
      </p:sp>
    </p:spTree>
    <p:extLst>
      <p:ext uri="{BB962C8B-B14F-4D97-AF65-F5344CB8AC3E}">
        <p14:creationId xmlns:p14="http://schemas.microsoft.com/office/powerpoint/2010/main" val="332515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idx="1"/>
          </p:nvPr>
        </p:nvSpPr>
        <p:spPr>
          <a:xfrm>
            <a:off x="4469296" y="1752600"/>
            <a:ext cx="4648200" cy="2971800"/>
          </a:xfrm>
        </p:spPr>
        <p:txBody>
          <a:bodyPr>
            <a:normAutofit/>
          </a:bodyPr>
          <a:lstStyle/>
          <a:p>
            <a:pPr eaLnBrk="1" hangingPunct="1">
              <a:buClr>
                <a:srgbClr val="0070C0"/>
              </a:buClr>
              <a:defRPr/>
            </a:pPr>
            <a:endParaRPr lang="en-US" altLang="en-US" sz="3000" dirty="0">
              <a:latin typeface="Intel Clear" panose="020B0604020203020204" pitchFamily="34" charset="0"/>
            </a:endParaRPr>
          </a:p>
          <a:p>
            <a:pPr eaLnBrk="1" hangingPunct="1">
              <a:buClr>
                <a:srgbClr val="0070C0"/>
              </a:buClr>
              <a:defRPr/>
            </a:pPr>
            <a:r>
              <a:rPr lang="en-US" altLang="en-US" sz="3200" b="1" dirty="0">
                <a:latin typeface="Intel Clear" panose="020B0604020203020204" pitchFamily="34" charset="0"/>
              </a:rPr>
              <a:t>Junior Best in Show: </a:t>
            </a:r>
          </a:p>
          <a:p>
            <a:pPr lvl="1" eaLnBrk="1" hangingPunct="1">
              <a:buClr>
                <a:srgbClr val="0070C0"/>
              </a:buClr>
              <a:defRPr/>
            </a:pPr>
            <a:r>
              <a:rPr lang="en-US" altLang="en-US" sz="3000" dirty="0">
                <a:latin typeface="Intel Clear" panose="020B0604020203020204" pitchFamily="34" charset="0"/>
              </a:rPr>
              <a:t>First Place = $500 </a:t>
            </a:r>
          </a:p>
          <a:p>
            <a:pPr lvl="1" eaLnBrk="1" hangingPunct="1">
              <a:buClr>
                <a:srgbClr val="0070C0"/>
              </a:buClr>
              <a:defRPr/>
            </a:pPr>
            <a:r>
              <a:rPr lang="en-US" altLang="en-US" sz="3000" dirty="0">
                <a:latin typeface="Intel Clear" panose="020B0604020203020204" pitchFamily="34" charset="0"/>
              </a:rPr>
              <a:t>Second Place = $250</a:t>
            </a:r>
          </a:p>
          <a:p>
            <a:pPr lvl="1" eaLnBrk="1" hangingPunct="1">
              <a:buClr>
                <a:srgbClr val="0070C0"/>
              </a:buClr>
              <a:defRPr/>
            </a:pPr>
            <a:r>
              <a:rPr lang="en-US" altLang="en-US" sz="3000" dirty="0">
                <a:latin typeface="Intel Clear" panose="020B0604020203020204" pitchFamily="34" charset="0"/>
              </a:rPr>
              <a:t>Third Place = $125</a:t>
            </a:r>
          </a:p>
        </p:txBody>
      </p:sp>
      <p:sp>
        <p:nvSpPr>
          <p:cNvPr id="5" name="Rectangle 2"/>
          <p:cNvSpPr>
            <a:spLocks noGrp="1" noChangeArrowheads="1"/>
          </p:cNvSpPr>
          <p:nvPr>
            <p:ph type="title"/>
          </p:nvPr>
        </p:nvSpPr>
        <p:spPr>
          <a:xfrm>
            <a:off x="381000" y="990600"/>
            <a:ext cx="6705600" cy="762000"/>
          </a:xfrm>
        </p:spPr>
        <p:txBody>
          <a:bodyPr>
            <a:normAutofit/>
          </a:bodyPr>
          <a:lstStyle/>
          <a:p>
            <a:pPr eaLnBrk="1" hangingPunct="1">
              <a:buClr>
                <a:schemeClr val="tx1"/>
              </a:buClr>
              <a:defRPr/>
            </a:pPr>
            <a:r>
              <a:rPr lang="en-US" altLang="en-US" sz="4000" b="1" dirty="0">
                <a:latin typeface="Intel Clear" panose="020B0604020203020204" pitchFamily="34" charset="0"/>
              </a:rPr>
              <a:t>2018 DMRSEF Awards</a:t>
            </a:r>
          </a:p>
        </p:txBody>
      </p:sp>
      <p:sp>
        <p:nvSpPr>
          <p:cNvPr id="6" name="Rectangle 3"/>
          <p:cNvSpPr txBox="1">
            <a:spLocks noChangeArrowheads="1"/>
          </p:cNvSpPr>
          <p:nvPr/>
        </p:nvSpPr>
        <p:spPr>
          <a:xfrm>
            <a:off x="76200" y="2295939"/>
            <a:ext cx="4267200" cy="2733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buClr>
                <a:srgbClr val="0070C0"/>
              </a:buClr>
              <a:defRPr/>
            </a:pPr>
            <a:r>
              <a:rPr lang="en-US" altLang="en-US" sz="3200" b="1" dirty="0">
                <a:latin typeface="Intel Clear" panose="020B0604020203020204" pitchFamily="34" charset="0"/>
              </a:rPr>
              <a:t>Senior Best in Show: </a:t>
            </a:r>
          </a:p>
          <a:p>
            <a:pPr lvl="1" fontAlgn="auto">
              <a:spcAft>
                <a:spcPts val="0"/>
              </a:spcAft>
              <a:buClr>
                <a:srgbClr val="0070C0"/>
              </a:buClr>
              <a:defRPr/>
            </a:pPr>
            <a:r>
              <a:rPr lang="en-US" altLang="en-US" sz="3000" dirty="0">
                <a:latin typeface="Intel Clear" panose="020B0604020203020204" pitchFamily="34" charset="0"/>
              </a:rPr>
              <a:t>First Place = $750</a:t>
            </a:r>
          </a:p>
          <a:p>
            <a:pPr lvl="1" fontAlgn="auto">
              <a:spcAft>
                <a:spcPts val="0"/>
              </a:spcAft>
              <a:buClr>
                <a:srgbClr val="0070C0"/>
              </a:buClr>
              <a:defRPr/>
            </a:pPr>
            <a:r>
              <a:rPr lang="en-US" altLang="en-US" sz="3000" dirty="0">
                <a:latin typeface="Intel Clear" panose="020B0604020203020204" pitchFamily="34" charset="0"/>
              </a:rPr>
              <a:t>Second Place = $500</a:t>
            </a:r>
          </a:p>
          <a:p>
            <a:pPr lvl="1" fontAlgn="auto">
              <a:spcAft>
                <a:spcPts val="0"/>
              </a:spcAft>
              <a:buClr>
                <a:srgbClr val="0070C0"/>
              </a:buClr>
              <a:defRPr/>
            </a:pPr>
            <a:r>
              <a:rPr lang="en-US" altLang="en-US" sz="3000" dirty="0">
                <a:latin typeface="Intel Clear" panose="020B0604020203020204" pitchFamily="34" charset="0"/>
              </a:rPr>
              <a:t>Third Place = $250</a:t>
            </a:r>
            <a:br>
              <a:rPr lang="en-US" altLang="en-US" sz="3000" dirty="0">
                <a:latin typeface="Intel Clear" panose="020B0604020203020204" pitchFamily="34" charset="0"/>
              </a:rPr>
            </a:br>
            <a:endParaRPr lang="en-US" altLang="en-US" sz="3000" dirty="0">
              <a:latin typeface="Intel Clear" panose="020B0604020203020204" pitchFamily="34" charset="0"/>
            </a:endParaRPr>
          </a:p>
        </p:txBody>
      </p:sp>
      <p:sp>
        <p:nvSpPr>
          <p:cNvPr id="7" name="Rectangle 3"/>
          <p:cNvSpPr txBox="1">
            <a:spLocks noChangeArrowheads="1"/>
          </p:cNvSpPr>
          <p:nvPr/>
        </p:nvSpPr>
        <p:spPr>
          <a:xfrm>
            <a:off x="304800" y="4419600"/>
            <a:ext cx="8610600" cy="13848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buClr>
                <a:srgbClr val="0070C0"/>
              </a:buClr>
              <a:defRPr/>
            </a:pPr>
            <a:r>
              <a:rPr lang="en-US" altLang="en-US" sz="3200" b="1" dirty="0">
                <a:latin typeface="Intel Clear" panose="020B0604020203020204" pitchFamily="34" charset="0"/>
              </a:rPr>
              <a:t>Senior Division Best in Show winners (1</a:t>
            </a:r>
            <a:r>
              <a:rPr lang="en-US" altLang="en-US" sz="3200" b="1" baseline="30000" dirty="0">
                <a:latin typeface="Intel Clear" panose="020B0604020203020204" pitchFamily="34" charset="0"/>
              </a:rPr>
              <a:t>st</a:t>
            </a:r>
            <a:r>
              <a:rPr lang="en-US" altLang="en-US" sz="3200" b="1" dirty="0">
                <a:latin typeface="Intel Clear" panose="020B0604020203020204" pitchFamily="34" charset="0"/>
              </a:rPr>
              <a:t> – 3</a:t>
            </a:r>
            <a:r>
              <a:rPr lang="en-US" altLang="en-US" sz="3200" b="1" baseline="30000" dirty="0">
                <a:latin typeface="Intel Clear" panose="020B0604020203020204" pitchFamily="34" charset="0"/>
              </a:rPr>
              <a:t>rd</a:t>
            </a:r>
            <a:r>
              <a:rPr lang="en-US" altLang="en-US" sz="3200" b="1" dirty="0">
                <a:latin typeface="Intel Clear" panose="020B0604020203020204" pitchFamily="34" charset="0"/>
              </a:rPr>
              <a:t>) </a:t>
            </a:r>
            <a:r>
              <a:rPr lang="en-US" altLang="en-US" sz="3200" dirty="0">
                <a:latin typeface="Intel Clear" panose="020B0604020203020204" pitchFamily="34" charset="0"/>
              </a:rPr>
              <a:t>receive all expense paid trip to compete at ISEF.</a:t>
            </a:r>
          </a:p>
          <a:p>
            <a:pPr fontAlgn="auto">
              <a:spcAft>
                <a:spcPts val="0"/>
              </a:spcAft>
              <a:buClr>
                <a:srgbClr val="0070C0"/>
              </a:buClr>
              <a:defRPr/>
            </a:pPr>
            <a:r>
              <a:rPr lang="en-US" altLang="en-US" sz="3200" b="1" dirty="0">
                <a:latin typeface="Intel Clear" panose="020B0604020203020204" pitchFamily="34" charset="0"/>
              </a:rPr>
              <a:t>Special awards:</a:t>
            </a:r>
            <a:r>
              <a:rPr lang="en-US" altLang="en-US" sz="3200" dirty="0">
                <a:latin typeface="Intel Clear" panose="020B0604020203020204" pitchFamily="34" charset="0"/>
              </a:rPr>
              <a:t> provided by sponsors of the fair.</a:t>
            </a:r>
          </a:p>
        </p:txBody>
      </p:sp>
    </p:spTree>
    <p:extLst>
      <p:ext uri="{BB962C8B-B14F-4D97-AF65-F5344CB8AC3E}">
        <p14:creationId xmlns:p14="http://schemas.microsoft.com/office/powerpoint/2010/main" val="1621270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Organizing a School Science Fair</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a:xfrm>
            <a:off x="533400" y="2336873"/>
            <a:ext cx="8153400" cy="482527"/>
          </a:xfrm>
        </p:spPr>
        <p:txBody>
          <a:bodyPr>
            <a:normAutofit/>
          </a:bodyPr>
          <a:lstStyle/>
          <a:p>
            <a:r>
              <a:rPr lang="en-US" dirty="0"/>
              <a:t>STEP 7: Fair Day Schedule</a:t>
            </a:r>
          </a:p>
          <a:p>
            <a:endParaRPr lang="en-US" dirty="0"/>
          </a:p>
        </p:txBody>
      </p:sp>
      <p:sp>
        <p:nvSpPr>
          <p:cNvPr id="4" name="Rectangle 3">
            <a:extLst>
              <a:ext uri="{FF2B5EF4-FFF2-40B4-BE49-F238E27FC236}">
                <a16:creationId xmlns:a16="http://schemas.microsoft.com/office/drawing/2014/main" id="{202F7F55-3777-AF4B-A454-A00A9819B779}"/>
              </a:ext>
            </a:extLst>
          </p:cNvPr>
          <p:cNvSpPr/>
          <p:nvPr/>
        </p:nvSpPr>
        <p:spPr>
          <a:xfrm>
            <a:off x="0" y="5449614"/>
            <a:ext cx="7467600" cy="1027386"/>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ectangle 3">
            <a:extLst>
              <a:ext uri="{FF2B5EF4-FFF2-40B4-BE49-F238E27FC236}">
                <a16:creationId xmlns:a16="http://schemas.microsoft.com/office/drawing/2014/main" id="{364A7954-73A0-8E4C-AD45-C13D11D79A73}"/>
              </a:ext>
            </a:extLst>
          </p:cNvPr>
          <p:cNvSpPr txBox="1">
            <a:spLocks noChangeArrowheads="1"/>
          </p:cNvSpPr>
          <p:nvPr/>
        </p:nvSpPr>
        <p:spPr>
          <a:xfrm>
            <a:off x="1143000" y="2819400"/>
            <a:ext cx="7162800" cy="38100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buClr>
                <a:srgbClr val="0070C0"/>
              </a:buClr>
              <a:defRPr/>
            </a:pPr>
            <a:r>
              <a:rPr lang="en-US" altLang="en-US" sz="1800" b="1" dirty="0">
                <a:latin typeface="Intel Clear" panose="020B0604020203020204" pitchFamily="34" charset="0"/>
              </a:rPr>
              <a:t>Friday, February 15, 2019: 		Day of the Fair</a:t>
            </a:r>
          </a:p>
          <a:p>
            <a:pPr marL="0" indent="0" fontAlgn="auto">
              <a:spcAft>
                <a:spcPts val="0"/>
              </a:spcAft>
              <a:buClr>
                <a:srgbClr val="0070C0"/>
              </a:buClr>
              <a:buFont typeface="Arial" panose="020B0604020202020204" pitchFamily="34" charset="0"/>
              <a:buNone/>
              <a:defRPr/>
            </a:pPr>
            <a:r>
              <a:rPr lang="en-US" altLang="en-US" sz="1800" dirty="0">
                <a:latin typeface="Intel Clear" panose="020B0604020203020204" pitchFamily="34" charset="0"/>
              </a:rPr>
              <a:t>Registration		 	8:30-9:30 a.m.</a:t>
            </a:r>
          </a:p>
          <a:p>
            <a:pPr marL="0" indent="0" fontAlgn="auto">
              <a:spcAft>
                <a:spcPts val="0"/>
              </a:spcAft>
              <a:buClr>
                <a:srgbClr val="0070C0"/>
              </a:buClr>
              <a:buFont typeface="Arial" panose="020B0604020202020204" pitchFamily="34" charset="0"/>
              <a:buNone/>
              <a:defRPr/>
            </a:pPr>
            <a:r>
              <a:rPr lang="en-US" altLang="en-US" sz="1800" dirty="0">
                <a:latin typeface="Intel Clear" panose="020B0604020203020204" pitchFamily="34" charset="0"/>
              </a:rPr>
              <a:t>Display &amp; Safety/Photos 		9:30-11:30 a.m.</a:t>
            </a:r>
          </a:p>
          <a:p>
            <a:pPr marL="0" indent="0" fontAlgn="auto">
              <a:spcAft>
                <a:spcPts val="0"/>
              </a:spcAft>
              <a:buClr>
                <a:srgbClr val="0070C0"/>
              </a:buClr>
              <a:buFont typeface="Arial" panose="020B0604020202020204" pitchFamily="34" charset="0"/>
              <a:buNone/>
              <a:defRPr/>
            </a:pPr>
            <a:r>
              <a:rPr lang="en-US" altLang="en-US" sz="1800" dirty="0">
                <a:latin typeface="Intel Clear" panose="020B0604020203020204" pitchFamily="34" charset="0"/>
              </a:rPr>
              <a:t>Tours/Activities/Lunch		11:30 a.m.-1:00 p.m.</a:t>
            </a:r>
          </a:p>
          <a:p>
            <a:pPr marL="0" indent="0" fontAlgn="auto">
              <a:spcAft>
                <a:spcPts val="0"/>
              </a:spcAft>
              <a:buClr>
                <a:srgbClr val="0070C0"/>
              </a:buClr>
              <a:buFont typeface="Arial" panose="020B0604020202020204" pitchFamily="34" charset="0"/>
              <a:buNone/>
              <a:defRPr/>
            </a:pPr>
            <a:r>
              <a:rPr lang="en-US" altLang="en-US" sz="1800" dirty="0">
                <a:latin typeface="Intel Clear" panose="020B0604020203020204" pitchFamily="34" charset="0"/>
              </a:rPr>
              <a:t>Judges Preview without students	Noon-1:00 p.m.</a:t>
            </a:r>
          </a:p>
          <a:p>
            <a:pPr marL="0" indent="0" fontAlgn="auto">
              <a:spcAft>
                <a:spcPts val="0"/>
              </a:spcAft>
              <a:buClr>
                <a:srgbClr val="0070C0"/>
              </a:buClr>
              <a:buFont typeface="Arial" panose="020B0604020202020204" pitchFamily="34" charset="0"/>
              <a:buNone/>
              <a:defRPr/>
            </a:pPr>
            <a:r>
              <a:rPr lang="en-US" altLang="en-US" sz="1800" dirty="0">
                <a:latin typeface="Intel Clear" panose="020B0604020203020204" pitchFamily="34" charset="0"/>
              </a:rPr>
              <a:t>Interviews with Judges		1:00-5:00 p.m.</a:t>
            </a:r>
          </a:p>
          <a:p>
            <a:pPr marL="0" indent="0" fontAlgn="auto">
              <a:spcAft>
                <a:spcPts val="0"/>
              </a:spcAft>
              <a:buClr>
                <a:srgbClr val="0070C0"/>
              </a:buClr>
              <a:buFont typeface="Arial" panose="020B0604020202020204" pitchFamily="34" charset="0"/>
              <a:buNone/>
              <a:defRPr/>
            </a:pPr>
            <a:r>
              <a:rPr lang="en-US" altLang="en-US" sz="1800" dirty="0">
                <a:latin typeface="Intel Clear" panose="020B0604020203020204" pitchFamily="34" charset="0"/>
              </a:rPr>
              <a:t>Students dismissed with projects	5:00 p.m.</a:t>
            </a:r>
            <a:br>
              <a:rPr lang="en-US" altLang="en-US" sz="1800" dirty="0">
                <a:latin typeface="Intel Clear" panose="020B0604020203020204" pitchFamily="34" charset="0"/>
              </a:rPr>
            </a:br>
            <a:br>
              <a:rPr lang="en-US" altLang="en-US" sz="1800" dirty="0">
                <a:latin typeface="Intel Clear" panose="020B0604020203020204" pitchFamily="34" charset="0"/>
              </a:rPr>
            </a:br>
            <a:endParaRPr lang="en-US" altLang="en-US" sz="1800" dirty="0">
              <a:latin typeface="Intel Clear" panose="020B0604020203020204" pitchFamily="34" charset="0"/>
            </a:endParaRPr>
          </a:p>
          <a:p>
            <a:pPr fontAlgn="auto">
              <a:spcAft>
                <a:spcPts val="0"/>
              </a:spcAft>
              <a:buClr>
                <a:srgbClr val="0070C0"/>
              </a:buClr>
              <a:defRPr/>
            </a:pPr>
            <a:r>
              <a:rPr lang="en-US" altLang="en-US" sz="1800" b="1" dirty="0">
                <a:latin typeface="Intel Clear" panose="020B0604020203020204" pitchFamily="34" charset="0"/>
              </a:rPr>
              <a:t>Sunday, February 17, 2019: Awards</a:t>
            </a:r>
          </a:p>
          <a:p>
            <a:pPr marL="0" indent="0" fontAlgn="auto">
              <a:spcAft>
                <a:spcPts val="0"/>
              </a:spcAft>
              <a:buClr>
                <a:srgbClr val="0070C0"/>
              </a:buClr>
              <a:buFont typeface="Arial" panose="020B0604020202020204" pitchFamily="34" charset="0"/>
              <a:buNone/>
            </a:pPr>
            <a:r>
              <a:rPr lang="en-US" sz="1800" dirty="0">
                <a:latin typeface="Intel Clear" charset="0"/>
              </a:rPr>
              <a:t>Ceremony 			6:30-8:30PM</a:t>
            </a:r>
          </a:p>
          <a:p>
            <a:pPr marL="0" indent="0" fontAlgn="auto">
              <a:spcAft>
                <a:spcPts val="0"/>
              </a:spcAft>
              <a:buClr>
                <a:srgbClr val="0070C0"/>
              </a:buClr>
              <a:buFont typeface="Arial" panose="020B0604020202020204" pitchFamily="34" charset="0"/>
              <a:buNone/>
              <a:defRPr/>
            </a:pPr>
            <a:endParaRPr lang="en-US" altLang="en-US" sz="1800" dirty="0">
              <a:latin typeface="Intel Clear" panose="020B0604020203020204" pitchFamily="34" charset="0"/>
            </a:endParaRPr>
          </a:p>
        </p:txBody>
      </p:sp>
    </p:spTree>
    <p:extLst>
      <p:ext uri="{BB962C8B-B14F-4D97-AF65-F5344CB8AC3E}">
        <p14:creationId xmlns:p14="http://schemas.microsoft.com/office/powerpoint/2010/main" val="22560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STEM Careers</a:t>
            </a:r>
          </a:p>
        </p:txBody>
      </p:sp>
      <p:pic>
        <p:nvPicPr>
          <p:cNvPr id="9" name="construction1.jpg">
            <a:extLst>
              <a:ext uri="{FF2B5EF4-FFF2-40B4-BE49-F238E27FC236}">
                <a16:creationId xmlns:a16="http://schemas.microsoft.com/office/drawing/2014/main" id="{D1A3A9E7-000C-DC40-A655-85D8E00B1D50}"/>
              </a:ext>
            </a:extLst>
          </p:cNvPr>
          <p:cNvPicPr/>
          <p:nvPr/>
        </p:nvPicPr>
        <p:blipFill>
          <a:blip r:embed="rId2">
            <a:extLst/>
          </a:blip>
          <a:stretch>
            <a:fillRect/>
          </a:stretch>
        </p:blipFill>
        <p:spPr>
          <a:xfrm>
            <a:off x="122286" y="3651346"/>
            <a:ext cx="2282103" cy="1489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science2.jpg">
            <a:extLst>
              <a:ext uri="{FF2B5EF4-FFF2-40B4-BE49-F238E27FC236}">
                <a16:creationId xmlns:a16="http://schemas.microsoft.com/office/drawing/2014/main" id="{FADD5340-EE40-6E45-924F-B634EA027D10}"/>
              </a:ext>
            </a:extLst>
          </p:cNvPr>
          <p:cNvPicPr/>
          <p:nvPr/>
        </p:nvPicPr>
        <p:blipFill>
          <a:blip r:embed="rId3">
            <a:extLst/>
          </a:blip>
          <a:stretch>
            <a:fillRect/>
          </a:stretch>
        </p:blipFill>
        <p:spPr>
          <a:xfrm>
            <a:off x="122286" y="2048187"/>
            <a:ext cx="2286000" cy="149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Shape 170">
            <a:extLst>
              <a:ext uri="{FF2B5EF4-FFF2-40B4-BE49-F238E27FC236}">
                <a16:creationId xmlns:a16="http://schemas.microsoft.com/office/drawing/2014/main" id="{000F5FE3-AF6E-9D4B-9802-AE8813EED81F}"/>
              </a:ext>
            </a:extLst>
          </p:cNvPr>
          <p:cNvSpPr/>
          <p:nvPr/>
        </p:nvSpPr>
        <p:spPr>
          <a:xfrm>
            <a:off x="5411092" y="8089900"/>
            <a:ext cx="6283525" cy="63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200">
                <a:solidFill>
                  <a:srgbClr val="546056"/>
                </a:solidFill>
                <a:latin typeface="+mj-lt"/>
                <a:ea typeface="+mj-ea"/>
                <a:cs typeface="+mj-cs"/>
                <a:sym typeface="Palatino"/>
              </a:defRPr>
            </a:lvl1pPr>
          </a:lstStyle>
          <a:p>
            <a:pPr lvl="0">
              <a:defRPr sz="1800">
                <a:solidFill>
                  <a:srgbClr val="000000"/>
                </a:solidFill>
              </a:defRPr>
            </a:pPr>
            <a:r>
              <a:rPr sz="3200">
                <a:solidFill>
                  <a:srgbClr val="546056"/>
                </a:solidFill>
              </a:rPr>
              <a:t>Learn to study...and study to learn</a:t>
            </a:r>
          </a:p>
        </p:txBody>
      </p:sp>
      <p:sp>
        <p:nvSpPr>
          <p:cNvPr id="14" name="Shape 172">
            <a:extLst>
              <a:ext uri="{FF2B5EF4-FFF2-40B4-BE49-F238E27FC236}">
                <a16:creationId xmlns:a16="http://schemas.microsoft.com/office/drawing/2014/main" id="{92D4087B-A8B3-4B4C-8F95-3ECAD1328FBF}"/>
              </a:ext>
            </a:extLst>
          </p:cNvPr>
          <p:cNvSpPr/>
          <p:nvPr/>
        </p:nvSpPr>
        <p:spPr>
          <a:xfrm>
            <a:off x="2765243" y="5767902"/>
            <a:ext cx="6359707" cy="9335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defTabSz="584200">
              <a:defRPr sz="3200">
                <a:solidFill>
                  <a:srgbClr val="546056"/>
                </a:solidFill>
                <a:latin typeface="+mj-lt"/>
                <a:ea typeface="+mj-ea"/>
                <a:cs typeface="+mj-cs"/>
                <a:sym typeface="Palatino"/>
              </a:defRPr>
            </a:lvl1pPr>
          </a:lstStyle>
          <a:p>
            <a:pPr marL="285750" lvl="0" indent="-285750" algn="l">
              <a:buFont typeface="Arial" panose="020B0604020202020204" pitchFamily="34" charset="0"/>
              <a:buChar char="•"/>
              <a:defRPr sz="1800">
                <a:solidFill>
                  <a:srgbClr val="000000"/>
                </a:solidFill>
              </a:defRPr>
            </a:pPr>
            <a:r>
              <a:rPr sz="1800" dirty="0">
                <a:solidFill>
                  <a:schemeClr val="tx1"/>
                </a:solidFill>
              </a:rPr>
              <a:t>Academic achievement is IMPORTANT for this career path</a:t>
            </a:r>
            <a:endParaRPr lang="en-US" sz="1800" dirty="0">
              <a:solidFill>
                <a:schemeClr val="tx1"/>
              </a:solidFill>
            </a:endParaRPr>
          </a:p>
          <a:p>
            <a:pPr marL="285750" lvl="0" indent="-285750" algn="l">
              <a:buFont typeface="Arial" panose="020B0604020202020204" pitchFamily="34" charset="0"/>
              <a:buChar char="•"/>
              <a:defRPr sz="1800">
                <a:solidFill>
                  <a:srgbClr val="000000"/>
                </a:solidFill>
              </a:defRPr>
            </a:pPr>
            <a:r>
              <a:rPr lang="en-US" sz="1800" dirty="0">
                <a:solidFill>
                  <a:schemeClr val="tx1"/>
                </a:solidFill>
              </a:rPr>
              <a:t>Shadow different science careers</a:t>
            </a:r>
          </a:p>
          <a:p>
            <a:pPr marL="285750" lvl="0" indent="-285750" algn="l">
              <a:buFont typeface="Arial" panose="020B0604020202020204" pitchFamily="34" charset="0"/>
              <a:buChar char="•"/>
              <a:defRPr sz="1800">
                <a:solidFill>
                  <a:srgbClr val="000000"/>
                </a:solidFill>
              </a:defRPr>
            </a:pPr>
            <a:r>
              <a:rPr lang="en-US" sz="1800" dirty="0">
                <a:solidFill>
                  <a:schemeClr val="tx1"/>
                </a:solidFill>
              </a:rPr>
              <a:t>Compete in science fairs</a:t>
            </a:r>
            <a:endParaRPr sz="1800" dirty="0">
              <a:solidFill>
                <a:schemeClr val="tx1"/>
              </a:solidFill>
            </a:endParaRPr>
          </a:p>
        </p:txBody>
      </p:sp>
      <p:pic>
        <p:nvPicPr>
          <p:cNvPr id="19" name="Picture 18">
            <a:extLst>
              <a:ext uri="{FF2B5EF4-FFF2-40B4-BE49-F238E27FC236}">
                <a16:creationId xmlns:a16="http://schemas.microsoft.com/office/drawing/2014/main" id="{1B83B2AC-847F-D742-92BA-117D5DC80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476045"/>
            <a:ext cx="5562600" cy="4266435"/>
          </a:xfrm>
          <a:prstGeom prst="rect">
            <a:avLst/>
          </a:prstGeom>
        </p:spPr>
      </p:pic>
      <p:pic>
        <p:nvPicPr>
          <p:cNvPr id="21" name="Picture 20">
            <a:extLst>
              <a:ext uri="{FF2B5EF4-FFF2-40B4-BE49-F238E27FC236}">
                <a16:creationId xmlns:a16="http://schemas.microsoft.com/office/drawing/2014/main" id="{D9813846-4A5D-6D42-97AE-59D8B693229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22286" y="5253422"/>
            <a:ext cx="2286000" cy="149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B4DA4D8B-858A-904D-A8D2-A7CE7BA8FE8C}"/>
              </a:ext>
            </a:extLst>
          </p:cNvPr>
          <p:cNvSpPr txBox="1"/>
          <p:nvPr/>
        </p:nvSpPr>
        <p:spPr>
          <a:xfrm>
            <a:off x="6735716" y="5410200"/>
            <a:ext cx="1931106" cy="276999"/>
          </a:xfrm>
          <a:prstGeom prst="rect">
            <a:avLst/>
          </a:prstGeom>
          <a:noFill/>
        </p:spPr>
        <p:txBody>
          <a:bodyPr wrap="none" rtlCol="0">
            <a:spAutoFit/>
          </a:bodyPr>
          <a:lstStyle/>
          <a:p>
            <a:r>
              <a:rPr lang="en-US" sz="1200" dirty="0"/>
              <a:t>https://</a:t>
            </a:r>
            <a:r>
              <a:rPr lang="en-US" sz="1200" dirty="0" err="1"/>
              <a:t>www.ed.gov</a:t>
            </a:r>
            <a:r>
              <a:rPr lang="en-US" sz="1200" dirty="0"/>
              <a:t>/stem</a:t>
            </a:r>
          </a:p>
        </p:txBody>
      </p:sp>
    </p:spTree>
    <p:extLst>
      <p:ext uri="{BB962C8B-B14F-4D97-AF65-F5344CB8AC3E}">
        <p14:creationId xmlns:p14="http://schemas.microsoft.com/office/powerpoint/2010/main" val="26655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Organizing a School Science Fair</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a:xfrm>
            <a:off x="495300" y="3233135"/>
            <a:ext cx="8153400" cy="3581400"/>
          </a:xfrm>
        </p:spPr>
        <p:txBody>
          <a:bodyPr numCol="2">
            <a:noAutofit/>
          </a:bodyPr>
          <a:lstStyle/>
          <a:p>
            <a:pPr marL="457200" lvl="1" indent="0">
              <a:buNone/>
            </a:pPr>
            <a:r>
              <a:rPr lang="en-US" sz="1800" dirty="0"/>
              <a:t> </a:t>
            </a:r>
          </a:p>
          <a:p>
            <a:r>
              <a:rPr lang="en-US" sz="1800" dirty="0"/>
              <a:t>Fair Set-up/Tear-down</a:t>
            </a:r>
          </a:p>
          <a:p>
            <a:r>
              <a:rPr lang="en-US" sz="1800" dirty="0"/>
              <a:t>Display and Safety Judges</a:t>
            </a:r>
          </a:p>
          <a:p>
            <a:r>
              <a:rPr lang="en-US" sz="1800" dirty="0"/>
              <a:t>First Aid Station</a:t>
            </a:r>
          </a:p>
          <a:p>
            <a:r>
              <a:rPr lang="en-US" sz="1800" dirty="0"/>
              <a:t>Judges – category &amp; special awards</a:t>
            </a:r>
          </a:p>
          <a:p>
            <a:r>
              <a:rPr lang="en-US" sz="1800" dirty="0"/>
              <a:t>Judging Support</a:t>
            </a:r>
          </a:p>
          <a:p>
            <a:r>
              <a:rPr lang="en-US" sz="1800" dirty="0"/>
              <a:t>Photographer</a:t>
            </a:r>
          </a:p>
          <a:p>
            <a:r>
              <a:rPr lang="en-US" sz="1800" dirty="0"/>
              <a:t>Photographer's Note Taker</a:t>
            </a:r>
            <a:br>
              <a:rPr lang="en-US" sz="1800" dirty="0"/>
            </a:br>
            <a:br>
              <a:rPr lang="en-US" sz="1800" dirty="0"/>
            </a:br>
            <a:br>
              <a:rPr lang="en-US" sz="1800" dirty="0"/>
            </a:br>
            <a:br>
              <a:rPr lang="en-US" sz="1800" dirty="0"/>
            </a:br>
            <a:endParaRPr lang="en-US" sz="1800" dirty="0"/>
          </a:p>
          <a:p>
            <a:r>
              <a:rPr lang="en-US" sz="1800" dirty="0"/>
              <a:t>Professional Development Assistant</a:t>
            </a:r>
          </a:p>
          <a:p>
            <a:r>
              <a:rPr lang="en-US" sz="1800" dirty="0"/>
              <a:t>Scientific Review Committee Assistant</a:t>
            </a:r>
          </a:p>
          <a:p>
            <a:r>
              <a:rPr lang="en-US" sz="1800" dirty="0"/>
              <a:t>Student Advocates</a:t>
            </a:r>
          </a:p>
          <a:p>
            <a:r>
              <a:rPr lang="en-US" sz="1800" dirty="0"/>
              <a:t>Surveyors</a:t>
            </a:r>
          </a:p>
          <a:p>
            <a:r>
              <a:rPr lang="en-US" sz="1800" dirty="0"/>
              <a:t>Translators</a:t>
            </a:r>
          </a:p>
          <a:p>
            <a:r>
              <a:rPr lang="en-US" sz="1800" dirty="0" err="1"/>
              <a:t>Wayfinders</a:t>
            </a:r>
            <a:r>
              <a:rPr lang="en-US" sz="1800" dirty="0"/>
              <a:t> and much more...</a:t>
            </a:r>
          </a:p>
          <a:p>
            <a:endParaRPr lang="en-US" sz="1800" dirty="0"/>
          </a:p>
          <a:p>
            <a:endParaRPr lang="en-US" sz="1800" dirty="0"/>
          </a:p>
        </p:txBody>
      </p:sp>
      <p:sp>
        <p:nvSpPr>
          <p:cNvPr id="4" name="Content Placeholder 2">
            <a:extLst>
              <a:ext uri="{FF2B5EF4-FFF2-40B4-BE49-F238E27FC236}">
                <a16:creationId xmlns:a16="http://schemas.microsoft.com/office/drawing/2014/main" id="{6D9E8967-38F1-5441-B185-1ADE03CBF6BB}"/>
              </a:ext>
            </a:extLst>
          </p:cNvPr>
          <p:cNvSpPr txBox="1">
            <a:spLocks/>
          </p:cNvSpPr>
          <p:nvPr/>
        </p:nvSpPr>
        <p:spPr>
          <a:xfrm>
            <a:off x="533400" y="2336873"/>
            <a:ext cx="8153400" cy="1244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r>
              <a:rPr lang="en-US" dirty="0"/>
              <a:t>STEP 8: Call for Judges/Volunteers</a:t>
            </a:r>
          </a:p>
          <a:p>
            <a:pPr marL="457200" lvl="1" indent="0" fontAlgn="auto">
              <a:spcAft>
                <a:spcPts val="0"/>
              </a:spcAft>
              <a:buNone/>
            </a:pPr>
            <a:r>
              <a:rPr lang="en-US" dirty="0"/>
              <a:t> </a:t>
            </a:r>
            <a:br>
              <a:rPr lang="en-US" dirty="0"/>
            </a:br>
            <a:r>
              <a:rPr lang="en-US" b="1" dirty="0"/>
              <a:t>Positions include:</a:t>
            </a:r>
            <a:endParaRPr lang="en-US" dirty="0"/>
          </a:p>
          <a:p>
            <a:pPr marL="457200" lvl="1" indent="0" fontAlgn="auto">
              <a:spcAft>
                <a:spcPts val="0"/>
              </a:spcAft>
              <a:buFont typeface="Arial" panose="020B0604020202020204" pitchFamily="34" charset="0"/>
              <a:buNone/>
            </a:pPr>
            <a:endParaRPr lang="en-US" dirty="0"/>
          </a:p>
          <a:p>
            <a:pPr fontAlgn="auto">
              <a:spcAft>
                <a:spcPts val="0"/>
              </a:spcAft>
            </a:pPr>
            <a:endParaRPr lang="en-US" dirty="0"/>
          </a:p>
        </p:txBody>
      </p:sp>
    </p:spTree>
    <p:extLst>
      <p:ext uri="{BB962C8B-B14F-4D97-AF65-F5344CB8AC3E}">
        <p14:creationId xmlns:p14="http://schemas.microsoft.com/office/powerpoint/2010/main" val="52492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Organizing a School Science Fair</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p:txBody>
          <a:bodyPr>
            <a:normAutofit/>
          </a:bodyPr>
          <a:lstStyle/>
          <a:p>
            <a:r>
              <a:rPr lang="en-US" dirty="0"/>
              <a:t>STEP 9: Make your planning calendar</a:t>
            </a:r>
          </a:p>
          <a:p>
            <a:pPr marL="457200" lvl="1" indent="0">
              <a:buNone/>
            </a:pPr>
            <a:r>
              <a:rPr lang="en-US" dirty="0"/>
              <a:t> </a:t>
            </a:r>
          </a:p>
          <a:p>
            <a:pPr lvl="1"/>
            <a:r>
              <a:rPr lang="en-US" dirty="0"/>
              <a:t>Three months to Fair</a:t>
            </a:r>
          </a:p>
          <a:p>
            <a:pPr lvl="1"/>
            <a:r>
              <a:rPr lang="en-US" dirty="0"/>
              <a:t>Two months from Fair</a:t>
            </a:r>
          </a:p>
          <a:p>
            <a:pPr lvl="1"/>
            <a:r>
              <a:rPr lang="en-US" dirty="0"/>
              <a:t>One month prior of Fair</a:t>
            </a:r>
          </a:p>
          <a:p>
            <a:pPr lvl="1"/>
            <a:r>
              <a:rPr lang="en-US" dirty="0"/>
              <a:t>2-weeks before </a:t>
            </a:r>
          </a:p>
          <a:p>
            <a:pPr lvl="1"/>
            <a:r>
              <a:rPr lang="en-US" dirty="0"/>
              <a:t>1-week before</a:t>
            </a:r>
          </a:p>
          <a:p>
            <a:pPr lvl="1"/>
            <a:r>
              <a:rPr lang="en-US" dirty="0"/>
              <a:t>Science Fair Eve</a:t>
            </a:r>
          </a:p>
          <a:p>
            <a:pPr lvl="1"/>
            <a:r>
              <a:rPr lang="en-US" dirty="0"/>
              <a:t>Day of Fair</a:t>
            </a:r>
          </a:p>
          <a:p>
            <a:pPr lvl="1"/>
            <a:r>
              <a:rPr lang="en-US" dirty="0"/>
              <a:t>Awards Ceremony</a:t>
            </a:r>
          </a:p>
          <a:p>
            <a:endParaRPr lang="en-US" dirty="0"/>
          </a:p>
        </p:txBody>
      </p:sp>
    </p:spTree>
    <p:extLst>
      <p:ext uri="{BB962C8B-B14F-4D97-AF65-F5344CB8AC3E}">
        <p14:creationId xmlns:p14="http://schemas.microsoft.com/office/powerpoint/2010/main" val="3812988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uide to a Successful Science Fair">
            <a:hlinkClick r:id="" action="ppaction://media"/>
            <a:extLst>
              <a:ext uri="{FF2B5EF4-FFF2-40B4-BE49-F238E27FC236}">
                <a16:creationId xmlns:a16="http://schemas.microsoft.com/office/drawing/2014/main" id="{E7ED3392-3757-5341-BA92-905DDDA98F66}"/>
              </a:ext>
            </a:extLst>
          </p:cNvPr>
          <p:cNvPicPr>
            <a:picLocks noGrp="1" noRot="1" noChangeAspect="1"/>
          </p:cNvPicPr>
          <p:nvPr>
            <p:ph idx="1"/>
            <a:videoFile r:link="rId1"/>
          </p:nvPr>
        </p:nvPicPr>
        <p:blipFill>
          <a:blip r:embed="rId4"/>
          <a:stretch>
            <a:fillRect/>
          </a:stretch>
        </p:blipFill>
        <p:spPr>
          <a:xfrm>
            <a:off x="304800" y="1928019"/>
            <a:ext cx="8500533" cy="4781550"/>
          </a:xfrm>
          <a:prstGeom prst="rect">
            <a:avLst/>
          </a:prstGeom>
        </p:spPr>
      </p:pic>
      <p:sp>
        <p:nvSpPr>
          <p:cNvPr id="12" name="Rectangle 2">
            <a:extLst>
              <a:ext uri="{FF2B5EF4-FFF2-40B4-BE49-F238E27FC236}">
                <a16:creationId xmlns:a16="http://schemas.microsoft.com/office/drawing/2014/main" id="{C38537B2-A85D-3747-A7B9-8283129540C3}"/>
              </a:ext>
            </a:extLst>
          </p:cNvPr>
          <p:cNvSpPr txBox="1">
            <a:spLocks noChangeArrowheads="1"/>
          </p:cNvSpPr>
          <p:nvPr/>
        </p:nvSpPr>
        <p:spPr>
          <a:xfrm>
            <a:off x="381000" y="990600"/>
            <a:ext cx="59436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fontAlgn="auto">
              <a:spcAft>
                <a:spcPts val="0"/>
              </a:spcAft>
              <a:buClr>
                <a:schemeClr val="tx1"/>
              </a:buClr>
              <a:defRPr/>
            </a:pPr>
            <a:r>
              <a:rPr lang="en-US" altLang="en-US" sz="4000" b="1" dirty="0">
                <a:latin typeface="Intel Clear" panose="020B0604020203020204" pitchFamily="34" charset="0"/>
              </a:rPr>
              <a:t>Resources – Projects</a:t>
            </a:r>
          </a:p>
        </p:txBody>
      </p:sp>
    </p:spTree>
    <p:extLst>
      <p:ext uri="{BB962C8B-B14F-4D97-AF65-F5344CB8AC3E}">
        <p14:creationId xmlns:p14="http://schemas.microsoft.com/office/powerpoint/2010/main" val="12023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990600"/>
            <a:ext cx="6858000" cy="762000"/>
          </a:xfrm>
        </p:spPr>
        <p:txBody>
          <a:bodyPr>
            <a:noAutofit/>
          </a:bodyPr>
          <a:lstStyle/>
          <a:p>
            <a:pPr eaLnBrk="1" hangingPunct="1">
              <a:buClr>
                <a:schemeClr val="tx1"/>
              </a:buClr>
              <a:defRPr/>
            </a:pPr>
            <a:r>
              <a:rPr lang="en-US" altLang="en-US" sz="4000" b="1" dirty="0">
                <a:latin typeface="Intel Clear" panose="020B0604020203020204" pitchFamily="34" charset="0"/>
              </a:rPr>
              <a:t>Resources – General</a:t>
            </a:r>
          </a:p>
        </p:txBody>
      </p:sp>
      <p:sp>
        <p:nvSpPr>
          <p:cNvPr id="3" name="Rectangle 3"/>
          <p:cNvSpPr>
            <a:spLocks noGrp="1" noChangeArrowheads="1"/>
          </p:cNvSpPr>
          <p:nvPr>
            <p:ph idx="1"/>
          </p:nvPr>
        </p:nvSpPr>
        <p:spPr>
          <a:xfrm>
            <a:off x="0" y="2286000"/>
            <a:ext cx="9144000" cy="4953000"/>
          </a:xfrm>
        </p:spPr>
        <p:txBody>
          <a:bodyPr anchor="ctr">
            <a:normAutofit lnSpcReduction="10000"/>
          </a:bodyPr>
          <a:lstStyle/>
          <a:p>
            <a:pPr>
              <a:buClr>
                <a:srgbClr val="0070C0"/>
              </a:buClr>
              <a:defRPr/>
            </a:pPr>
            <a:r>
              <a:rPr lang="en-US" altLang="en-US" sz="1800" dirty="0">
                <a:latin typeface="Intel Clear" panose="020B0604020203020204" pitchFamily="34" charset="0"/>
                <a:hlinkClick r:id="rId3">
                  <a:extLst>
                    <a:ext uri="{A12FA001-AC4F-418D-AE19-62706E023703}">
                      <ahyp:hlinkClr xmlns:ahyp="http://schemas.microsoft.com/office/drawing/2018/hyperlinkcolor" val="tx"/>
                    </a:ext>
                  </a:extLst>
                </a:hlinkClick>
              </a:rPr>
              <a:t>http://stemed.unm.edu/sites/all/docs/SB-SciFairTeacher_GUIDE.pdf</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4">
                  <a:extLst>
                    <a:ext uri="{A12FA001-AC4F-418D-AE19-62706E023703}">
                      <ahyp:hlinkClr xmlns:ahyp="http://schemas.microsoft.com/office/drawing/2018/hyperlinkcolor" val="tx"/>
                    </a:ext>
                  </a:extLst>
                </a:hlinkClick>
              </a:rPr>
              <a:t>https://web.uvic.ca/~virsf/SMARTS_Guide-E.pdf</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5">
                  <a:extLst>
                    <a:ext uri="{A12FA001-AC4F-418D-AE19-62706E023703}">
                      <ahyp:hlinkClr xmlns:ahyp="http://schemas.microsoft.com/office/drawing/2018/hyperlinkcolor" val="tx"/>
                    </a:ext>
                  </a:extLst>
                </a:hlinkClick>
              </a:rPr>
              <a:t>https://www.societyforscience.org/intel-international-science-and-engineering-fair</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6">
                  <a:extLst>
                    <a:ext uri="{A12FA001-AC4F-418D-AE19-62706E023703}">
                      <ahyp:hlinkClr xmlns:ahyp="http://schemas.microsoft.com/office/drawing/2018/hyperlinkcolor" val="tx"/>
                    </a:ext>
                  </a:extLst>
                </a:hlinkClick>
              </a:rPr>
              <a:t>https://www.stemwizard.com/benefits-competing-science-fairs-students-perspective/</a:t>
            </a:r>
            <a:r>
              <a:rPr lang="en-US" altLang="en-US" sz="1800" dirty="0">
                <a:latin typeface="Intel Clear" panose="020B0604020203020204" pitchFamily="34" charset="0"/>
              </a:rPr>
              <a:t> </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7">
                  <a:extLst>
                    <a:ext uri="{A12FA001-AC4F-418D-AE19-62706E023703}">
                      <ahyp:hlinkClr xmlns:ahyp="http://schemas.microsoft.com/office/drawing/2018/hyperlinkcolor" val="tx"/>
                    </a:ext>
                  </a:extLst>
                </a:hlinkClick>
              </a:rPr>
              <a:t>http://blog.scientix.eu/2016/03/the-importance-of-science-fair-in-stem-education/</a:t>
            </a:r>
            <a:r>
              <a:rPr lang="en-US" altLang="en-US" sz="1800" dirty="0">
                <a:latin typeface="Intel Clear" panose="020B0604020203020204" pitchFamily="34" charset="0"/>
              </a:rPr>
              <a:t> </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8">
                  <a:extLst>
                    <a:ext uri="{A12FA001-AC4F-418D-AE19-62706E023703}">
                      <ahyp:hlinkClr xmlns:ahyp="http://schemas.microsoft.com/office/drawing/2018/hyperlinkcolor" val="tx"/>
                    </a:ext>
                  </a:extLst>
                </a:hlinkClick>
              </a:rPr>
              <a:t>https://www.ces.ncsu.edu/files/library/36/The_Value_of_a_Science_Fair_Project.pdf</a:t>
            </a:r>
            <a:r>
              <a:rPr lang="en-US" altLang="en-US" sz="1800" dirty="0">
                <a:latin typeface="Intel Clear" panose="020B0604020203020204" pitchFamily="34" charset="0"/>
              </a:rPr>
              <a:t> </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9">
                  <a:extLst>
                    <a:ext uri="{A12FA001-AC4F-418D-AE19-62706E023703}">
                      <ahyp:hlinkClr xmlns:ahyp="http://schemas.microsoft.com/office/drawing/2018/hyperlinkcolor" val="tx"/>
                    </a:ext>
                  </a:extLst>
                </a:hlinkClick>
              </a:rPr>
              <a:t>https://etd.ohiolink.edu/!etd.send_file?accession=ysu1495707213528466&amp;disposition=inline</a:t>
            </a:r>
            <a:r>
              <a:rPr lang="en-US" altLang="en-US" sz="1800" dirty="0">
                <a:latin typeface="Intel Clear" panose="020B0604020203020204" pitchFamily="34" charset="0"/>
              </a:rPr>
              <a:t> </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10">
                  <a:extLst>
                    <a:ext uri="{A12FA001-AC4F-418D-AE19-62706E023703}">
                      <ahyp:hlinkClr xmlns:ahyp="http://schemas.microsoft.com/office/drawing/2018/hyperlinkcolor" val="tx"/>
                    </a:ext>
                  </a:extLst>
                </a:hlinkClick>
              </a:rPr>
              <a:t>https://www.parentmap.com/article/stream-stem-science-fair-prizes</a:t>
            </a:r>
            <a:r>
              <a:rPr lang="en-US" altLang="en-US" sz="1800" dirty="0">
                <a:latin typeface="Intel Clear" panose="020B0604020203020204" pitchFamily="34" charset="0"/>
              </a:rPr>
              <a:t> </a:t>
            </a:r>
            <a:br>
              <a:rPr lang="en-US" altLang="en-US" sz="1800" dirty="0">
                <a:latin typeface="Intel Clear" panose="020B0604020203020204" pitchFamily="34" charset="0"/>
              </a:rPr>
            </a:br>
            <a:endParaRPr lang="en-US" altLang="en-US" sz="1800" dirty="0">
              <a:latin typeface="Intel Clear" panose="020B0604020203020204" pitchFamily="34" charset="0"/>
            </a:endParaRPr>
          </a:p>
          <a:p>
            <a:pPr>
              <a:buClr>
                <a:srgbClr val="0070C0"/>
              </a:buClr>
              <a:defRPr/>
            </a:pPr>
            <a:r>
              <a:rPr lang="en-US" altLang="en-US" sz="1800" dirty="0">
                <a:latin typeface="Intel Clear" panose="020B0604020203020204" pitchFamily="34" charset="0"/>
                <a:hlinkClick r:id="rId11">
                  <a:extLst>
                    <a:ext uri="{A12FA001-AC4F-418D-AE19-62706E023703}">
                      <ahyp:hlinkClr xmlns:ahyp="http://schemas.microsoft.com/office/drawing/2018/hyperlinkcolor" val="tx"/>
                    </a:ext>
                  </a:extLst>
                </a:hlinkClick>
              </a:rPr>
              <a:t>https://journals.plos.org/plosone/article?id=10.1371/journal.pone.0202320</a:t>
            </a:r>
            <a:r>
              <a:rPr lang="en-US" altLang="en-US" sz="1800" dirty="0">
                <a:latin typeface="Intel Clear" panose="020B0604020203020204" pitchFamily="34" charset="0"/>
              </a:rPr>
              <a:t> </a:t>
            </a:r>
          </a:p>
          <a:p>
            <a:pPr>
              <a:buClr>
                <a:srgbClr val="0070C0"/>
              </a:buClr>
              <a:defRPr/>
            </a:pPr>
            <a:endParaRPr lang="en-US" altLang="en-US" sz="1800" dirty="0">
              <a:latin typeface="Intel Clear" panose="020B0604020203020204" pitchFamily="34" charset="0"/>
            </a:endParaRPr>
          </a:p>
          <a:p>
            <a:pPr>
              <a:buClr>
                <a:srgbClr val="0070C0"/>
              </a:buClr>
              <a:defRPr/>
            </a:pPr>
            <a:endParaRPr lang="en-US" altLang="en-US" sz="1800" dirty="0">
              <a:latin typeface="Intel Clear" panose="020B0604020203020204" pitchFamily="34" charset="0"/>
            </a:endParaRPr>
          </a:p>
        </p:txBody>
      </p:sp>
    </p:spTree>
    <p:extLst>
      <p:ext uri="{BB962C8B-B14F-4D97-AF65-F5344CB8AC3E}">
        <p14:creationId xmlns:p14="http://schemas.microsoft.com/office/powerpoint/2010/main" val="825310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C34A5A-C219-E147-AEEA-B7A0CD60DE08}"/>
              </a:ext>
            </a:extLst>
          </p:cNvPr>
          <p:cNvGrpSpPr/>
          <p:nvPr/>
        </p:nvGrpSpPr>
        <p:grpSpPr>
          <a:xfrm flipH="1">
            <a:off x="2694584" y="2479075"/>
            <a:ext cx="3477615" cy="2570270"/>
            <a:chOff x="1219200" y="685800"/>
            <a:chExt cx="2438400" cy="1752600"/>
          </a:xfrm>
          <a:solidFill>
            <a:schemeClr val="accent5">
              <a:lumMod val="60000"/>
              <a:lumOff val="40000"/>
            </a:schemeClr>
          </a:solidFill>
        </p:grpSpPr>
        <p:grpSp>
          <p:nvGrpSpPr>
            <p:cNvPr id="14" name="Group 13">
              <a:extLst>
                <a:ext uri="{FF2B5EF4-FFF2-40B4-BE49-F238E27FC236}">
                  <a16:creationId xmlns:a16="http://schemas.microsoft.com/office/drawing/2014/main" id="{15FED57D-629F-7548-A5D0-174664724A66}"/>
                </a:ext>
              </a:extLst>
            </p:cNvPr>
            <p:cNvGrpSpPr/>
            <p:nvPr/>
          </p:nvGrpSpPr>
          <p:grpSpPr>
            <a:xfrm>
              <a:off x="1219200" y="685800"/>
              <a:ext cx="2438400" cy="1752600"/>
              <a:chOff x="1219200" y="685800"/>
              <a:chExt cx="2438400" cy="1752600"/>
            </a:xfrm>
            <a:grpFill/>
          </p:grpSpPr>
          <p:sp>
            <p:nvSpPr>
              <p:cNvPr id="16" name="Triangle 15">
                <a:extLst>
                  <a:ext uri="{FF2B5EF4-FFF2-40B4-BE49-F238E27FC236}">
                    <a16:creationId xmlns:a16="http://schemas.microsoft.com/office/drawing/2014/main" id="{AECF7FA9-1976-0A43-AB1B-9E64186F0A8A}"/>
                  </a:ext>
                </a:extLst>
              </p:cNvPr>
              <p:cNvSpPr/>
              <p:nvPr/>
            </p:nvSpPr>
            <p:spPr>
              <a:xfrm>
                <a:off x="3124200" y="1676400"/>
                <a:ext cx="533400"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2A846CF-7AAF-4E41-9013-E66032F183E5}"/>
                  </a:ext>
                </a:extLst>
              </p:cNvPr>
              <p:cNvSpPr/>
              <p:nvPr/>
            </p:nvSpPr>
            <p:spPr>
              <a:xfrm>
                <a:off x="1219200" y="685800"/>
                <a:ext cx="2438400" cy="1752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5">
              <a:extLst>
                <a:ext uri="{FF2B5EF4-FFF2-40B4-BE49-F238E27FC236}">
                  <a16:creationId xmlns:a16="http://schemas.microsoft.com/office/drawing/2014/main" id="{3EFF3402-D144-1D42-A0BA-E2B8C6E4A7F6}"/>
                </a:ext>
              </a:extLst>
            </p:cNvPr>
            <p:cNvSpPr txBox="1">
              <a:spLocks noChangeArrowheads="1"/>
            </p:cNvSpPr>
            <p:nvPr/>
          </p:nvSpPr>
          <p:spPr>
            <a:xfrm>
              <a:off x="1981200" y="952500"/>
              <a:ext cx="990600" cy="990600"/>
            </a:xfrm>
            <a:prstGeom prst="rect">
              <a:avLst/>
            </a:prstGeom>
            <a:grp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Font typeface="Wingdings" panose="05000000000000000000" pitchFamily="2" charset="2"/>
                <a:buNone/>
                <a:defRPr/>
              </a:pPr>
              <a:r>
                <a:rPr lang="en-US" altLang="en-US" sz="9600" b="1" dirty="0">
                  <a:latin typeface="Times" pitchFamily="2" charset="0"/>
                  <a:cs typeface="Calibri" panose="020F0502020204030204" pitchFamily="34" charset="0"/>
                </a:rPr>
                <a:t>?</a:t>
              </a:r>
            </a:p>
          </p:txBody>
        </p:sp>
      </p:grpSp>
      <p:grpSp>
        <p:nvGrpSpPr>
          <p:cNvPr id="8" name="Group 7">
            <a:extLst>
              <a:ext uri="{FF2B5EF4-FFF2-40B4-BE49-F238E27FC236}">
                <a16:creationId xmlns:a16="http://schemas.microsoft.com/office/drawing/2014/main" id="{8117B9DF-804B-E54D-808E-3889EF88C4AB}"/>
              </a:ext>
            </a:extLst>
          </p:cNvPr>
          <p:cNvGrpSpPr/>
          <p:nvPr/>
        </p:nvGrpSpPr>
        <p:grpSpPr>
          <a:xfrm rot="20531550" flipH="1">
            <a:off x="4459398" y="1172757"/>
            <a:ext cx="2438400" cy="1752600"/>
            <a:chOff x="1219200" y="685800"/>
            <a:chExt cx="2438400" cy="1752600"/>
          </a:xfrm>
          <a:solidFill>
            <a:schemeClr val="accent4">
              <a:lumMod val="60000"/>
              <a:lumOff val="40000"/>
            </a:schemeClr>
          </a:solidFill>
        </p:grpSpPr>
        <p:grpSp>
          <p:nvGrpSpPr>
            <p:cNvPr id="9" name="Group 8">
              <a:extLst>
                <a:ext uri="{FF2B5EF4-FFF2-40B4-BE49-F238E27FC236}">
                  <a16:creationId xmlns:a16="http://schemas.microsoft.com/office/drawing/2014/main" id="{451641A1-181C-5A4E-92DB-06E6D1AAA0B5}"/>
                </a:ext>
              </a:extLst>
            </p:cNvPr>
            <p:cNvGrpSpPr/>
            <p:nvPr/>
          </p:nvGrpSpPr>
          <p:grpSpPr>
            <a:xfrm>
              <a:off x="1219200" y="685800"/>
              <a:ext cx="2438400" cy="1752600"/>
              <a:chOff x="1219200" y="685800"/>
              <a:chExt cx="2438400" cy="1752600"/>
            </a:xfrm>
            <a:grpFill/>
          </p:grpSpPr>
          <p:sp>
            <p:nvSpPr>
              <p:cNvPr id="11" name="Triangle 10">
                <a:extLst>
                  <a:ext uri="{FF2B5EF4-FFF2-40B4-BE49-F238E27FC236}">
                    <a16:creationId xmlns:a16="http://schemas.microsoft.com/office/drawing/2014/main" id="{0EC713CE-7A5D-A745-83CA-8DF720BB49DC}"/>
                  </a:ext>
                </a:extLst>
              </p:cNvPr>
              <p:cNvSpPr/>
              <p:nvPr/>
            </p:nvSpPr>
            <p:spPr>
              <a:xfrm>
                <a:off x="3124200" y="1676400"/>
                <a:ext cx="533400"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20A2EE7-3406-724A-9ABE-5B2B8421262C}"/>
                  </a:ext>
                </a:extLst>
              </p:cNvPr>
              <p:cNvSpPr/>
              <p:nvPr/>
            </p:nvSpPr>
            <p:spPr>
              <a:xfrm>
                <a:off x="1219200" y="685800"/>
                <a:ext cx="2438400" cy="1752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5">
              <a:extLst>
                <a:ext uri="{FF2B5EF4-FFF2-40B4-BE49-F238E27FC236}">
                  <a16:creationId xmlns:a16="http://schemas.microsoft.com/office/drawing/2014/main" id="{BFFE618E-2675-B14A-AAA5-E27C5D24799A}"/>
                </a:ext>
              </a:extLst>
            </p:cNvPr>
            <p:cNvSpPr txBox="1">
              <a:spLocks noChangeArrowheads="1"/>
            </p:cNvSpPr>
            <p:nvPr/>
          </p:nvSpPr>
          <p:spPr>
            <a:xfrm>
              <a:off x="1981200" y="952500"/>
              <a:ext cx="990600" cy="990600"/>
            </a:xfrm>
            <a:prstGeom prst="rect">
              <a:avLst/>
            </a:prstGeom>
            <a:grp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Font typeface="Wingdings" panose="05000000000000000000" pitchFamily="2" charset="2"/>
                <a:buNone/>
                <a:defRPr/>
              </a:pPr>
              <a:r>
                <a:rPr lang="en-US" altLang="en-US" sz="9600" b="1" dirty="0">
                  <a:latin typeface="Times" pitchFamily="2" charset="0"/>
                  <a:cs typeface="Calibri" panose="020F0502020204030204" pitchFamily="34" charset="0"/>
                </a:rPr>
                <a:t>?</a:t>
              </a:r>
            </a:p>
          </p:txBody>
        </p:sp>
      </p:grpSp>
      <p:grpSp>
        <p:nvGrpSpPr>
          <p:cNvPr id="5" name="Group 4">
            <a:extLst>
              <a:ext uri="{FF2B5EF4-FFF2-40B4-BE49-F238E27FC236}">
                <a16:creationId xmlns:a16="http://schemas.microsoft.com/office/drawing/2014/main" id="{3BA4B487-CF63-F74D-967D-4E489EB94A9A}"/>
              </a:ext>
            </a:extLst>
          </p:cNvPr>
          <p:cNvGrpSpPr/>
          <p:nvPr/>
        </p:nvGrpSpPr>
        <p:grpSpPr>
          <a:xfrm rot="1068450">
            <a:off x="1150723" y="735661"/>
            <a:ext cx="2825155" cy="2139833"/>
            <a:chOff x="1219200" y="685800"/>
            <a:chExt cx="2438400" cy="1752600"/>
          </a:xfrm>
        </p:grpSpPr>
        <p:grpSp>
          <p:nvGrpSpPr>
            <p:cNvPr id="4" name="Group 3">
              <a:extLst>
                <a:ext uri="{FF2B5EF4-FFF2-40B4-BE49-F238E27FC236}">
                  <a16:creationId xmlns:a16="http://schemas.microsoft.com/office/drawing/2014/main" id="{B231F58F-AE29-CA45-8B52-F356B226D321}"/>
                </a:ext>
              </a:extLst>
            </p:cNvPr>
            <p:cNvGrpSpPr/>
            <p:nvPr/>
          </p:nvGrpSpPr>
          <p:grpSpPr>
            <a:xfrm>
              <a:off x="1219200" y="685800"/>
              <a:ext cx="2438400" cy="1752600"/>
              <a:chOff x="1219200" y="685800"/>
              <a:chExt cx="2438400" cy="1752600"/>
            </a:xfrm>
            <a:solidFill>
              <a:srgbClr val="92D050"/>
            </a:solidFill>
          </p:grpSpPr>
          <p:sp>
            <p:nvSpPr>
              <p:cNvPr id="3" name="Triangle 2">
                <a:extLst>
                  <a:ext uri="{FF2B5EF4-FFF2-40B4-BE49-F238E27FC236}">
                    <a16:creationId xmlns:a16="http://schemas.microsoft.com/office/drawing/2014/main" id="{D5436B6D-5D52-F94E-8BF2-2BF2C40BCF5B}"/>
                  </a:ext>
                </a:extLst>
              </p:cNvPr>
              <p:cNvSpPr/>
              <p:nvPr/>
            </p:nvSpPr>
            <p:spPr>
              <a:xfrm>
                <a:off x="3124200" y="1676400"/>
                <a:ext cx="533400"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21E54B4D-86EC-B249-92DB-1BC1792A36C8}"/>
                  </a:ext>
                </a:extLst>
              </p:cNvPr>
              <p:cNvSpPr/>
              <p:nvPr/>
            </p:nvSpPr>
            <p:spPr>
              <a:xfrm>
                <a:off x="1219200" y="685800"/>
                <a:ext cx="2438400" cy="1752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DEC31A4C-D947-6D4B-AB39-4248AD7E23C3}"/>
                </a:ext>
              </a:extLst>
            </p:cNvPr>
            <p:cNvSpPr txBox="1">
              <a:spLocks noChangeArrowheads="1"/>
            </p:cNvSpPr>
            <p:nvPr/>
          </p:nvSpPr>
          <p:spPr>
            <a:xfrm>
              <a:off x="1981200" y="952500"/>
              <a:ext cx="990600" cy="990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Font typeface="Wingdings" panose="05000000000000000000" pitchFamily="2" charset="2"/>
                <a:buNone/>
                <a:defRPr/>
              </a:pPr>
              <a:r>
                <a:rPr lang="en-US" altLang="en-US" sz="9600" b="1" dirty="0">
                  <a:latin typeface="Times" pitchFamily="2" charset="0"/>
                  <a:cs typeface="Calibri" panose="020F0502020204030204" pitchFamily="34" charset="0"/>
                </a:rPr>
                <a:t>?</a:t>
              </a:r>
            </a:p>
          </p:txBody>
        </p:sp>
      </p:grpSp>
    </p:spTree>
    <p:extLst>
      <p:ext uri="{BB962C8B-B14F-4D97-AF65-F5344CB8AC3E}">
        <p14:creationId xmlns:p14="http://schemas.microsoft.com/office/powerpoint/2010/main" val="2646256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5;p15">
            <a:extLst>
              <a:ext uri="{FF2B5EF4-FFF2-40B4-BE49-F238E27FC236}">
                <a16:creationId xmlns:a16="http://schemas.microsoft.com/office/drawing/2014/main" id="{4E0008B7-6A0A-914F-BE5B-A8DD2C6F26E1}"/>
              </a:ext>
            </a:extLst>
          </p:cNvPr>
          <p:cNvSpPr txBox="1">
            <a:spLocks/>
          </p:cNvSpPr>
          <p:nvPr/>
        </p:nvSpPr>
        <p:spPr>
          <a:xfrm>
            <a:off x="457200" y="2152650"/>
            <a:ext cx="8520600" cy="89535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fontAlgn="auto">
              <a:spcBef>
                <a:spcPts val="0"/>
              </a:spcBef>
              <a:spcAft>
                <a:spcPts val="0"/>
              </a:spcAft>
            </a:pPr>
            <a:r>
              <a:rPr lang="en-US" b="1" dirty="0"/>
              <a:t>Nobel Prizes </a:t>
            </a:r>
            <a:br>
              <a:rPr lang="en-US" b="1" dirty="0"/>
            </a:br>
            <a:endParaRPr lang="en-US" sz="1000" b="1" dirty="0"/>
          </a:p>
        </p:txBody>
      </p:sp>
      <p:sp>
        <p:nvSpPr>
          <p:cNvPr id="7" name="Google Shape;66;p15">
            <a:extLst>
              <a:ext uri="{FF2B5EF4-FFF2-40B4-BE49-F238E27FC236}">
                <a16:creationId xmlns:a16="http://schemas.microsoft.com/office/drawing/2014/main" id="{C6864D24-4A02-2B48-958B-101F7F012854}"/>
              </a:ext>
            </a:extLst>
          </p:cNvPr>
          <p:cNvSpPr txBox="1">
            <a:spLocks/>
          </p:cNvSpPr>
          <p:nvPr/>
        </p:nvSpPr>
        <p:spPr>
          <a:xfrm>
            <a:off x="457200" y="3048000"/>
            <a:ext cx="8520600" cy="34164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sz="2000" b="1" dirty="0"/>
              <a:t>585</a:t>
            </a:r>
            <a:r>
              <a:rPr lang="en-US" sz="2000" dirty="0"/>
              <a:t>	Awards to about 931 Nobel Prize winners (1901-2017)</a:t>
            </a:r>
          </a:p>
          <a:p>
            <a:pPr marL="0" indent="0" fontAlgn="auto">
              <a:spcBef>
                <a:spcPts val="1600"/>
              </a:spcBef>
              <a:spcAft>
                <a:spcPts val="0"/>
              </a:spcAft>
              <a:buFont typeface="Arial" panose="020B0604020202020204" pitchFamily="34" charset="0"/>
              <a:buNone/>
            </a:pPr>
            <a:r>
              <a:rPr lang="en-US" sz="2000" b="1" dirty="0"/>
              <a:t>397</a:t>
            </a:r>
            <a:r>
              <a:rPr lang="en-US" sz="2000" dirty="0"/>
              <a:t>	Science-based Nobel Prizes to US citizens (about ½ foreign born)  </a:t>
            </a:r>
          </a:p>
          <a:p>
            <a:pPr marL="0" indent="0" fontAlgn="auto">
              <a:spcBef>
                <a:spcPts val="1600"/>
              </a:spcBef>
              <a:spcAft>
                <a:spcPts val="0"/>
              </a:spcAft>
              <a:buFont typeface="Arial" panose="020B0604020202020204" pitchFamily="34" charset="0"/>
              <a:buNone/>
            </a:pPr>
            <a:r>
              <a:rPr lang="en-US" sz="2000" b="1" dirty="0"/>
              <a:t>157</a:t>
            </a:r>
            <a:r>
              <a:rPr lang="en-US" sz="2000" dirty="0"/>
              <a:t>	Harvard  (1st in the world)</a:t>
            </a:r>
          </a:p>
          <a:p>
            <a:pPr marL="0" indent="0" fontAlgn="auto">
              <a:spcBef>
                <a:spcPts val="1600"/>
              </a:spcBef>
              <a:spcAft>
                <a:spcPts val="0"/>
              </a:spcAft>
              <a:buFont typeface="Arial" panose="020B0604020202020204" pitchFamily="34" charset="0"/>
              <a:buNone/>
            </a:pPr>
            <a:r>
              <a:rPr lang="en-US" sz="2000" b="1" dirty="0"/>
              <a:t>116</a:t>
            </a:r>
            <a:r>
              <a:rPr lang="en-US" sz="2000" dirty="0"/>
              <a:t>	Cambridge (2nd in the world)</a:t>
            </a:r>
          </a:p>
          <a:p>
            <a:pPr marL="0" indent="0" fontAlgn="auto">
              <a:spcBef>
                <a:spcPts val="1600"/>
              </a:spcBef>
              <a:spcAft>
                <a:spcPts val="0"/>
              </a:spcAft>
              <a:buNone/>
            </a:pPr>
            <a:r>
              <a:rPr lang="en-US" sz="2000" b="1" dirty="0"/>
              <a:t>13</a:t>
            </a:r>
            <a:r>
              <a:rPr lang="en-US" sz="2000" dirty="0"/>
              <a:t>	Intel Science and Engineering Fair</a:t>
            </a:r>
          </a:p>
          <a:p>
            <a:pPr marL="0" indent="0" fontAlgn="auto">
              <a:spcBef>
                <a:spcPts val="1600"/>
              </a:spcBef>
              <a:spcAft>
                <a:spcPts val="0"/>
              </a:spcAft>
              <a:buFont typeface="Arial" panose="020B0604020202020204" pitchFamily="34" charset="0"/>
              <a:buNone/>
            </a:pPr>
            <a:r>
              <a:rPr lang="en-US" sz="2000" b="1" dirty="0"/>
              <a:t>5</a:t>
            </a:r>
            <a:r>
              <a:rPr lang="en-US" sz="2000" dirty="0"/>
              <a:t>	University of Colorado</a:t>
            </a:r>
          </a:p>
          <a:p>
            <a:pPr marL="0" indent="0" fontAlgn="auto">
              <a:spcBef>
                <a:spcPts val="1600"/>
              </a:spcBef>
              <a:spcAft>
                <a:spcPts val="0"/>
              </a:spcAft>
              <a:buFont typeface="Arial" panose="020B0604020202020204" pitchFamily="34" charset="0"/>
              <a:buNone/>
            </a:pPr>
            <a:endParaRPr lang="en-US" dirty="0"/>
          </a:p>
          <a:p>
            <a:pPr marL="0" indent="0" fontAlgn="auto">
              <a:spcBef>
                <a:spcPts val="1600"/>
              </a:spcBef>
              <a:spcAft>
                <a:spcPts val="0"/>
              </a:spcAft>
              <a:buFont typeface="Arial" panose="020B0604020202020204" pitchFamily="34" charset="0"/>
              <a:buNone/>
            </a:pPr>
            <a:endParaRPr lang="en-US" dirty="0"/>
          </a:p>
          <a:p>
            <a:pPr marL="0" indent="0" fontAlgn="auto">
              <a:spcBef>
                <a:spcPts val="1600"/>
              </a:spcBef>
              <a:spcAft>
                <a:spcPts val="1600"/>
              </a:spcAft>
              <a:buFont typeface="Arial" panose="020B0604020202020204" pitchFamily="34" charset="0"/>
              <a:buNone/>
            </a:pPr>
            <a:endParaRPr lang="en-US" dirty="0"/>
          </a:p>
        </p:txBody>
      </p:sp>
      <p:sp>
        <p:nvSpPr>
          <p:cNvPr id="9" name="Title 1">
            <a:extLst>
              <a:ext uri="{FF2B5EF4-FFF2-40B4-BE49-F238E27FC236}">
                <a16:creationId xmlns:a16="http://schemas.microsoft.com/office/drawing/2014/main" id="{E0272771-32C6-154F-ABBD-E9EBF89BFCC8}"/>
              </a:ext>
            </a:extLst>
          </p:cNvPr>
          <p:cNvSpPr>
            <a:spLocks noGrp="1"/>
          </p:cNvSpPr>
          <p:nvPr>
            <p:ph type="title"/>
          </p:nvPr>
        </p:nvSpPr>
        <p:spPr>
          <a:xfrm>
            <a:off x="531639" y="753228"/>
            <a:ext cx="6896534" cy="1080938"/>
          </a:xfrm>
        </p:spPr>
        <p:txBody>
          <a:bodyPr/>
          <a:lstStyle/>
          <a:p>
            <a:r>
              <a:rPr lang="en-US" dirty="0"/>
              <a:t>Value of Science Fairs</a:t>
            </a:r>
          </a:p>
        </p:txBody>
      </p:sp>
      <p:sp>
        <p:nvSpPr>
          <p:cNvPr id="10" name="Google Shape;65;p15">
            <a:extLst>
              <a:ext uri="{FF2B5EF4-FFF2-40B4-BE49-F238E27FC236}">
                <a16:creationId xmlns:a16="http://schemas.microsoft.com/office/drawing/2014/main" id="{8E726934-6A5E-9441-A046-03F96B4D1BE0}"/>
              </a:ext>
            </a:extLst>
          </p:cNvPr>
          <p:cNvSpPr txBox="1">
            <a:spLocks/>
          </p:cNvSpPr>
          <p:nvPr/>
        </p:nvSpPr>
        <p:spPr>
          <a:xfrm>
            <a:off x="531639" y="5791200"/>
            <a:ext cx="8520600" cy="89535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fontAlgn="auto">
              <a:spcBef>
                <a:spcPts val="0"/>
              </a:spcBef>
              <a:spcAft>
                <a:spcPts val="0"/>
              </a:spcAft>
            </a:pPr>
            <a:br>
              <a:rPr lang="en-US" b="1" dirty="0"/>
            </a:br>
            <a:r>
              <a:rPr lang="en-US" sz="1000" b="1" dirty="0"/>
              <a:t>(https://</a:t>
            </a:r>
            <a:r>
              <a:rPr lang="en-US" sz="1000" b="1" dirty="0" err="1"/>
              <a:t>news.nationalgeographic.com</a:t>
            </a:r>
            <a:r>
              <a:rPr lang="en-US" sz="1000" b="1" dirty="0"/>
              <a:t>/2017/10/</a:t>
            </a:r>
            <a:r>
              <a:rPr lang="en-US" sz="1000" b="1" dirty="0" err="1"/>
              <a:t>nobel</a:t>
            </a:r>
            <a:r>
              <a:rPr lang="en-US" sz="1000" b="1" dirty="0"/>
              <a:t>-prize-winners-laureates-charts-graphics-science/)</a:t>
            </a:r>
          </a:p>
        </p:txBody>
      </p:sp>
    </p:spTree>
    <p:extLst>
      <p:ext uri="{BB962C8B-B14F-4D97-AF65-F5344CB8AC3E}">
        <p14:creationId xmlns:p14="http://schemas.microsoft.com/office/powerpoint/2010/main" val="112016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775-D64F-FD41-806E-6E3B3BE48E79}"/>
              </a:ext>
            </a:extLst>
          </p:cNvPr>
          <p:cNvSpPr>
            <a:spLocks noGrp="1"/>
          </p:cNvSpPr>
          <p:nvPr>
            <p:ph type="title"/>
          </p:nvPr>
        </p:nvSpPr>
        <p:spPr/>
        <p:txBody>
          <a:bodyPr/>
          <a:lstStyle/>
          <a:p>
            <a:r>
              <a:rPr lang="en-US" dirty="0"/>
              <a:t>Value of Science Fairs</a:t>
            </a:r>
          </a:p>
        </p:txBody>
      </p:sp>
      <p:sp>
        <p:nvSpPr>
          <p:cNvPr id="3" name="Content Placeholder 2">
            <a:extLst>
              <a:ext uri="{FF2B5EF4-FFF2-40B4-BE49-F238E27FC236}">
                <a16:creationId xmlns:a16="http://schemas.microsoft.com/office/drawing/2014/main" id="{3E776C80-4835-3E4A-A12F-6329575FBFD3}"/>
              </a:ext>
            </a:extLst>
          </p:cNvPr>
          <p:cNvSpPr>
            <a:spLocks noGrp="1"/>
          </p:cNvSpPr>
          <p:nvPr>
            <p:ph idx="1"/>
          </p:nvPr>
        </p:nvSpPr>
        <p:spPr>
          <a:xfrm>
            <a:off x="540784" y="2057400"/>
            <a:ext cx="7841216" cy="2966435"/>
          </a:xfrm>
        </p:spPr>
        <p:txBody>
          <a:bodyPr>
            <a:noAutofit/>
          </a:bodyPr>
          <a:lstStyle/>
          <a:p>
            <a:r>
              <a:rPr lang="en-US" sz="1800" dirty="0"/>
              <a:t>Important factor that motivates students toward science</a:t>
            </a:r>
          </a:p>
          <a:p>
            <a:r>
              <a:rPr lang="en-US" sz="1800" dirty="0"/>
              <a:t>Contributes to their social developments</a:t>
            </a:r>
          </a:p>
          <a:p>
            <a:r>
              <a:rPr lang="en-US" sz="1800" dirty="0"/>
              <a:t>Increases writing, math, computer, library, organization, and presentation skills</a:t>
            </a:r>
          </a:p>
          <a:p>
            <a:r>
              <a:rPr lang="en-US" sz="1800" dirty="0"/>
              <a:t>Increases student interest in being a scientist and engineer</a:t>
            </a:r>
          </a:p>
          <a:p>
            <a:r>
              <a:rPr lang="en-US" sz="1800" dirty="0"/>
              <a:t>Uses active learning techniques (e.g., PBL, inquiry-based, or "hands-on" learning)</a:t>
            </a:r>
          </a:p>
          <a:p>
            <a:r>
              <a:rPr lang="en-US" sz="1800" dirty="0"/>
              <a:t>A coordinated set of activities, which is deeply integrated with the NGSS or Common Core requirements</a:t>
            </a:r>
          </a:p>
        </p:txBody>
      </p:sp>
      <p:sp>
        <p:nvSpPr>
          <p:cNvPr id="4" name="Content Placeholder 2">
            <a:extLst>
              <a:ext uri="{FF2B5EF4-FFF2-40B4-BE49-F238E27FC236}">
                <a16:creationId xmlns:a16="http://schemas.microsoft.com/office/drawing/2014/main" id="{BC0BB8A4-BB89-A944-8F95-4C4487288BCF}"/>
              </a:ext>
            </a:extLst>
          </p:cNvPr>
          <p:cNvSpPr txBox="1">
            <a:spLocks/>
          </p:cNvSpPr>
          <p:nvPr/>
        </p:nvSpPr>
        <p:spPr>
          <a:xfrm>
            <a:off x="531639" y="5277549"/>
            <a:ext cx="6887389" cy="1142999"/>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r>
              <a:rPr lang="en-US" sz="1800" dirty="0"/>
              <a:t>References: </a:t>
            </a:r>
          </a:p>
          <a:p>
            <a:pPr lvl="1" fontAlgn="auto">
              <a:spcAft>
                <a:spcPts val="0"/>
              </a:spcAft>
            </a:pPr>
            <a:r>
              <a:rPr lang="en-US" sz="1800" dirty="0">
                <a:hlinkClick r:id="rId2"/>
              </a:rPr>
              <a:t>EMRE, 2016</a:t>
            </a:r>
            <a:endParaRPr lang="en-US" sz="1800" dirty="0"/>
          </a:p>
          <a:p>
            <a:pPr lvl="1" fontAlgn="auto">
              <a:spcAft>
                <a:spcPts val="0"/>
              </a:spcAft>
            </a:pPr>
            <a:r>
              <a:rPr lang="en-US" sz="1800" dirty="0">
                <a:hlinkClick r:id="rId3"/>
              </a:rPr>
              <a:t>ScienceBuddies.com</a:t>
            </a:r>
            <a:endParaRPr lang="en-US" sz="1800" dirty="0"/>
          </a:p>
          <a:p>
            <a:pPr lvl="1" fontAlgn="auto">
              <a:spcAft>
                <a:spcPts val="0"/>
              </a:spcAft>
            </a:pPr>
            <a:r>
              <a:rPr lang="en-US" sz="1800" dirty="0">
                <a:hlinkClick r:id="rId4"/>
              </a:rPr>
              <a:t>Olive, 2017</a:t>
            </a:r>
            <a:endParaRPr lang="en-US" sz="1800" dirty="0"/>
          </a:p>
          <a:p>
            <a:pPr lvl="1" fontAlgn="auto">
              <a:spcAft>
                <a:spcPts val="0"/>
              </a:spcAft>
            </a:pPr>
            <a:r>
              <a:rPr lang="en-US" sz="1800" dirty="0">
                <a:hlinkClick r:id="rId5"/>
              </a:rPr>
              <a:t>Hill, 2017</a:t>
            </a:r>
            <a:endParaRPr lang="en-US" sz="1800" dirty="0"/>
          </a:p>
          <a:p>
            <a:pPr lvl="1" fontAlgn="auto">
              <a:spcAft>
                <a:spcPts val="0"/>
              </a:spcAft>
            </a:pPr>
            <a:r>
              <a:rPr lang="en-US" sz="1800" dirty="0">
                <a:hlinkClick r:id="rId6"/>
              </a:rPr>
              <a:t>Grinnell et al, 2018</a:t>
            </a:r>
            <a:endParaRPr lang="en-US" sz="1800" dirty="0"/>
          </a:p>
        </p:txBody>
      </p:sp>
    </p:spTree>
    <p:extLst>
      <p:ext uri="{BB962C8B-B14F-4D97-AF65-F5344CB8AC3E}">
        <p14:creationId xmlns:p14="http://schemas.microsoft.com/office/powerpoint/2010/main" val="324730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1F44216-0A27-F441-A5FB-4AED36527D18}"/>
              </a:ext>
            </a:extLst>
          </p:cNvPr>
          <p:cNvSpPr/>
          <p:nvPr/>
        </p:nvSpPr>
        <p:spPr>
          <a:xfrm>
            <a:off x="0" y="0"/>
            <a:ext cx="9144000" cy="68701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bject 2">
            <a:extLst>
              <a:ext uri="{FF2B5EF4-FFF2-40B4-BE49-F238E27FC236}">
                <a16:creationId xmlns:a16="http://schemas.microsoft.com/office/drawing/2014/main" id="{7F218069-D795-3345-A720-2E9D2CEBCB96}"/>
              </a:ext>
            </a:extLst>
          </p:cNvPr>
          <p:cNvSpPr txBox="1"/>
          <p:nvPr/>
        </p:nvSpPr>
        <p:spPr>
          <a:xfrm>
            <a:off x="143084" y="152400"/>
            <a:ext cx="3837940" cy="146194"/>
          </a:xfrm>
          <a:prstGeom prst="rect">
            <a:avLst/>
          </a:prstGeom>
        </p:spPr>
        <p:txBody>
          <a:bodyPr vert="horz" wrap="square" lIns="0" tIns="0" rIns="0" bIns="0" rtlCol="0">
            <a:spAutoFit/>
          </a:bodyPr>
          <a:lstStyle/>
          <a:p>
            <a:pPr marL="12700">
              <a:lnSpc>
                <a:spcPct val="100000"/>
              </a:lnSpc>
            </a:pPr>
            <a:r>
              <a:rPr sz="950" b="1" dirty="0">
                <a:solidFill>
                  <a:srgbClr val="313131"/>
                </a:solidFill>
                <a:latin typeface="Calibri" panose="020F0502020204030204" pitchFamily="34" charset="0"/>
                <a:cs typeface="Calibri" panose="020F0502020204030204" pitchFamily="34" charset="0"/>
              </a:rPr>
              <a:t>KEY: </a:t>
            </a:r>
            <a:r>
              <a:rPr lang="en-US" sz="950" b="1" dirty="0">
                <a:solidFill>
                  <a:srgbClr val="313131"/>
                </a:solidFill>
                <a:latin typeface="Calibri" panose="020F0502020204030204" pitchFamily="34" charset="0"/>
                <a:cs typeface="Calibri" panose="020F0502020204030204" pitchFamily="34" charset="0"/>
              </a:rPr>
              <a:t>     </a:t>
            </a:r>
            <a:r>
              <a:rPr sz="950" b="1" dirty="0">
                <a:solidFill>
                  <a:srgbClr val="0070C0"/>
                </a:solidFill>
                <a:latin typeface="Calibri" panose="020F0502020204030204" pitchFamily="34" charset="0"/>
                <a:cs typeface="Calibri" panose="020F0502020204030204" pitchFamily="34" charset="0"/>
              </a:rPr>
              <a:t>Connections to the NGSS Scientific and Engineering Practices</a:t>
            </a:r>
          </a:p>
        </p:txBody>
      </p:sp>
      <p:sp>
        <p:nvSpPr>
          <p:cNvPr id="9" name="object 3">
            <a:extLst>
              <a:ext uri="{FF2B5EF4-FFF2-40B4-BE49-F238E27FC236}">
                <a16:creationId xmlns:a16="http://schemas.microsoft.com/office/drawing/2014/main" id="{45A9BB57-9F5C-5541-BB75-1C985508CA03}"/>
              </a:ext>
            </a:extLst>
          </p:cNvPr>
          <p:cNvSpPr txBox="1"/>
          <p:nvPr/>
        </p:nvSpPr>
        <p:spPr>
          <a:xfrm>
            <a:off x="4288091" y="152400"/>
            <a:ext cx="4543425" cy="146194"/>
          </a:xfrm>
          <a:prstGeom prst="rect">
            <a:avLst/>
          </a:prstGeom>
        </p:spPr>
        <p:txBody>
          <a:bodyPr vert="horz" wrap="square" lIns="0" tIns="0" rIns="0" bIns="0" rtlCol="0">
            <a:spAutoFit/>
          </a:bodyPr>
          <a:lstStyle/>
          <a:p>
            <a:pPr marL="12700">
              <a:lnSpc>
                <a:spcPct val="100000"/>
              </a:lnSpc>
              <a:tabLst>
                <a:tab pos="3048635" algn="l"/>
              </a:tabLst>
            </a:pPr>
            <a:r>
              <a:rPr sz="950" b="1" dirty="0">
                <a:solidFill>
                  <a:srgbClr val="FF0000"/>
                </a:solidFill>
                <a:latin typeface="Calibri" panose="020F0502020204030204" pitchFamily="34" charset="0"/>
                <a:cs typeface="Calibri" panose="020F0502020204030204" pitchFamily="34" charset="0"/>
              </a:rPr>
              <a:t>Connections to the Common Core State Standards</a:t>
            </a:r>
            <a:r>
              <a:rPr sz="950" b="1" spc="25" dirty="0">
                <a:solidFill>
                  <a:srgbClr val="C43650"/>
                </a:solidFill>
                <a:latin typeface="Calibri" panose="020F0502020204030204" pitchFamily="34" charset="0"/>
                <a:cs typeface="Calibri" panose="020F0502020204030204" pitchFamily="34" charset="0"/>
              </a:rPr>
              <a:t>	</a:t>
            </a:r>
            <a:r>
              <a:rPr sz="950" b="1" dirty="0">
                <a:solidFill>
                  <a:srgbClr val="313131"/>
                </a:solidFill>
                <a:latin typeface="Calibri" panose="020F0502020204030204" pitchFamily="34" charset="0"/>
                <a:cs typeface="Calibri" panose="020F0502020204030204" pitchFamily="34" charset="0"/>
              </a:rPr>
              <a:t>Guiding Questions/Notes</a:t>
            </a:r>
            <a:endParaRPr sz="950" b="1" dirty="0">
              <a:latin typeface="Calibri" panose="020F0502020204030204" pitchFamily="34" charset="0"/>
              <a:cs typeface="Calibri" panose="020F0502020204030204" pitchFamily="34" charset="0"/>
            </a:endParaRPr>
          </a:p>
        </p:txBody>
      </p:sp>
      <p:sp>
        <p:nvSpPr>
          <p:cNvPr id="10" name="object 4">
            <a:extLst>
              <a:ext uri="{FF2B5EF4-FFF2-40B4-BE49-F238E27FC236}">
                <a16:creationId xmlns:a16="http://schemas.microsoft.com/office/drawing/2014/main" id="{9EAB80CB-1BF9-9D4E-B8C8-EE69A66C9E7A}"/>
              </a:ext>
            </a:extLst>
          </p:cNvPr>
          <p:cNvSpPr txBox="1"/>
          <p:nvPr/>
        </p:nvSpPr>
        <p:spPr>
          <a:xfrm>
            <a:off x="143084" y="409447"/>
            <a:ext cx="2163806" cy="1002839"/>
          </a:xfrm>
          <a:prstGeom prst="rect">
            <a:avLst/>
          </a:prstGeom>
          <a:ln>
            <a:solidFill>
              <a:schemeClr val="bg1"/>
            </a:solidFill>
          </a:ln>
        </p:spPr>
        <p:txBody>
          <a:bodyPr vert="horz" wrap="square" lIns="0" tIns="0" rIns="0" bIns="0" rtlCol="0">
            <a:spAutoFit/>
          </a:bodyPr>
          <a:lstStyle/>
          <a:p>
            <a:pPr marL="40640" algn="ctr"/>
            <a:r>
              <a:rPr lang="en-US" sz="1300" b="1" dirty="0">
                <a:solidFill>
                  <a:schemeClr val="bg1"/>
                </a:solidFill>
                <a:latin typeface="Calibri" panose="020F0502020204030204" pitchFamily="34" charset="0"/>
                <a:cs typeface="Calibri" panose="020F0502020204030204" pitchFamily="34" charset="0"/>
              </a:rPr>
              <a:t>Purpose</a:t>
            </a:r>
            <a:endParaRPr sz="1300" dirty="0">
              <a:solidFill>
                <a:schemeClr val="bg1"/>
              </a:solidFill>
              <a:latin typeface="Calibri" panose="020F0502020204030204" pitchFamily="34" charset="0"/>
              <a:cs typeface="Calibri" panose="020F0502020204030204" pitchFamily="34" charset="0"/>
            </a:endParaRP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Asking Questions and Defining Problems</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Make sense of problems and preserve in solving</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Why are you doing the experiment?</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What did you observe in the world that made you ask your question?</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What made you curious?</a:t>
            </a:r>
            <a:endParaRPr sz="800" dirty="0">
              <a:solidFill>
                <a:schemeClr val="bg1"/>
              </a:solidFill>
              <a:latin typeface="Calibri" panose="020F0502020204030204" pitchFamily="34" charset="0"/>
              <a:cs typeface="Calibri" panose="020F0502020204030204" pitchFamily="34" charset="0"/>
            </a:endParaRPr>
          </a:p>
        </p:txBody>
      </p:sp>
      <p:sp>
        <p:nvSpPr>
          <p:cNvPr id="11" name="object 5">
            <a:extLst>
              <a:ext uri="{FF2B5EF4-FFF2-40B4-BE49-F238E27FC236}">
                <a16:creationId xmlns:a16="http://schemas.microsoft.com/office/drawing/2014/main" id="{CF6FEBFE-E003-7648-B052-77E091711DC1}"/>
              </a:ext>
            </a:extLst>
          </p:cNvPr>
          <p:cNvSpPr txBox="1"/>
          <p:nvPr/>
        </p:nvSpPr>
        <p:spPr>
          <a:xfrm>
            <a:off x="143084" y="1480417"/>
            <a:ext cx="2169573" cy="1249060"/>
          </a:xfrm>
          <a:prstGeom prst="rect">
            <a:avLst/>
          </a:prstGeom>
          <a:ln>
            <a:solidFill>
              <a:schemeClr val="bg1"/>
            </a:solidFill>
          </a:ln>
        </p:spPr>
        <p:txBody>
          <a:bodyPr vert="horz" wrap="square" lIns="0" tIns="0" rIns="0" bIns="0" rtlCol="0">
            <a:spAutoFit/>
          </a:bodyPr>
          <a:lstStyle/>
          <a:p>
            <a:pPr marL="294640"/>
            <a:r>
              <a:rPr lang="en-US" sz="1300" b="1" dirty="0">
                <a:solidFill>
                  <a:schemeClr val="bg1"/>
                </a:solidFill>
                <a:latin typeface="Calibri" panose="020F0502020204030204" pitchFamily="34" charset="0"/>
                <a:cs typeface="Calibri" panose="020F0502020204030204" pitchFamily="34" charset="0"/>
              </a:rPr>
              <a:t>Question/Problem</a:t>
            </a:r>
            <a:endParaRPr sz="1300" b="1" dirty="0">
              <a:solidFill>
                <a:schemeClr val="bg1"/>
              </a:solidFill>
              <a:latin typeface="Calibri" panose="020F0502020204030204" pitchFamily="34" charset="0"/>
              <a:cs typeface="Calibri" panose="020F0502020204030204" pitchFamily="34" charset="0"/>
            </a:endParaRP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Asking Questions and Defining Problems</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Make sense of problems and preserve in solving</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Conduct short as well as more sustained research projects based on focused questions, demonstrating understanding of the subject under investigation</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What are you trying to figure out?</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What problem are you trying to solve?</a:t>
            </a:r>
          </a:p>
        </p:txBody>
      </p:sp>
      <p:sp>
        <p:nvSpPr>
          <p:cNvPr id="12" name="object 6">
            <a:extLst>
              <a:ext uri="{FF2B5EF4-FFF2-40B4-BE49-F238E27FC236}">
                <a16:creationId xmlns:a16="http://schemas.microsoft.com/office/drawing/2014/main" id="{0D0E5CA2-BAE6-734F-A9BF-58F08259203D}"/>
              </a:ext>
            </a:extLst>
          </p:cNvPr>
          <p:cNvSpPr txBox="1"/>
          <p:nvPr/>
        </p:nvSpPr>
        <p:spPr>
          <a:xfrm>
            <a:off x="143084" y="2797608"/>
            <a:ext cx="2169573" cy="1249060"/>
          </a:xfrm>
          <a:prstGeom prst="rect">
            <a:avLst/>
          </a:prstGeom>
          <a:ln>
            <a:solidFill>
              <a:schemeClr val="bg1"/>
            </a:solidFill>
          </a:ln>
        </p:spPr>
        <p:txBody>
          <a:bodyPr vert="horz" wrap="square" lIns="0" tIns="0" rIns="0" bIns="0" rtlCol="0">
            <a:spAutoFit/>
          </a:bodyPr>
          <a:lstStyle/>
          <a:p>
            <a:pPr marL="598805"/>
            <a:r>
              <a:rPr lang="en-US" sz="1300" b="1" dirty="0">
                <a:solidFill>
                  <a:schemeClr val="bg1"/>
                </a:solidFill>
                <a:latin typeface="Calibri" panose="020F0502020204030204" pitchFamily="34" charset="0"/>
                <a:cs typeface="Calibri" panose="020F0502020204030204" pitchFamily="34" charset="0"/>
              </a:rPr>
              <a:t>Hypothesis</a:t>
            </a:r>
            <a:endParaRPr sz="1300" dirty="0">
              <a:solidFill>
                <a:schemeClr val="bg1"/>
              </a:solidFill>
              <a:latin typeface="Calibri" panose="020F0502020204030204" pitchFamily="34" charset="0"/>
              <a:cs typeface="Calibri" panose="020F0502020204030204" pitchFamily="34" charset="0"/>
            </a:endParaRP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Develop and use models </a:t>
            </a: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Construct explanations and design solutions</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Construct viable arguments and critique the reasoning of others</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Write arguments to support claims using valid reasoning</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What do you think a likely answer or solution to your question/problem could be? Why?</a:t>
            </a:r>
          </a:p>
        </p:txBody>
      </p:sp>
      <p:sp>
        <p:nvSpPr>
          <p:cNvPr id="13" name="object 7">
            <a:extLst>
              <a:ext uri="{FF2B5EF4-FFF2-40B4-BE49-F238E27FC236}">
                <a16:creationId xmlns:a16="http://schemas.microsoft.com/office/drawing/2014/main" id="{C95A9CCB-3202-224A-A830-615FCBFE3EBB}"/>
              </a:ext>
            </a:extLst>
          </p:cNvPr>
          <p:cNvSpPr txBox="1"/>
          <p:nvPr/>
        </p:nvSpPr>
        <p:spPr>
          <a:xfrm>
            <a:off x="143084" y="4114800"/>
            <a:ext cx="2163806" cy="2654573"/>
          </a:xfrm>
          <a:prstGeom prst="rect">
            <a:avLst/>
          </a:prstGeom>
          <a:ln>
            <a:solidFill>
              <a:schemeClr val="bg1"/>
            </a:solidFill>
          </a:ln>
        </p:spPr>
        <p:txBody>
          <a:bodyPr vert="horz" wrap="square" lIns="0" tIns="0" rIns="0" bIns="0" rtlCol="0">
            <a:spAutoFit/>
          </a:bodyPr>
          <a:lstStyle/>
          <a:p>
            <a:pPr marL="294640" algn="ctr"/>
            <a:r>
              <a:rPr lang="en-US" sz="1300" b="1" dirty="0">
                <a:solidFill>
                  <a:schemeClr val="bg1"/>
                </a:solidFill>
                <a:latin typeface="Calibri" panose="020F0502020204030204" pitchFamily="34" charset="0"/>
                <a:cs typeface="Calibri" panose="020F0502020204030204" pitchFamily="34" charset="0"/>
              </a:rPr>
              <a:t>Research/Background</a:t>
            </a: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Obtaining, evaluating, and communicating evidence</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Attend to precision</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Integrate and evaluate content presented in diverse media formats, including visual and quantitative, as well as in words</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Gather relevant information from multiple print and digital sources, assess the credibility and accuracy of each source, and integrate the information while avoiding plagiarism</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Draw evidence from informational text to support analysis, reflections, and research</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What have others have said about the topic of your inquiry?</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How does this research influence how you will approach your project?</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Have others done this experiment before?</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How will you project further the research and experimentation that has already been done?</a:t>
            </a:r>
            <a:endParaRPr sz="850" dirty="0">
              <a:solidFill>
                <a:schemeClr val="bg1"/>
              </a:solidFill>
              <a:latin typeface="Calibri" panose="020F0502020204030204" pitchFamily="34" charset="0"/>
              <a:cs typeface="Calibri" panose="020F0502020204030204" pitchFamily="34" charset="0"/>
            </a:endParaRPr>
          </a:p>
        </p:txBody>
      </p:sp>
      <p:sp>
        <p:nvSpPr>
          <p:cNvPr id="14" name="object 8">
            <a:extLst>
              <a:ext uri="{FF2B5EF4-FFF2-40B4-BE49-F238E27FC236}">
                <a16:creationId xmlns:a16="http://schemas.microsoft.com/office/drawing/2014/main" id="{87359C5B-15E6-8E48-8795-D05729557298}"/>
              </a:ext>
            </a:extLst>
          </p:cNvPr>
          <p:cNvSpPr txBox="1"/>
          <p:nvPr/>
        </p:nvSpPr>
        <p:spPr>
          <a:xfrm>
            <a:off x="2660571" y="441706"/>
            <a:ext cx="3924935" cy="576580"/>
          </a:xfrm>
          <a:prstGeom prst="rect">
            <a:avLst/>
          </a:prstGeom>
          <a:ln>
            <a:solidFill>
              <a:schemeClr val="bg1"/>
            </a:solidFill>
          </a:ln>
        </p:spPr>
        <p:txBody>
          <a:bodyPr vert="horz" wrap="square" lIns="0" tIns="0" rIns="0" bIns="0" rtlCol="0">
            <a:spAutoFit/>
          </a:bodyPr>
          <a:lstStyle/>
          <a:p>
            <a:pPr marL="3175" algn="ctr">
              <a:lnSpc>
                <a:spcPct val="100000"/>
              </a:lnSpc>
            </a:pPr>
            <a:r>
              <a:rPr sz="2700" b="1" spc="30" dirty="0">
                <a:solidFill>
                  <a:schemeClr val="bg1"/>
                </a:solidFill>
                <a:latin typeface="Calibri" panose="020F0502020204030204" pitchFamily="34" charset="0"/>
                <a:cs typeface="Calibri" panose="020F0502020204030204" pitchFamily="34" charset="0"/>
              </a:rPr>
              <a:t>Project</a:t>
            </a:r>
            <a:r>
              <a:rPr sz="2700" b="1" spc="-50" dirty="0">
                <a:solidFill>
                  <a:schemeClr val="bg1"/>
                </a:solidFill>
                <a:latin typeface="Calibri" panose="020F0502020204030204" pitchFamily="34" charset="0"/>
                <a:cs typeface="Calibri" panose="020F0502020204030204" pitchFamily="34" charset="0"/>
              </a:rPr>
              <a:t> </a:t>
            </a:r>
            <a:r>
              <a:rPr sz="2700" b="1" spc="30" dirty="0">
                <a:solidFill>
                  <a:schemeClr val="bg1"/>
                </a:solidFill>
                <a:latin typeface="Calibri" panose="020F0502020204030204" pitchFamily="34" charset="0"/>
                <a:cs typeface="Calibri" panose="020F0502020204030204" pitchFamily="34" charset="0"/>
              </a:rPr>
              <a:t>Title</a:t>
            </a:r>
            <a:endParaRPr sz="2700" dirty="0">
              <a:solidFill>
                <a:schemeClr val="bg1"/>
              </a:solidFill>
              <a:latin typeface="Calibri" panose="020F0502020204030204" pitchFamily="34" charset="0"/>
              <a:cs typeface="Calibri" panose="020F0502020204030204" pitchFamily="34" charset="0"/>
            </a:endParaRPr>
          </a:p>
          <a:p>
            <a:pPr algn="ctr">
              <a:lnSpc>
                <a:spcPct val="100000"/>
              </a:lnSpc>
              <a:spcBef>
                <a:spcPts val="105"/>
              </a:spcBef>
            </a:pPr>
            <a:r>
              <a:rPr lang="en-US" sz="900" dirty="0">
                <a:solidFill>
                  <a:schemeClr val="bg1"/>
                </a:solidFill>
                <a:latin typeface="Calibri" panose="020F0502020204030204" pitchFamily="34" charset="0"/>
                <a:cs typeface="Calibri" panose="020F0502020204030204" pitchFamily="34" charset="0"/>
              </a:rPr>
              <a:t>A good title attracts attention, but also gives information about the project.</a:t>
            </a:r>
            <a:endParaRPr sz="900" dirty="0">
              <a:solidFill>
                <a:schemeClr val="bg1"/>
              </a:solidFill>
              <a:latin typeface="Calibri" panose="020F0502020204030204" pitchFamily="34" charset="0"/>
              <a:cs typeface="Calibri" panose="020F0502020204030204" pitchFamily="34" charset="0"/>
            </a:endParaRPr>
          </a:p>
        </p:txBody>
      </p:sp>
      <p:sp>
        <p:nvSpPr>
          <p:cNvPr id="15" name="object 9">
            <a:extLst>
              <a:ext uri="{FF2B5EF4-FFF2-40B4-BE49-F238E27FC236}">
                <a16:creationId xmlns:a16="http://schemas.microsoft.com/office/drawing/2014/main" id="{9D2EE9D2-52AB-2343-8F31-B2D406663DEA}"/>
              </a:ext>
            </a:extLst>
          </p:cNvPr>
          <p:cNvSpPr txBox="1"/>
          <p:nvPr/>
        </p:nvSpPr>
        <p:spPr>
          <a:xfrm>
            <a:off x="2465832" y="2201420"/>
            <a:ext cx="1953768" cy="938719"/>
          </a:xfrm>
          <a:prstGeom prst="rect">
            <a:avLst/>
          </a:prstGeom>
          <a:ln>
            <a:solidFill>
              <a:schemeClr val="bg1"/>
            </a:solidFill>
          </a:ln>
        </p:spPr>
        <p:txBody>
          <a:bodyPr vert="horz" wrap="square" lIns="0" tIns="0" rIns="0" bIns="0" rtlCol="0">
            <a:spAutoFit/>
          </a:bodyPr>
          <a:lstStyle/>
          <a:p>
            <a:pPr marL="114935" algn="ctr"/>
            <a:r>
              <a:rPr lang="en-US" sz="1300" b="1" dirty="0">
                <a:solidFill>
                  <a:schemeClr val="bg1"/>
                </a:solidFill>
                <a:latin typeface="Calibri" panose="020F0502020204030204" pitchFamily="34" charset="0"/>
                <a:cs typeface="Calibri" panose="020F0502020204030204" pitchFamily="34" charset="0"/>
              </a:rPr>
              <a:t>Materials &amp; Methods</a:t>
            </a:r>
          </a:p>
          <a:p>
            <a:pPr marL="114935" algn="ctr"/>
            <a:endParaRPr sz="800" dirty="0">
              <a:solidFill>
                <a:schemeClr val="bg1"/>
              </a:solidFill>
              <a:latin typeface="Calibri" panose="020F0502020204030204" pitchFamily="34" charset="0"/>
              <a:cs typeface="Calibri" panose="020F0502020204030204" pitchFamily="34" charset="0"/>
            </a:endParaRPr>
          </a:p>
          <a:p>
            <a:pPr marL="109728">
              <a:lnSpc>
                <a:spcPct val="100000"/>
              </a:lnSpc>
              <a:spcBef>
                <a:spcPts val="30"/>
              </a:spcBef>
            </a:pPr>
            <a:r>
              <a:rPr lang="en-US" sz="800" dirty="0">
                <a:solidFill>
                  <a:schemeClr val="bg1"/>
                </a:solidFill>
                <a:latin typeface="Calibri" panose="020F0502020204030204" pitchFamily="34" charset="0"/>
                <a:cs typeface="Calibri" panose="020F0502020204030204" pitchFamily="34" charset="0"/>
              </a:rPr>
              <a:t>Record everything you use for your project. </a:t>
            </a:r>
          </a:p>
          <a:p>
            <a:pPr marL="109728">
              <a:lnSpc>
                <a:spcPct val="100000"/>
              </a:lnSpc>
              <a:spcBef>
                <a:spcPts val="30"/>
              </a:spcBef>
            </a:pPr>
            <a:r>
              <a:rPr lang="en-US" sz="800" dirty="0">
                <a:solidFill>
                  <a:schemeClr val="bg1"/>
                </a:solidFill>
                <a:latin typeface="Calibri" panose="020F0502020204030204" pitchFamily="34" charset="0"/>
                <a:cs typeface="Calibri" panose="020F0502020204030204" pitchFamily="34" charset="0"/>
              </a:rPr>
              <a:t>Record the steps you took during your experiment. Make sure others can follow them.</a:t>
            </a:r>
          </a:p>
          <a:p>
            <a:pPr marL="262890" indent="-171450">
              <a:lnSpc>
                <a:spcPct val="100000"/>
              </a:lnSpc>
              <a:spcBef>
                <a:spcPts val="30"/>
              </a:spcBef>
              <a:buFont typeface="Arial" panose="020B0604020202020204" pitchFamily="34" charset="0"/>
              <a:buChar char="•"/>
            </a:pPr>
            <a:endParaRPr sz="800" dirty="0">
              <a:solidFill>
                <a:schemeClr val="bg1"/>
              </a:solidFill>
              <a:latin typeface="Calibri" panose="020F0502020204030204" pitchFamily="34" charset="0"/>
              <a:cs typeface="Calibri" panose="020F0502020204030204" pitchFamily="34" charset="0"/>
            </a:endParaRPr>
          </a:p>
        </p:txBody>
      </p:sp>
      <p:sp>
        <p:nvSpPr>
          <p:cNvPr id="16" name="object 11">
            <a:extLst>
              <a:ext uri="{FF2B5EF4-FFF2-40B4-BE49-F238E27FC236}">
                <a16:creationId xmlns:a16="http://schemas.microsoft.com/office/drawing/2014/main" id="{61A2B362-8C05-A448-9AF9-3241851C8D6F}"/>
              </a:ext>
            </a:extLst>
          </p:cNvPr>
          <p:cNvSpPr txBox="1"/>
          <p:nvPr/>
        </p:nvSpPr>
        <p:spPr>
          <a:xfrm>
            <a:off x="3048000" y="1194022"/>
            <a:ext cx="3124200" cy="877163"/>
          </a:xfrm>
          <a:prstGeom prst="rect">
            <a:avLst/>
          </a:prstGeom>
          <a:ln>
            <a:solidFill>
              <a:schemeClr val="bg1"/>
            </a:solidFill>
          </a:ln>
        </p:spPr>
        <p:txBody>
          <a:bodyPr vert="horz" wrap="square" lIns="0" tIns="0" rIns="0" bIns="0" rtlCol="0">
            <a:spAutoFit/>
          </a:bodyPr>
          <a:lstStyle/>
          <a:p>
            <a:pPr marL="3175" algn="ctr"/>
            <a:r>
              <a:rPr lang="en-US" sz="1300" b="1" dirty="0">
                <a:solidFill>
                  <a:schemeClr val="bg1"/>
                </a:solidFill>
                <a:latin typeface="Calibri" panose="020F0502020204030204" pitchFamily="34" charset="0"/>
                <a:cs typeface="Calibri" panose="020F0502020204030204" pitchFamily="34" charset="0"/>
              </a:rPr>
              <a:t>Abstract</a:t>
            </a:r>
            <a:br>
              <a:rPr lang="en-US" sz="1300" b="1" dirty="0">
                <a:solidFill>
                  <a:schemeClr val="bg1"/>
                </a:solidFill>
                <a:latin typeface="Calibri" panose="020F0502020204030204" pitchFamily="34" charset="0"/>
                <a:cs typeface="Calibri" panose="020F0502020204030204" pitchFamily="34" charset="0"/>
              </a:rPr>
            </a:br>
            <a:endParaRPr sz="800" dirty="0">
              <a:solidFill>
                <a:schemeClr val="bg1"/>
              </a:solidFill>
              <a:latin typeface="Calibri" panose="020F0502020204030204" pitchFamily="34" charset="0"/>
              <a:cs typeface="Calibri" panose="020F0502020204030204" pitchFamily="34" charset="0"/>
            </a:endParaRPr>
          </a:p>
          <a:p>
            <a:pPr marL="109728">
              <a:lnSpc>
                <a:spcPct val="100000"/>
              </a:lnSpc>
              <a:spcBef>
                <a:spcPts val="35"/>
              </a:spcBef>
            </a:pPr>
            <a:r>
              <a:rPr lang="en-US" sz="900" dirty="0">
                <a:solidFill>
                  <a:schemeClr val="bg1"/>
                </a:solidFill>
                <a:latin typeface="Calibri" panose="020F0502020204030204" pitchFamily="34" charset="0"/>
                <a:cs typeface="Calibri" panose="020F0502020204030204" pitchFamily="34" charset="0"/>
              </a:rPr>
              <a:t>Provide a concise paragraph/summary of your project, including purpose, hypothesis, procedures used, data summary/analysis, and conclusions.</a:t>
            </a:r>
            <a:br>
              <a:rPr lang="en-US" sz="900" dirty="0">
                <a:solidFill>
                  <a:schemeClr val="bg1"/>
                </a:solidFill>
                <a:latin typeface="Calibri" panose="020F0502020204030204" pitchFamily="34" charset="0"/>
                <a:cs typeface="Calibri" panose="020F0502020204030204" pitchFamily="34" charset="0"/>
              </a:rPr>
            </a:br>
            <a:endParaRPr sz="900" dirty="0">
              <a:solidFill>
                <a:schemeClr val="bg1"/>
              </a:solidFill>
              <a:latin typeface="Calibri" panose="020F0502020204030204" pitchFamily="34" charset="0"/>
              <a:cs typeface="Calibri" panose="020F0502020204030204" pitchFamily="34" charset="0"/>
            </a:endParaRPr>
          </a:p>
        </p:txBody>
      </p:sp>
      <p:sp>
        <p:nvSpPr>
          <p:cNvPr id="17" name="object 15">
            <a:extLst>
              <a:ext uri="{FF2B5EF4-FFF2-40B4-BE49-F238E27FC236}">
                <a16:creationId xmlns:a16="http://schemas.microsoft.com/office/drawing/2014/main" id="{5EB8D1B8-0E99-9E49-B17B-1D14A8194700}"/>
              </a:ext>
            </a:extLst>
          </p:cNvPr>
          <p:cNvSpPr txBox="1"/>
          <p:nvPr/>
        </p:nvSpPr>
        <p:spPr>
          <a:xfrm>
            <a:off x="6858000" y="408686"/>
            <a:ext cx="2189691" cy="2026196"/>
          </a:xfrm>
          <a:prstGeom prst="rect">
            <a:avLst/>
          </a:prstGeom>
          <a:ln>
            <a:solidFill>
              <a:schemeClr val="bg1"/>
            </a:solidFill>
          </a:ln>
        </p:spPr>
        <p:txBody>
          <a:bodyPr vert="horz" wrap="square" lIns="0" tIns="0" rIns="0" bIns="0" rtlCol="0">
            <a:spAutoFit/>
          </a:bodyPr>
          <a:lstStyle/>
          <a:p>
            <a:pPr marL="699135">
              <a:lnSpc>
                <a:spcPct val="100000"/>
              </a:lnSpc>
            </a:pPr>
            <a:r>
              <a:rPr lang="en-US" sz="1300" b="1" dirty="0">
                <a:solidFill>
                  <a:schemeClr val="bg1"/>
                </a:solidFill>
                <a:latin typeface="Calibri" panose="020F0502020204030204" pitchFamily="34" charset="0"/>
                <a:cs typeface="Calibri" panose="020F0502020204030204" pitchFamily="34" charset="0"/>
              </a:rPr>
              <a:t>Results</a:t>
            </a:r>
            <a:endParaRPr sz="1300" dirty="0">
              <a:solidFill>
                <a:schemeClr val="bg1"/>
              </a:solidFill>
              <a:latin typeface="Calibri" panose="020F0502020204030204" pitchFamily="34" charset="0"/>
              <a:cs typeface="Calibri" panose="020F0502020204030204" pitchFamily="34" charset="0"/>
            </a:endParaRP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Analyzing and interpreting data</a:t>
            </a: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Obtaining, evaluating, and communicating evidence</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Reason abstractly and quantitatively</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Attend to precision</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Look for and make use of structure</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Write informative/explanatory texts to examine and convey complex ideas and information, clearly and accurately, through effective analysis of content</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This is a summary of results from the experiment.</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Explain your data, photos, charts, graphs, and models in paragraph form.</a:t>
            </a:r>
          </a:p>
        </p:txBody>
      </p:sp>
      <p:sp>
        <p:nvSpPr>
          <p:cNvPr id="18" name="object 16">
            <a:extLst>
              <a:ext uri="{FF2B5EF4-FFF2-40B4-BE49-F238E27FC236}">
                <a16:creationId xmlns:a16="http://schemas.microsoft.com/office/drawing/2014/main" id="{F3E6A56F-B1FD-394C-8551-CB63100D17F6}"/>
              </a:ext>
            </a:extLst>
          </p:cNvPr>
          <p:cNvSpPr txBox="1"/>
          <p:nvPr/>
        </p:nvSpPr>
        <p:spPr>
          <a:xfrm>
            <a:off x="6858622" y="2438400"/>
            <a:ext cx="2189069" cy="2790508"/>
          </a:xfrm>
          <a:prstGeom prst="rect">
            <a:avLst/>
          </a:prstGeom>
          <a:ln>
            <a:solidFill>
              <a:schemeClr val="bg1"/>
            </a:solidFill>
          </a:ln>
        </p:spPr>
        <p:txBody>
          <a:bodyPr vert="horz" wrap="square" lIns="0" tIns="0" rIns="0" bIns="0" rtlCol="0">
            <a:spAutoFit/>
          </a:bodyPr>
          <a:lstStyle/>
          <a:p>
            <a:pPr marL="484505"/>
            <a:r>
              <a:rPr lang="en-US" sz="1300" b="1" dirty="0">
                <a:solidFill>
                  <a:srgbClr val="313131"/>
                </a:solidFill>
                <a:latin typeface="Calibri" panose="020F0502020204030204" pitchFamily="34" charset="0"/>
                <a:cs typeface="Calibri" panose="020F0502020204030204" pitchFamily="34" charset="0"/>
              </a:rPr>
              <a:t>     </a:t>
            </a:r>
            <a:r>
              <a:rPr lang="en-US" sz="1300" b="1" dirty="0">
                <a:solidFill>
                  <a:schemeClr val="bg1"/>
                </a:solidFill>
                <a:latin typeface="Calibri" panose="020F0502020204030204" pitchFamily="34" charset="0"/>
                <a:cs typeface="Calibri" panose="020F0502020204030204" pitchFamily="34" charset="0"/>
              </a:rPr>
              <a:t>Conclusion</a:t>
            </a:r>
            <a:endParaRPr sz="1300" dirty="0">
              <a:solidFill>
                <a:schemeClr val="bg1"/>
              </a:solidFill>
              <a:latin typeface="Calibri" panose="020F0502020204030204" pitchFamily="34" charset="0"/>
              <a:cs typeface="Calibri" panose="020F0502020204030204" pitchFamily="34" charset="0"/>
            </a:endParaRP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Engaging in argument from evidence</a:t>
            </a: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Applying evidence to claims with reasoning</a:t>
            </a: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Obtaining, evaluating, and communicating evidence</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Construct viable arguments and critique the reasoning of others</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Draw evidence from informational texts (including student data) to support analysis, reflection, and research</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Write arguments to support claims, using an analysis </a:t>
            </a:r>
            <a:br>
              <a:rPr lang="en-US" sz="800" dirty="0">
                <a:solidFill>
                  <a:srgbClr val="FF0000"/>
                </a:solidFill>
                <a:latin typeface="Calibri" panose="020F0502020204030204" pitchFamily="34" charset="0"/>
                <a:cs typeface="Calibri" panose="020F0502020204030204" pitchFamily="34" charset="0"/>
              </a:rPr>
            </a:br>
            <a:r>
              <a:rPr lang="en-US" sz="800" dirty="0">
                <a:solidFill>
                  <a:srgbClr val="FF0000"/>
                </a:solidFill>
                <a:latin typeface="Calibri" panose="020F0502020204030204" pitchFamily="34" charset="0"/>
                <a:cs typeface="Calibri" panose="020F0502020204030204" pitchFamily="34" charset="0"/>
              </a:rPr>
              <a:t>(of all components of process and research) using valid reasoning and sufficient evidence</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Restate question</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Describe your observations before, during, and after </a:t>
            </a:r>
            <a:br>
              <a:rPr lang="en-US" sz="800" dirty="0">
                <a:solidFill>
                  <a:schemeClr val="bg1"/>
                </a:solidFill>
                <a:latin typeface="Calibri" panose="020F0502020204030204" pitchFamily="34" charset="0"/>
                <a:cs typeface="Calibri" panose="020F0502020204030204" pitchFamily="34" charset="0"/>
              </a:rPr>
            </a:br>
            <a:r>
              <a:rPr lang="en-US" sz="800" dirty="0">
                <a:solidFill>
                  <a:schemeClr val="bg1"/>
                </a:solidFill>
                <a:latin typeface="Calibri" panose="020F0502020204030204" pitchFamily="34" charset="0"/>
                <a:cs typeface="Calibri" panose="020F0502020204030204" pitchFamily="34" charset="0"/>
              </a:rPr>
              <a:t>the experiment</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Summarize your research</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Explain and justify your conclusion with your data and observations</a:t>
            </a:r>
            <a:endParaRPr sz="700" dirty="0">
              <a:solidFill>
                <a:schemeClr val="bg1"/>
              </a:solidFill>
              <a:latin typeface="Calibri" panose="020F0502020204030204" pitchFamily="34" charset="0"/>
              <a:cs typeface="Calibri" panose="020F0502020204030204" pitchFamily="34" charset="0"/>
            </a:endParaRPr>
          </a:p>
        </p:txBody>
      </p:sp>
      <p:sp>
        <p:nvSpPr>
          <p:cNvPr id="19" name="object 17">
            <a:extLst>
              <a:ext uri="{FF2B5EF4-FFF2-40B4-BE49-F238E27FC236}">
                <a16:creationId xmlns:a16="http://schemas.microsoft.com/office/drawing/2014/main" id="{3BC99A22-357C-314B-9753-C8010E31FE7B}"/>
              </a:ext>
            </a:extLst>
          </p:cNvPr>
          <p:cNvSpPr txBox="1"/>
          <p:nvPr/>
        </p:nvSpPr>
        <p:spPr>
          <a:xfrm>
            <a:off x="6866470" y="5257800"/>
            <a:ext cx="2181221" cy="1508105"/>
          </a:xfrm>
          <a:prstGeom prst="rect">
            <a:avLst/>
          </a:prstGeom>
          <a:ln>
            <a:solidFill>
              <a:schemeClr val="bg1"/>
            </a:solidFill>
          </a:ln>
        </p:spPr>
        <p:txBody>
          <a:bodyPr vert="horz" wrap="square" lIns="0" tIns="0" rIns="0" bIns="0" rtlCol="0">
            <a:spAutoFit/>
          </a:bodyPr>
          <a:lstStyle/>
          <a:p>
            <a:pPr marL="294640"/>
            <a:r>
              <a:rPr lang="en-US" sz="1300" b="1" dirty="0">
                <a:latin typeface="Calibri" panose="020F0502020204030204" pitchFamily="34" charset="0"/>
                <a:cs typeface="Calibri" panose="020F0502020204030204" pitchFamily="34" charset="0"/>
              </a:rPr>
              <a:t>           </a:t>
            </a:r>
            <a:r>
              <a:rPr lang="en-US" sz="1300" b="1" dirty="0">
                <a:solidFill>
                  <a:schemeClr val="bg1"/>
                </a:solidFill>
                <a:latin typeface="Calibri" panose="020F0502020204030204" pitchFamily="34" charset="0"/>
                <a:cs typeface="Calibri" panose="020F0502020204030204" pitchFamily="34" charset="0"/>
              </a:rPr>
              <a:t>Next Steps</a:t>
            </a:r>
            <a:endParaRPr lang="en-US" sz="700" spc="15" dirty="0">
              <a:solidFill>
                <a:schemeClr val="bg1"/>
              </a:solidFill>
              <a:latin typeface="Calibri" panose="020F0502020204030204" pitchFamily="34" charset="0"/>
              <a:cs typeface="Calibri" panose="020F0502020204030204" pitchFamily="34" charset="0"/>
            </a:endParaRP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Obtaining, evaluating, and communicating evidence</a:t>
            </a: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Asking questions and defining problems</a:t>
            </a:r>
          </a:p>
          <a:p>
            <a:pPr marL="146304" indent="-111125">
              <a:lnSpc>
                <a:spcPct val="100000"/>
              </a:lnSpc>
              <a:spcBef>
                <a:spcPts val="95"/>
              </a:spcBef>
              <a:buChar char="•"/>
              <a:tabLst>
                <a:tab pos="127635" algn="l"/>
              </a:tabLst>
            </a:pPr>
            <a:r>
              <a:rPr lang="en-US" sz="800" dirty="0">
                <a:solidFill>
                  <a:srgbClr val="0070C0"/>
                </a:solidFill>
                <a:latin typeface="Calibri" panose="020F0502020204030204" pitchFamily="34" charset="0"/>
                <a:cs typeface="Calibri" panose="020F0502020204030204" pitchFamily="34" charset="0"/>
              </a:rPr>
              <a:t>Reason the validity of claims</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Make sense of problems &amp; persevere in solving</a:t>
            </a:r>
          </a:p>
          <a:p>
            <a:pPr marL="146304" indent="-111125">
              <a:lnSpc>
                <a:spcPct val="100000"/>
              </a:lnSpc>
              <a:spcBef>
                <a:spcPts val="95"/>
              </a:spcBef>
              <a:buChar char="•"/>
              <a:tabLst>
                <a:tab pos="127635" algn="l"/>
              </a:tabLst>
            </a:pPr>
            <a:r>
              <a:rPr lang="en-US" sz="800" dirty="0">
                <a:solidFill>
                  <a:srgbClr val="FF0000"/>
                </a:solidFill>
                <a:latin typeface="Calibri" panose="020F0502020204030204" pitchFamily="34" charset="0"/>
                <a:cs typeface="Calibri" panose="020F0502020204030204" pitchFamily="34" charset="0"/>
              </a:rPr>
              <a:t>Conduct short, as well as more sustained, research projects based on focused questions, demonstrating understanding of the subject</a:t>
            </a:r>
          </a:p>
          <a:p>
            <a:pPr marL="146304" indent="-111125">
              <a:lnSpc>
                <a:spcPct val="100000"/>
              </a:lnSpc>
              <a:spcBef>
                <a:spcPts val="95"/>
              </a:spcBef>
              <a:buChar char="•"/>
              <a:tabLst>
                <a:tab pos="127635" algn="l"/>
              </a:tabLst>
            </a:pPr>
            <a:r>
              <a:rPr lang="en-US" sz="800" dirty="0">
                <a:solidFill>
                  <a:schemeClr val="bg1"/>
                </a:solidFill>
                <a:latin typeface="Calibri" panose="020F0502020204030204" pitchFamily="34" charset="0"/>
                <a:cs typeface="Calibri" panose="020F0502020204030204" pitchFamily="34" charset="0"/>
              </a:rPr>
              <a:t>What new questions do you have as a result of your inquiry?</a:t>
            </a:r>
          </a:p>
        </p:txBody>
      </p:sp>
      <p:sp>
        <p:nvSpPr>
          <p:cNvPr id="21" name="object 19">
            <a:extLst>
              <a:ext uri="{FF2B5EF4-FFF2-40B4-BE49-F238E27FC236}">
                <a16:creationId xmlns:a16="http://schemas.microsoft.com/office/drawing/2014/main" id="{71A325F5-E30E-3440-B836-E44C49C455CA}"/>
              </a:ext>
            </a:extLst>
          </p:cNvPr>
          <p:cNvSpPr txBox="1"/>
          <p:nvPr/>
        </p:nvSpPr>
        <p:spPr>
          <a:xfrm>
            <a:off x="2768053" y="6538331"/>
            <a:ext cx="3404147" cy="142475"/>
          </a:xfrm>
          <a:prstGeom prst="rect">
            <a:avLst/>
          </a:prstGeom>
        </p:spPr>
        <p:txBody>
          <a:bodyPr vert="horz" wrap="square" lIns="0" tIns="0" rIns="0" bIns="0" rtlCol="0">
            <a:spAutoFit/>
          </a:bodyPr>
          <a:lstStyle/>
          <a:p>
            <a:pPr marL="12700">
              <a:lnSpc>
                <a:spcPts val="1235"/>
              </a:lnSpc>
            </a:pPr>
            <a:r>
              <a:rPr lang="en-US" sz="800" b="1" dirty="0">
                <a:solidFill>
                  <a:srgbClr val="313131"/>
                </a:solidFill>
                <a:latin typeface="Calibri" panose="020F0502020204030204" pitchFamily="34" charset="0"/>
                <a:cs typeface="Calibri" panose="020F0502020204030204" pitchFamily="34" charset="0"/>
              </a:rPr>
              <a:t>Original document developed by </a:t>
            </a:r>
            <a:r>
              <a:rPr sz="800" b="1" dirty="0">
                <a:solidFill>
                  <a:srgbClr val="313131"/>
                </a:solidFill>
                <a:latin typeface="Calibri" panose="020F0502020204030204" pitchFamily="34" charset="0"/>
                <a:cs typeface="Calibri" panose="020F0502020204030204" pitchFamily="34" charset="0"/>
              </a:rPr>
              <a:t>@</a:t>
            </a:r>
            <a:r>
              <a:rPr sz="800" b="1" dirty="0" err="1">
                <a:solidFill>
                  <a:srgbClr val="313131"/>
                </a:solidFill>
                <a:latin typeface="Calibri" panose="020F0502020204030204" pitchFamily="34" charset="0"/>
                <a:cs typeface="Calibri" panose="020F0502020204030204" pitchFamily="34" charset="0"/>
              </a:rPr>
              <a:t>marybwalls</a:t>
            </a:r>
            <a:r>
              <a:rPr lang="en-US" sz="800" b="1" dirty="0">
                <a:solidFill>
                  <a:srgbClr val="313131"/>
                </a:solidFill>
                <a:latin typeface="Calibri" panose="020F0502020204030204" pitchFamily="34" charset="0"/>
                <a:cs typeface="Calibri" panose="020F0502020204030204" pitchFamily="34" charset="0"/>
              </a:rPr>
              <a:t>; adapted by DMRSEF Sept. 2018</a:t>
            </a:r>
            <a:endParaRPr sz="800" b="1" dirty="0">
              <a:latin typeface="Calibri" panose="020F0502020204030204" pitchFamily="34" charset="0"/>
              <a:cs typeface="Calibri" panose="020F0502020204030204" pitchFamily="34" charset="0"/>
            </a:endParaRPr>
          </a:p>
        </p:txBody>
      </p:sp>
      <p:sp>
        <p:nvSpPr>
          <p:cNvPr id="22" name="object 21">
            <a:extLst>
              <a:ext uri="{FF2B5EF4-FFF2-40B4-BE49-F238E27FC236}">
                <a16:creationId xmlns:a16="http://schemas.microsoft.com/office/drawing/2014/main" id="{B1772A72-CD87-EF4F-BC1E-9E57998A2F4E}"/>
              </a:ext>
            </a:extLst>
          </p:cNvPr>
          <p:cNvSpPr txBox="1"/>
          <p:nvPr/>
        </p:nvSpPr>
        <p:spPr>
          <a:xfrm>
            <a:off x="4682899" y="2201420"/>
            <a:ext cx="2022701" cy="951543"/>
          </a:xfrm>
          <a:prstGeom prst="rect">
            <a:avLst/>
          </a:prstGeom>
          <a:ln>
            <a:solidFill>
              <a:schemeClr val="bg1"/>
            </a:solidFill>
          </a:ln>
        </p:spPr>
        <p:txBody>
          <a:bodyPr vert="horz" wrap="square" lIns="0" tIns="0" rIns="0" bIns="0" rtlCol="0" anchor="t">
            <a:spAutoFit/>
          </a:bodyPr>
          <a:lstStyle/>
          <a:p>
            <a:pPr marL="15240" algn="ctr"/>
            <a:r>
              <a:rPr lang="en-US" sz="1300" b="1" dirty="0">
                <a:solidFill>
                  <a:schemeClr val="bg1"/>
                </a:solidFill>
                <a:latin typeface="Calibri" panose="020F0502020204030204" pitchFamily="34" charset="0"/>
                <a:cs typeface="Calibri" panose="020F0502020204030204" pitchFamily="34" charset="0"/>
              </a:rPr>
              <a:t>Data</a:t>
            </a:r>
            <a:br>
              <a:rPr lang="en-US" sz="1300" b="1" dirty="0">
                <a:solidFill>
                  <a:schemeClr val="bg1"/>
                </a:solidFill>
                <a:latin typeface="Calibri" panose="020F0502020204030204" pitchFamily="34" charset="0"/>
                <a:cs typeface="Calibri" panose="020F0502020204030204" pitchFamily="34" charset="0"/>
              </a:rPr>
            </a:br>
            <a:endParaRPr sz="800" dirty="0">
              <a:solidFill>
                <a:schemeClr val="bg1"/>
              </a:solidFill>
              <a:latin typeface="Calibri" panose="020F0502020204030204" pitchFamily="34" charset="0"/>
              <a:cs typeface="Calibri" panose="020F0502020204030204" pitchFamily="34" charset="0"/>
            </a:endParaRPr>
          </a:p>
          <a:p>
            <a:pPr marL="109728">
              <a:spcBef>
                <a:spcPts val="70"/>
              </a:spcBef>
            </a:pPr>
            <a:r>
              <a:rPr lang="en-US" sz="800" dirty="0">
                <a:solidFill>
                  <a:schemeClr val="bg1"/>
                </a:solidFill>
                <a:latin typeface="Calibri" panose="020F0502020204030204" pitchFamily="34" charset="0"/>
                <a:cs typeface="Calibri" panose="020F0502020204030204" pitchFamily="34" charset="0"/>
              </a:rPr>
              <a:t>Visually communicate your data in the format that matches the type of data you collected. You can show both raw and interpreted data. For example, spreadsheets, photos, diagrams, charts, maps, graphs, models, etc.</a:t>
            </a:r>
            <a:endParaRPr sz="900" dirty="0">
              <a:solidFill>
                <a:schemeClr val="bg1"/>
              </a:solidFill>
              <a:latin typeface="Calibri" panose="020F0502020204030204" pitchFamily="34" charset="0"/>
              <a:cs typeface="Calibri" panose="020F0502020204030204" pitchFamily="34" charset="0"/>
            </a:endParaRPr>
          </a:p>
        </p:txBody>
      </p:sp>
      <p:sp>
        <p:nvSpPr>
          <p:cNvPr id="23" name="object 30">
            <a:extLst>
              <a:ext uri="{FF2B5EF4-FFF2-40B4-BE49-F238E27FC236}">
                <a16:creationId xmlns:a16="http://schemas.microsoft.com/office/drawing/2014/main" id="{63227979-C225-8B40-941C-49E3BA9106E8}"/>
              </a:ext>
            </a:extLst>
          </p:cNvPr>
          <p:cNvSpPr txBox="1"/>
          <p:nvPr/>
        </p:nvSpPr>
        <p:spPr>
          <a:xfrm>
            <a:off x="2485715" y="6019800"/>
            <a:ext cx="4172570" cy="274819"/>
          </a:xfrm>
          <a:prstGeom prst="rect">
            <a:avLst/>
          </a:prstGeom>
        </p:spPr>
        <p:txBody>
          <a:bodyPr vert="horz" wrap="square" lIns="0" tIns="0" rIns="0" bIns="0" rtlCol="0">
            <a:spAutoFit/>
          </a:bodyPr>
          <a:lstStyle/>
          <a:p>
            <a:pPr marL="12700" marR="5080" algn="ctr">
              <a:lnSpc>
                <a:spcPct val="114999"/>
              </a:lnSpc>
            </a:pPr>
            <a:r>
              <a:rPr lang="en-US" sz="800" dirty="0">
                <a:solidFill>
                  <a:schemeClr val="bg1"/>
                </a:solidFill>
                <a:latin typeface="Calibri" panose="020F0502020204030204" pitchFamily="34" charset="0"/>
                <a:cs typeface="Calibri" panose="020F0502020204030204" pitchFamily="34" charset="0"/>
              </a:rPr>
              <a:t>Write down everything you do from start to finish. Do not include preparing the board. Journal should be handwritten and authentic. Be sure to have your journal on display with your board.</a:t>
            </a:r>
            <a:endParaRPr sz="800" dirty="0">
              <a:solidFill>
                <a:schemeClr val="bg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BEB23EB8-CDE7-454F-9EE9-654756C23FEE}"/>
              </a:ext>
            </a:extLst>
          </p:cNvPr>
          <p:cNvSpPr/>
          <p:nvPr/>
        </p:nvSpPr>
        <p:spPr>
          <a:xfrm>
            <a:off x="1" y="349395"/>
            <a:ext cx="9144000" cy="65086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D3C8F3E-8CAD-CB4F-A280-94591EA62483}"/>
              </a:ext>
            </a:extLst>
          </p:cNvPr>
          <p:cNvSpPr/>
          <p:nvPr/>
        </p:nvSpPr>
        <p:spPr>
          <a:xfrm>
            <a:off x="2383090" y="404367"/>
            <a:ext cx="4416193" cy="63798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6FEFEF-F773-FD45-9948-05A8BBE35473}"/>
              </a:ext>
            </a:extLst>
          </p:cNvPr>
          <p:cNvSpPr txBox="1"/>
          <p:nvPr/>
        </p:nvSpPr>
        <p:spPr>
          <a:xfrm>
            <a:off x="2362200" y="3304286"/>
            <a:ext cx="1621091" cy="830997"/>
          </a:xfrm>
          <a:prstGeom prst="rect">
            <a:avLst/>
          </a:prstGeom>
          <a:noFill/>
        </p:spPr>
        <p:txBody>
          <a:bodyPr wrap="square" rtlCol="0">
            <a:spAutoFit/>
          </a:bodyPr>
          <a:lstStyle/>
          <a:p>
            <a:pPr marL="262890" indent="-171450">
              <a:lnSpc>
                <a:spcPct val="100000"/>
              </a:lnSpc>
              <a:spcBef>
                <a:spcPts val="30"/>
              </a:spcBef>
              <a:buFont typeface="Arial" panose="020B0604020202020204" pitchFamily="34" charset="0"/>
              <a:buChar char="•"/>
            </a:pPr>
            <a:r>
              <a:rPr lang="en-US" sz="800" dirty="0">
                <a:solidFill>
                  <a:srgbClr val="0070C0"/>
                </a:solidFill>
                <a:latin typeface="Calibri" panose="020F0502020204030204" pitchFamily="34" charset="0"/>
                <a:cs typeface="Calibri" panose="020F0502020204030204" pitchFamily="34" charset="0"/>
              </a:rPr>
              <a:t>Planning and carrying out investigations</a:t>
            </a:r>
          </a:p>
          <a:p>
            <a:pPr marL="262890" indent="-171450">
              <a:lnSpc>
                <a:spcPct val="100000"/>
              </a:lnSpc>
              <a:spcBef>
                <a:spcPts val="30"/>
              </a:spcBef>
              <a:buFont typeface="Arial" panose="020B0604020202020204" pitchFamily="34" charset="0"/>
              <a:buChar char="•"/>
            </a:pPr>
            <a:r>
              <a:rPr lang="en-US" sz="800" dirty="0">
                <a:solidFill>
                  <a:srgbClr val="0070C0"/>
                </a:solidFill>
                <a:latin typeface="Calibri" panose="020F0502020204030204" pitchFamily="34" charset="0"/>
                <a:cs typeface="Calibri" panose="020F0502020204030204" pitchFamily="34" charset="0"/>
              </a:rPr>
              <a:t>Developing and using models</a:t>
            </a:r>
          </a:p>
          <a:p>
            <a:pPr marL="262890" indent="-171450">
              <a:lnSpc>
                <a:spcPct val="100000"/>
              </a:lnSpc>
              <a:spcBef>
                <a:spcPts val="30"/>
              </a:spcBef>
              <a:buFont typeface="Arial" panose="020B0604020202020204" pitchFamily="34" charset="0"/>
              <a:buChar char="•"/>
            </a:pPr>
            <a:r>
              <a:rPr lang="en-US" sz="800" dirty="0">
                <a:solidFill>
                  <a:srgbClr val="0070C0"/>
                </a:solidFill>
                <a:latin typeface="Calibri" panose="020F0502020204030204" pitchFamily="34" charset="0"/>
                <a:cs typeface="Calibri" panose="020F0502020204030204" pitchFamily="34" charset="0"/>
              </a:rPr>
              <a:t>Using mathematics and computational thinking</a:t>
            </a:r>
          </a:p>
        </p:txBody>
      </p:sp>
      <p:sp>
        <p:nvSpPr>
          <p:cNvPr id="27" name="TextBox 26">
            <a:extLst>
              <a:ext uri="{FF2B5EF4-FFF2-40B4-BE49-F238E27FC236}">
                <a16:creationId xmlns:a16="http://schemas.microsoft.com/office/drawing/2014/main" id="{10059CE5-C24E-E744-A7F3-04CEBF996752}"/>
              </a:ext>
            </a:extLst>
          </p:cNvPr>
          <p:cNvSpPr txBox="1"/>
          <p:nvPr/>
        </p:nvSpPr>
        <p:spPr>
          <a:xfrm>
            <a:off x="3761455" y="3304286"/>
            <a:ext cx="1621091" cy="830997"/>
          </a:xfrm>
          <a:prstGeom prst="rect">
            <a:avLst/>
          </a:prstGeom>
          <a:noFill/>
        </p:spPr>
        <p:txBody>
          <a:bodyPr wrap="square" rtlCol="0">
            <a:spAutoFit/>
          </a:bodyPr>
          <a:lstStyle/>
          <a:p>
            <a:pPr marL="262890" indent="-171450">
              <a:lnSpc>
                <a:spcPct val="100000"/>
              </a:lnSpc>
              <a:spcBef>
                <a:spcPts val="30"/>
              </a:spcBef>
              <a:buFont typeface="Arial" panose="020B0604020202020204" pitchFamily="34" charset="0"/>
              <a:buChar char="•"/>
            </a:pPr>
            <a:r>
              <a:rPr lang="en-US" sz="800" dirty="0">
                <a:solidFill>
                  <a:srgbClr val="FF0000"/>
                </a:solidFill>
                <a:latin typeface="Calibri" panose="020F0502020204030204" pitchFamily="34" charset="0"/>
                <a:cs typeface="Calibri" panose="020F0502020204030204" pitchFamily="34" charset="0"/>
              </a:rPr>
              <a:t>Make sense of problems and persevere in solving</a:t>
            </a:r>
          </a:p>
          <a:p>
            <a:pPr marL="262890" indent="-171450">
              <a:lnSpc>
                <a:spcPct val="100000"/>
              </a:lnSpc>
              <a:spcBef>
                <a:spcPts val="30"/>
              </a:spcBef>
              <a:buFont typeface="Arial" panose="020B0604020202020204" pitchFamily="34" charset="0"/>
              <a:buChar char="•"/>
            </a:pPr>
            <a:r>
              <a:rPr lang="en-US" sz="800" dirty="0">
                <a:solidFill>
                  <a:srgbClr val="FF0000"/>
                </a:solidFill>
                <a:latin typeface="Calibri" panose="020F0502020204030204" pitchFamily="34" charset="0"/>
                <a:cs typeface="Calibri" panose="020F0502020204030204" pitchFamily="34" charset="0"/>
              </a:rPr>
              <a:t>Model with mathematics</a:t>
            </a:r>
          </a:p>
          <a:p>
            <a:pPr marL="262890" indent="-171450">
              <a:lnSpc>
                <a:spcPct val="100000"/>
              </a:lnSpc>
              <a:spcBef>
                <a:spcPts val="30"/>
              </a:spcBef>
              <a:buFont typeface="Arial" panose="020B0604020202020204" pitchFamily="34" charset="0"/>
              <a:buChar char="•"/>
            </a:pPr>
            <a:r>
              <a:rPr lang="en-US" sz="800" dirty="0">
                <a:solidFill>
                  <a:srgbClr val="FF0000"/>
                </a:solidFill>
                <a:latin typeface="Calibri" panose="020F0502020204030204" pitchFamily="34" charset="0"/>
                <a:cs typeface="Calibri" panose="020F0502020204030204" pitchFamily="34" charset="0"/>
              </a:rPr>
              <a:t>Use appropriate tools strategically</a:t>
            </a:r>
          </a:p>
          <a:p>
            <a:pPr marL="262890" indent="-171450">
              <a:lnSpc>
                <a:spcPct val="100000"/>
              </a:lnSpc>
              <a:spcBef>
                <a:spcPts val="30"/>
              </a:spcBef>
              <a:buFont typeface="Arial" panose="020B0604020202020204" pitchFamily="34" charset="0"/>
              <a:buChar char="•"/>
            </a:pPr>
            <a:r>
              <a:rPr lang="en-US" sz="800" dirty="0">
                <a:solidFill>
                  <a:srgbClr val="FF0000"/>
                </a:solidFill>
                <a:latin typeface="Calibri" panose="020F0502020204030204" pitchFamily="34" charset="0"/>
                <a:cs typeface="Calibri" panose="020F0502020204030204" pitchFamily="34" charset="0"/>
              </a:rPr>
              <a:t>Attend to precision</a:t>
            </a:r>
            <a:endParaRPr lang="en-US" sz="800" dirty="0"/>
          </a:p>
        </p:txBody>
      </p:sp>
      <p:sp>
        <p:nvSpPr>
          <p:cNvPr id="28" name="TextBox 27">
            <a:extLst>
              <a:ext uri="{FF2B5EF4-FFF2-40B4-BE49-F238E27FC236}">
                <a16:creationId xmlns:a16="http://schemas.microsoft.com/office/drawing/2014/main" id="{8187BF72-461F-2F45-B1B4-DE8E133E83C1}"/>
              </a:ext>
            </a:extLst>
          </p:cNvPr>
          <p:cNvSpPr txBox="1"/>
          <p:nvPr/>
        </p:nvSpPr>
        <p:spPr>
          <a:xfrm>
            <a:off x="5160709" y="3304286"/>
            <a:ext cx="1621091" cy="707886"/>
          </a:xfrm>
          <a:prstGeom prst="rect">
            <a:avLst/>
          </a:prstGeom>
          <a:noFill/>
        </p:spPr>
        <p:txBody>
          <a:bodyPr wrap="square" rtlCol="0">
            <a:spAutoFit/>
          </a:bodyPr>
          <a:lstStyle/>
          <a:p>
            <a:pPr marL="191135" indent="-171450">
              <a:spcBef>
                <a:spcPts val="70"/>
              </a:spcBef>
              <a:buFont typeface="Arial" panose="020B0604020202020204" pitchFamily="34" charset="0"/>
              <a:buChar char="•"/>
            </a:pPr>
            <a:r>
              <a:rPr lang="en-US" sz="800" dirty="0">
                <a:solidFill>
                  <a:srgbClr val="FF0000"/>
                </a:solidFill>
                <a:latin typeface="Calibri" panose="020F0502020204030204" pitchFamily="34" charset="0"/>
                <a:cs typeface="Calibri" panose="020F0502020204030204" pitchFamily="34" charset="0"/>
              </a:rPr>
              <a:t>Integrate and evaluate content presented in diverse media formats, including visual and quantitative, as well as in words</a:t>
            </a:r>
          </a:p>
        </p:txBody>
      </p:sp>
      <p:pic>
        <p:nvPicPr>
          <p:cNvPr id="30" name="Picture 29">
            <a:extLst>
              <a:ext uri="{FF2B5EF4-FFF2-40B4-BE49-F238E27FC236}">
                <a16:creationId xmlns:a16="http://schemas.microsoft.com/office/drawing/2014/main" id="{314B7253-3315-C54A-B720-EB132FAFA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714" y="4128820"/>
            <a:ext cx="1603937" cy="1851876"/>
          </a:xfrm>
          <a:prstGeom prst="rect">
            <a:avLst/>
          </a:prstGeom>
        </p:spPr>
      </p:pic>
      <p:pic>
        <p:nvPicPr>
          <p:cNvPr id="29" name="Picture 28">
            <a:extLst>
              <a:ext uri="{FF2B5EF4-FFF2-40B4-BE49-F238E27FC236}">
                <a16:creationId xmlns:a16="http://schemas.microsoft.com/office/drawing/2014/main" id="{0E39EC6E-A914-734B-A9D4-3A02D7F3B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974" y="4114800"/>
            <a:ext cx="2849309" cy="1879916"/>
          </a:xfrm>
          <a:prstGeom prst="rect">
            <a:avLst/>
          </a:prstGeom>
        </p:spPr>
      </p:pic>
    </p:spTree>
    <p:extLst>
      <p:ext uri="{BB962C8B-B14F-4D97-AF65-F5344CB8AC3E}">
        <p14:creationId xmlns:p14="http://schemas.microsoft.com/office/powerpoint/2010/main" val="4282125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52BF0E-5538-7E43-9463-91A5892B81FD}"/>
              </a:ext>
            </a:extLst>
          </p:cNvPr>
          <p:cNvSpPr>
            <a:spLocks noGrp="1"/>
          </p:cNvSpPr>
          <p:nvPr>
            <p:ph type="title"/>
          </p:nvPr>
        </p:nvSpPr>
        <p:spPr>
          <a:xfrm>
            <a:off x="531639" y="753228"/>
            <a:ext cx="6896534" cy="1080938"/>
          </a:xfrm>
        </p:spPr>
        <p:txBody>
          <a:bodyPr/>
          <a:lstStyle/>
          <a:p>
            <a:r>
              <a:rPr lang="en-US" dirty="0"/>
              <a:t>Science Fair</a:t>
            </a:r>
          </a:p>
        </p:txBody>
      </p:sp>
      <p:pic>
        <p:nvPicPr>
          <p:cNvPr id="9" name="Science Fair Trailer #1 (2018) | Movieclips Indie">
            <a:hlinkClick r:id="" action="ppaction://media"/>
            <a:extLst>
              <a:ext uri="{FF2B5EF4-FFF2-40B4-BE49-F238E27FC236}">
                <a16:creationId xmlns:a16="http://schemas.microsoft.com/office/drawing/2014/main" id="{28795512-DB8D-C94C-85E1-29C83755A772}"/>
              </a:ext>
            </a:extLst>
          </p:cNvPr>
          <p:cNvPicPr>
            <a:picLocks noRot="1" noChangeAspect="1"/>
          </p:cNvPicPr>
          <p:nvPr>
            <a:videoFile r:link="rId1"/>
          </p:nvPr>
        </p:nvPicPr>
        <p:blipFill>
          <a:blip r:embed="rId4"/>
          <a:stretch>
            <a:fillRect/>
          </a:stretch>
        </p:blipFill>
        <p:spPr>
          <a:xfrm>
            <a:off x="457200" y="2119313"/>
            <a:ext cx="8153400" cy="4586287"/>
          </a:xfrm>
          <a:prstGeom prst="rect">
            <a:avLst/>
          </a:prstGeom>
        </p:spPr>
      </p:pic>
    </p:spTree>
    <p:extLst>
      <p:ext uri="{BB962C8B-B14F-4D97-AF65-F5344CB8AC3E}">
        <p14:creationId xmlns:p14="http://schemas.microsoft.com/office/powerpoint/2010/main" val="157535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CA6C1F-D4BC-3D49-A6F7-A8161CABE766}"/>
              </a:ext>
            </a:extLst>
          </p:cNvPr>
          <p:cNvSpPr>
            <a:spLocks noGrp="1"/>
          </p:cNvSpPr>
          <p:nvPr>
            <p:ph type="title"/>
          </p:nvPr>
        </p:nvSpPr>
        <p:spPr>
          <a:xfrm>
            <a:off x="531639" y="753228"/>
            <a:ext cx="6896534" cy="1080938"/>
          </a:xfrm>
        </p:spPr>
        <p:txBody>
          <a:bodyPr/>
          <a:lstStyle/>
          <a:p>
            <a:r>
              <a:rPr lang="en-US" dirty="0"/>
              <a:t>Society for Science &amp; the Public</a:t>
            </a:r>
          </a:p>
        </p:txBody>
      </p:sp>
      <p:pic>
        <p:nvPicPr>
          <p:cNvPr id="11" name="Picture 10">
            <a:extLst>
              <a:ext uri="{FF2B5EF4-FFF2-40B4-BE49-F238E27FC236}">
                <a16:creationId xmlns:a16="http://schemas.microsoft.com/office/drawing/2014/main" id="{D34BD869-04E8-7440-A279-B09EFD3261F0}"/>
              </a:ext>
            </a:extLst>
          </p:cNvPr>
          <p:cNvPicPr>
            <a:picLocks noChangeAspect="1"/>
          </p:cNvPicPr>
          <p:nvPr/>
        </p:nvPicPr>
        <p:blipFill rotWithShape="1">
          <a:blip r:embed="rId3">
            <a:extLst>
              <a:ext uri="{28A0092B-C50C-407E-A947-70E740481C1C}">
                <a14:useLocalDpi xmlns:a14="http://schemas.microsoft.com/office/drawing/2010/main" val="0"/>
              </a:ext>
            </a:extLst>
          </a:blip>
          <a:srcRect r="3333"/>
          <a:stretch/>
        </p:blipFill>
        <p:spPr>
          <a:xfrm>
            <a:off x="152400" y="2057400"/>
            <a:ext cx="8839200" cy="4568764"/>
          </a:xfrm>
          <a:prstGeom prst="rect">
            <a:avLst/>
          </a:prstGeom>
        </p:spPr>
      </p:pic>
    </p:spTree>
    <p:extLst>
      <p:ext uri="{BB962C8B-B14F-4D97-AF65-F5344CB8AC3E}">
        <p14:creationId xmlns:p14="http://schemas.microsoft.com/office/powerpoint/2010/main" val="98291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CA6C1F-D4BC-3D49-A6F7-A8161CABE766}"/>
              </a:ext>
            </a:extLst>
          </p:cNvPr>
          <p:cNvSpPr>
            <a:spLocks noGrp="1"/>
          </p:cNvSpPr>
          <p:nvPr>
            <p:ph type="title"/>
          </p:nvPr>
        </p:nvSpPr>
        <p:spPr>
          <a:xfrm>
            <a:off x="531639" y="753228"/>
            <a:ext cx="6896534" cy="1080938"/>
          </a:xfrm>
        </p:spPr>
        <p:txBody>
          <a:bodyPr/>
          <a:lstStyle/>
          <a:p>
            <a:r>
              <a:rPr lang="en-US" dirty="0"/>
              <a:t>Society for Science &amp; the Public</a:t>
            </a:r>
          </a:p>
        </p:txBody>
      </p:sp>
      <p:pic>
        <p:nvPicPr>
          <p:cNvPr id="6" name="Picture 5">
            <a:extLst>
              <a:ext uri="{FF2B5EF4-FFF2-40B4-BE49-F238E27FC236}">
                <a16:creationId xmlns:a16="http://schemas.microsoft.com/office/drawing/2014/main" id="{A3E06CD4-B898-B24B-AB52-483A5014D052}"/>
              </a:ext>
            </a:extLst>
          </p:cNvPr>
          <p:cNvPicPr>
            <a:picLocks noChangeAspect="1"/>
          </p:cNvPicPr>
          <p:nvPr/>
        </p:nvPicPr>
        <p:blipFill rotWithShape="1">
          <a:blip r:embed="rId3">
            <a:extLst>
              <a:ext uri="{28A0092B-C50C-407E-A947-70E740481C1C}">
                <a14:useLocalDpi xmlns:a14="http://schemas.microsoft.com/office/drawing/2010/main" val="0"/>
              </a:ext>
            </a:extLst>
          </a:blip>
          <a:srcRect l="1917" r="2250" b="21701"/>
          <a:stretch/>
        </p:blipFill>
        <p:spPr>
          <a:xfrm>
            <a:off x="228600" y="2276856"/>
            <a:ext cx="8763000" cy="4123944"/>
          </a:xfrm>
          <a:prstGeom prst="rect">
            <a:avLst/>
          </a:prstGeom>
        </p:spPr>
      </p:pic>
    </p:spTree>
    <p:extLst>
      <p:ext uri="{BB962C8B-B14F-4D97-AF65-F5344CB8AC3E}">
        <p14:creationId xmlns:p14="http://schemas.microsoft.com/office/powerpoint/2010/main" val="10202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CA6C1F-D4BC-3D49-A6F7-A8161CABE766}"/>
              </a:ext>
            </a:extLst>
          </p:cNvPr>
          <p:cNvSpPr>
            <a:spLocks noGrp="1"/>
          </p:cNvSpPr>
          <p:nvPr>
            <p:ph type="title"/>
          </p:nvPr>
        </p:nvSpPr>
        <p:spPr>
          <a:xfrm>
            <a:off x="531639" y="753228"/>
            <a:ext cx="6896534" cy="1080938"/>
          </a:xfrm>
        </p:spPr>
        <p:txBody>
          <a:bodyPr/>
          <a:lstStyle/>
          <a:p>
            <a:r>
              <a:rPr lang="en-US" dirty="0"/>
              <a:t>Society for Science &amp; the Public</a:t>
            </a:r>
          </a:p>
        </p:txBody>
      </p:sp>
      <p:pic>
        <p:nvPicPr>
          <p:cNvPr id="3" name="Picture 2">
            <a:extLst>
              <a:ext uri="{FF2B5EF4-FFF2-40B4-BE49-F238E27FC236}">
                <a16:creationId xmlns:a16="http://schemas.microsoft.com/office/drawing/2014/main" id="{AADCDC33-1CFD-F341-A227-4627F5AED8B0}"/>
              </a:ext>
            </a:extLst>
          </p:cNvPr>
          <p:cNvPicPr>
            <a:picLocks noChangeAspect="1"/>
          </p:cNvPicPr>
          <p:nvPr/>
        </p:nvPicPr>
        <p:blipFill rotWithShape="1">
          <a:blip r:embed="rId3">
            <a:extLst>
              <a:ext uri="{28A0092B-C50C-407E-A947-70E740481C1C}">
                <a14:useLocalDpi xmlns:a14="http://schemas.microsoft.com/office/drawing/2010/main" val="0"/>
              </a:ext>
            </a:extLst>
          </a:blip>
          <a:srcRect l="1666" r="1666" b="18009"/>
          <a:stretch/>
        </p:blipFill>
        <p:spPr>
          <a:xfrm>
            <a:off x="152400" y="2313842"/>
            <a:ext cx="8839200" cy="4163158"/>
          </a:xfrm>
          <a:prstGeom prst="rect">
            <a:avLst/>
          </a:prstGeom>
        </p:spPr>
      </p:pic>
    </p:spTree>
    <p:extLst>
      <p:ext uri="{BB962C8B-B14F-4D97-AF65-F5344CB8AC3E}">
        <p14:creationId xmlns:p14="http://schemas.microsoft.com/office/powerpoint/2010/main" val="110497198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Berlin</Template>
  <TotalTime>11455</TotalTime>
  <Words>1307</Words>
  <Application>Microsoft Macintosh PowerPoint</Application>
  <PresentationFormat>On-screen Show (4:3)</PresentationFormat>
  <Paragraphs>256</Paragraphs>
  <Slides>24</Slides>
  <Notes>20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Intel Clear</vt:lpstr>
      <vt:lpstr>Palatino</vt:lpstr>
      <vt:lpstr>Tahoma</vt:lpstr>
      <vt:lpstr>Times</vt:lpstr>
      <vt:lpstr>Trebuchet MS</vt:lpstr>
      <vt:lpstr>Wingdings</vt:lpstr>
      <vt:lpstr>Berlin</vt:lpstr>
      <vt:lpstr>SCIENCE FAIR 101 </vt:lpstr>
      <vt:lpstr>STEM Careers</vt:lpstr>
      <vt:lpstr>Value of Science Fairs</vt:lpstr>
      <vt:lpstr>Value of Science Fairs</vt:lpstr>
      <vt:lpstr>PowerPoint Presentation</vt:lpstr>
      <vt:lpstr>Science Fair</vt:lpstr>
      <vt:lpstr>Society for Science &amp; the Public</vt:lpstr>
      <vt:lpstr>Society for Science &amp; the Public</vt:lpstr>
      <vt:lpstr>Society for Science &amp; the Public</vt:lpstr>
      <vt:lpstr>Society for Science &amp; the Public</vt:lpstr>
      <vt:lpstr>Denver Metro Region</vt:lpstr>
      <vt:lpstr>2018 Top DMRSEF Winners</vt:lpstr>
      <vt:lpstr>Organizing a School Science and Engineering Fair</vt:lpstr>
      <vt:lpstr>Organizing a School Science and Engineering Fair</vt:lpstr>
      <vt:lpstr>Organizing a School Science Fair</vt:lpstr>
      <vt:lpstr>Successful Categories in the last five years at DMRSEF, CSEF, &amp; ISEF</vt:lpstr>
      <vt:lpstr>Organizing a School Science Fair</vt:lpstr>
      <vt:lpstr>2018 DMRSEF Awards</vt:lpstr>
      <vt:lpstr>Organizing a School Science Fair</vt:lpstr>
      <vt:lpstr>Organizing a School Science Fair</vt:lpstr>
      <vt:lpstr>Organizing a School Science Fair</vt:lpstr>
      <vt:lpstr>PowerPoint Presentation</vt:lpstr>
      <vt:lpstr>Resources – General</vt:lpstr>
      <vt:lpstr>PowerPoint Presentation</vt:lpstr>
    </vt:vector>
  </TitlesOfParts>
  <Company>Sheepy Wallow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Rules and Guidelines</dc:title>
  <dc:creator>Nancy Aiello</dc:creator>
  <cp:lastModifiedBy>Hellier, Jennifer</cp:lastModifiedBy>
  <cp:revision>423</cp:revision>
  <dcterms:created xsi:type="dcterms:W3CDTF">2004-09-25T14:14:47Z</dcterms:created>
  <dcterms:modified xsi:type="dcterms:W3CDTF">2018-10-22T12:53:15Z</dcterms:modified>
</cp:coreProperties>
</file>